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6"/>
  </p:notesMasterIdLst>
  <p:handoutMasterIdLst>
    <p:handoutMasterId r:id="rId77"/>
  </p:handoutMasterIdLst>
  <p:sldIdLst>
    <p:sldId id="256" r:id="rId5"/>
    <p:sldId id="257" r:id="rId6"/>
    <p:sldId id="2548" r:id="rId7"/>
    <p:sldId id="2549" r:id="rId8"/>
    <p:sldId id="2550" r:id="rId9"/>
    <p:sldId id="2630" r:id="rId10"/>
    <p:sldId id="2631" r:id="rId11"/>
    <p:sldId id="2632" r:id="rId12"/>
    <p:sldId id="2551" r:id="rId13"/>
    <p:sldId id="2552" r:id="rId14"/>
    <p:sldId id="2553" r:id="rId15"/>
    <p:sldId id="2558" r:id="rId16"/>
    <p:sldId id="2554" r:id="rId17"/>
    <p:sldId id="2555" r:id="rId18"/>
    <p:sldId id="2556" r:id="rId19"/>
    <p:sldId id="2557" r:id="rId20"/>
    <p:sldId id="2559" r:id="rId21"/>
    <p:sldId id="2560" r:id="rId22"/>
    <p:sldId id="2562" r:id="rId23"/>
    <p:sldId id="2633" r:id="rId24"/>
    <p:sldId id="2563" r:id="rId25"/>
    <p:sldId id="2564" r:id="rId26"/>
    <p:sldId id="2565" r:id="rId27"/>
    <p:sldId id="2566" r:id="rId28"/>
    <p:sldId id="2567" r:id="rId29"/>
    <p:sldId id="2634" r:id="rId30"/>
    <p:sldId id="2635" r:id="rId31"/>
    <p:sldId id="2568" r:id="rId32"/>
    <p:sldId id="2569" r:id="rId33"/>
    <p:sldId id="2570" r:id="rId34"/>
    <p:sldId id="2581" r:id="rId35"/>
    <p:sldId id="2636" r:id="rId36"/>
    <p:sldId id="2644" r:id="rId37"/>
    <p:sldId id="2645" r:id="rId38"/>
    <p:sldId id="2571" r:id="rId39"/>
    <p:sldId id="2572" r:id="rId40"/>
    <p:sldId id="2573" r:id="rId41"/>
    <p:sldId id="2637" r:id="rId42"/>
    <p:sldId id="2638" r:id="rId43"/>
    <p:sldId id="2574" r:id="rId44"/>
    <p:sldId id="2583" r:id="rId45"/>
    <p:sldId id="2585" r:id="rId46"/>
    <p:sldId id="2586" r:id="rId47"/>
    <p:sldId id="2575" r:id="rId48"/>
    <p:sldId id="2576" r:id="rId49"/>
    <p:sldId id="2587" r:id="rId50"/>
    <p:sldId id="2588" r:id="rId51"/>
    <p:sldId id="2624" r:id="rId52"/>
    <p:sldId id="2640" r:id="rId53"/>
    <p:sldId id="2607" r:id="rId54"/>
    <p:sldId id="2639" r:id="rId55"/>
    <p:sldId id="2625" r:id="rId56"/>
    <p:sldId id="2646" r:id="rId57"/>
    <p:sldId id="2590" r:id="rId58"/>
    <p:sldId id="2577" r:id="rId59"/>
    <p:sldId id="2641" r:id="rId60"/>
    <p:sldId id="2578" r:id="rId61"/>
    <p:sldId id="2579" r:id="rId62"/>
    <p:sldId id="2591" r:id="rId63"/>
    <p:sldId id="2593" r:id="rId64"/>
    <p:sldId id="2580" r:id="rId65"/>
    <p:sldId id="2595" r:id="rId66"/>
    <p:sldId id="2597" r:id="rId67"/>
    <p:sldId id="2598" r:id="rId68"/>
    <p:sldId id="2599" r:id="rId69"/>
    <p:sldId id="2600" r:id="rId70"/>
    <p:sldId id="2642" r:id="rId71"/>
    <p:sldId id="2622" r:id="rId72"/>
    <p:sldId id="2602" r:id="rId73"/>
    <p:sldId id="2603" r:id="rId74"/>
    <p:sldId id="2547" r:id="rId75"/>
  </p:sldIdLst>
  <p:sldSz cx="12192000" cy="6858000"/>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6885" autoAdjust="0"/>
  </p:normalViewPr>
  <p:slideViewPr>
    <p:cSldViewPr snapToGrid="0" snapToObjects="1">
      <p:cViewPr varScale="1">
        <p:scale>
          <a:sx n="66" d="100"/>
          <a:sy n="66" d="100"/>
        </p:scale>
        <p:origin x="860" y="5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9/22/2023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9/22/2023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50</a:t>
            </a:fld>
            <a:endParaRPr lang="en-US" dirty="0"/>
          </a:p>
        </p:txBody>
      </p:sp>
    </p:spTree>
    <p:extLst>
      <p:ext uri="{BB962C8B-B14F-4D97-AF65-F5344CB8AC3E}">
        <p14:creationId xmlns:p14="http://schemas.microsoft.com/office/powerpoint/2010/main" val="3492862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September 18th,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September 18th,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ecure-web.cisco.com/1SSWsnBl_dO2gmUvUN3tqPf_OeI4xqQvTaABxL3wY7fO0CP3XygSQ6M9an0sgda_ut3xGhz2VBCHPqspXFOP5t7HxtaBj__eJ2IjGd604AtOXrerS4fs_WC-l0XrggmV6D3lukSjzL_SBAdzdw3hh7awxAImCqjqp1AvkpnNIFyuAV0kpzMGps2k0CDsfh_D0E5M-ixWA388blJxYmf0P5OJuGkuVS6wGRVzvZBDQcuSZU6xnB0j89-pGwZ5H2xB1Ff8id-ec2aU1VK5SK_QYZLS49438RVFcj-yDn1WeXx9p3qy1ENXvXevaiAW0jga2XNvREIPiY_Km4gbiJJCL9-VNDg_vL4nviW0dE_J414jzHyIdq_cZjr1FsLi0eHyNKZwTQo2eKEG6ONky04jGRPg42QPfboxoaxZ4xGHfRqc/https%3A%2F%2Fworkforceboard.zendesk.com%2Fhc%2Fen-us%2Farticles%2F115000831652-Youth-Eligibilit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orkforceboard.zendesk.com/hc/en-us/articles/7760807734541--WIOA-Staff-Training-Guide-Workshe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Youth Eligibility</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September 18th,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 </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p:txBody>
          <a:bodyPr>
            <a:normAutofit lnSpcReduction="10000"/>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a:t>
            </a:r>
          </a:p>
          <a:p>
            <a:pPr marL="0" indent="0">
              <a:buNone/>
            </a:pPr>
            <a:endParaRPr lang="en-US" altLang="en-US" sz="900" dirty="0">
              <a:solidFill>
                <a:schemeClr val="tx1"/>
              </a:solidFill>
              <a:latin typeface="Trebuchet MS" panose="020B0603020202020204" pitchFamily="34" charset="0"/>
              <a:cs typeface="Traditional Arabic" panose="02020603050405020304" pitchFamily="18" charset="-78"/>
            </a:endParaRPr>
          </a:p>
          <a:p>
            <a:pPr lvl="1"/>
            <a:r>
              <a:rPr lang="en-US" sz="2800" dirty="0">
                <a:solidFill>
                  <a:schemeClr val="tx1"/>
                </a:solidFill>
                <a:latin typeface="Trebuchet MS" panose="020B0603020202020204" pitchFamily="34" charset="0"/>
              </a:rPr>
              <a:t>In-School Youth is a separate category from Out-of-School Youth and the eligibility between these two are significantly different. </a:t>
            </a:r>
          </a:p>
          <a:p>
            <a:pPr lvl="1"/>
            <a:r>
              <a:rPr lang="en-US" sz="2800" dirty="0">
                <a:solidFill>
                  <a:schemeClr val="tx1"/>
                </a:solidFill>
                <a:latin typeface="Trebuchet MS" panose="020B0603020202020204" pitchFamily="34" charset="0"/>
              </a:rPr>
              <a:t>School Status is determined at the time of application, not what the individual will be going into while in the WIOA program.</a:t>
            </a:r>
          </a:p>
          <a:p>
            <a:pPr lvl="1"/>
            <a:r>
              <a:rPr lang="en-US" sz="2800" dirty="0">
                <a:solidFill>
                  <a:schemeClr val="tx1"/>
                </a:solidFill>
                <a:latin typeface="Trebuchet MS" panose="020B0603020202020204" pitchFamily="34" charset="0"/>
              </a:rPr>
              <a:t>Whatever the school status is at certification, remains the same school status for Federal Reporting all through WIOA Youth Services and until the client is exited. </a:t>
            </a: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3390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p:txBody>
          <a:bodyPr/>
          <a:lstStyle/>
          <a:p>
            <a:r>
              <a:rPr lang="en-US" altLang="en-US" dirty="0">
                <a:solidFill>
                  <a:schemeClr val="tx1"/>
                </a:solidFill>
                <a:latin typeface="Trebuchet MS" panose="020B0603020202020204" pitchFamily="34" charset="0"/>
                <a:cs typeface="Traditional Arabic" panose="02020603050405020304" pitchFamily="18" charset="-78"/>
              </a:rPr>
              <a:t>The Workforce Innovation and Opportunity Act (WIOA) legislation and Training and Employment Guidance Letter (TEGL) 21-16 – Third WIOA Title I Youth Formula Guidance – have mirror guidance on requirements for Youth client assessment.</a:t>
            </a:r>
          </a:p>
          <a:p>
            <a:r>
              <a:rPr lang="en-US" altLang="en-US" dirty="0">
                <a:solidFill>
                  <a:schemeClr val="tx1"/>
                </a:solidFill>
                <a:latin typeface="Trebuchet MS" panose="020B0603020202020204" pitchFamily="34" charset="0"/>
                <a:cs typeface="Traditional Arabic" panose="02020603050405020304" pitchFamily="18" charset="-78"/>
              </a:rPr>
              <a:t>That guidance states that any individual who is going to be served under the Youth title must have a complete assessment prior to the client being determined eligible and enrollment in WIOA Youth Services.</a:t>
            </a:r>
          </a:p>
          <a:p>
            <a:endParaRPr lang="en-US" dirty="0"/>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01693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358-4A59-4531-8C2F-AF47081AE097}"/>
              </a:ext>
            </a:extLst>
          </p:cNvPr>
          <p:cNvSpPr>
            <a:spLocks noGrp="1"/>
          </p:cNvSpPr>
          <p:nvPr>
            <p:ph type="title"/>
          </p:nvPr>
        </p:nvSpPr>
        <p:spPr/>
        <p:txBody>
          <a:bodyPr>
            <a:normAutofit/>
          </a:bodyPr>
          <a:lstStyle/>
          <a:p>
            <a:pPr algn="ctr"/>
            <a:r>
              <a:rPr lang="en-US" sz="3200" dirty="0">
                <a:latin typeface="Trebuchet MS" panose="020B0603020202020204" pitchFamily="34" charset="0"/>
              </a:rPr>
              <a:t>WIOA Youth Assessment Requirements</a:t>
            </a:r>
          </a:p>
        </p:txBody>
      </p:sp>
      <p:sp>
        <p:nvSpPr>
          <p:cNvPr id="3" name="Content Placeholder 2">
            <a:extLst>
              <a:ext uri="{FF2B5EF4-FFF2-40B4-BE49-F238E27FC236}">
                <a16:creationId xmlns:a16="http://schemas.microsoft.com/office/drawing/2014/main" id="{0C62DE55-AF3A-44E4-ADC0-78F2A38881B0}"/>
              </a:ext>
            </a:extLst>
          </p:cNvPr>
          <p:cNvSpPr>
            <a:spLocks noGrp="1"/>
          </p:cNvSpPr>
          <p:nvPr>
            <p:ph idx="1"/>
          </p:nvPr>
        </p:nvSpPr>
        <p:spPr>
          <a:xfrm>
            <a:off x="838200" y="1673817"/>
            <a:ext cx="10515600" cy="4503146"/>
          </a:xfrm>
        </p:spPr>
        <p:txBody>
          <a:bodyPr>
            <a:normAutofit fontScale="55000" lnSpcReduction="20000"/>
          </a:bodyPr>
          <a:lstStyle/>
          <a:p>
            <a:pPr marL="0" indent="0">
              <a:buNone/>
            </a:pPr>
            <a:r>
              <a:rPr lang="en-US" sz="4400" dirty="0">
                <a:solidFill>
                  <a:schemeClr val="tx1"/>
                </a:solidFill>
                <a:latin typeface="Trebuchet MS" panose="020B0603020202020204" pitchFamily="34" charset="0"/>
              </a:rPr>
              <a:t>Section 129(b)(2)(c)(1)(A) of WIOA Legislation States:</a:t>
            </a:r>
          </a:p>
          <a:p>
            <a:r>
              <a:rPr lang="en-US" dirty="0">
                <a:solidFill>
                  <a:schemeClr val="tx1"/>
                </a:solidFill>
                <a:latin typeface="Trebuchet MS" panose="020B0603020202020204" pitchFamily="34" charset="0"/>
              </a:rPr>
              <a:t>Career Coach must provide an objective assessment of:</a:t>
            </a:r>
          </a:p>
          <a:p>
            <a:r>
              <a:rPr lang="en-US" dirty="0">
                <a:solidFill>
                  <a:schemeClr val="tx1"/>
                </a:solidFill>
                <a:latin typeface="Trebuchet MS" panose="020B0603020202020204" pitchFamily="34" charset="0"/>
              </a:rPr>
              <a:t>Academic levels</a:t>
            </a:r>
          </a:p>
          <a:p>
            <a:r>
              <a:rPr lang="en-US" dirty="0">
                <a:solidFill>
                  <a:schemeClr val="tx1"/>
                </a:solidFill>
                <a:latin typeface="Trebuchet MS" panose="020B0603020202020204" pitchFamily="34" charset="0"/>
              </a:rPr>
              <a:t>Skill levels</a:t>
            </a:r>
          </a:p>
          <a:p>
            <a:r>
              <a:rPr lang="en-US" dirty="0">
                <a:solidFill>
                  <a:schemeClr val="tx1"/>
                </a:solidFill>
                <a:latin typeface="Trebuchet MS" panose="020B0603020202020204" pitchFamily="34" charset="0"/>
              </a:rPr>
              <a:t>Service needs of each participant</a:t>
            </a:r>
          </a:p>
          <a:p>
            <a:r>
              <a:rPr lang="en-US" dirty="0">
                <a:solidFill>
                  <a:schemeClr val="tx1"/>
                </a:solidFill>
                <a:latin typeface="Trebuchet MS" panose="020B0603020202020204" pitchFamily="34" charset="0"/>
              </a:rPr>
              <a:t>Review of basic skills</a:t>
            </a:r>
          </a:p>
          <a:p>
            <a:r>
              <a:rPr lang="en-US" dirty="0">
                <a:solidFill>
                  <a:schemeClr val="tx1"/>
                </a:solidFill>
                <a:latin typeface="Trebuchet MS" panose="020B0603020202020204" pitchFamily="34" charset="0"/>
              </a:rPr>
              <a:t>Occupational Skills</a:t>
            </a:r>
          </a:p>
          <a:p>
            <a:r>
              <a:rPr lang="en-US" dirty="0">
                <a:solidFill>
                  <a:schemeClr val="tx1"/>
                </a:solidFill>
                <a:latin typeface="Trebuchet MS" panose="020B0603020202020204" pitchFamily="34" charset="0"/>
              </a:rPr>
              <a:t>Prior work experience</a:t>
            </a:r>
          </a:p>
          <a:p>
            <a:r>
              <a:rPr lang="en-US" dirty="0">
                <a:solidFill>
                  <a:schemeClr val="tx1"/>
                </a:solidFill>
                <a:latin typeface="Trebuchet MS" panose="020B0603020202020204" pitchFamily="34" charset="0"/>
              </a:rPr>
              <a:t>Employability</a:t>
            </a:r>
          </a:p>
          <a:p>
            <a:r>
              <a:rPr lang="en-US" dirty="0">
                <a:solidFill>
                  <a:schemeClr val="tx1"/>
                </a:solidFill>
                <a:latin typeface="Trebuchet MS" panose="020B0603020202020204" pitchFamily="34" charset="0"/>
              </a:rPr>
              <a:t>Interests</a:t>
            </a:r>
          </a:p>
          <a:p>
            <a:r>
              <a:rPr lang="en-US" dirty="0">
                <a:solidFill>
                  <a:schemeClr val="tx1"/>
                </a:solidFill>
                <a:latin typeface="Trebuchet MS" panose="020B0603020202020204" pitchFamily="34" charset="0"/>
              </a:rPr>
              <a:t>Aptitudes (including interests and aptitudes for nontraditional jobs) </a:t>
            </a:r>
          </a:p>
          <a:p>
            <a:r>
              <a:rPr lang="en-US" dirty="0">
                <a:solidFill>
                  <a:schemeClr val="tx1"/>
                </a:solidFill>
                <a:latin typeface="Trebuchet MS" panose="020B0603020202020204" pitchFamily="34" charset="0"/>
              </a:rPr>
              <a:t>Supportive service needs</a:t>
            </a:r>
          </a:p>
          <a:p>
            <a:r>
              <a:rPr lang="en-US" dirty="0">
                <a:solidFill>
                  <a:schemeClr val="tx1"/>
                </a:solidFill>
                <a:latin typeface="Trebuchet MS" panose="020B0603020202020204" pitchFamily="34" charset="0"/>
              </a:rPr>
              <a:t>Development needs of the participant </a:t>
            </a:r>
          </a:p>
          <a:p>
            <a:r>
              <a:rPr lang="en-US" dirty="0">
                <a:solidFill>
                  <a:schemeClr val="tx1"/>
                </a:solidFill>
                <a:latin typeface="Trebuchet MS" panose="020B0603020202020204" pitchFamily="34" charset="0"/>
              </a:rPr>
              <a:t>The assessments must also consider a youth’s strengths rather than just focusing on areas that need improvement</a:t>
            </a:r>
          </a:p>
          <a:p>
            <a:endParaRPr lang="en-US" dirty="0"/>
          </a:p>
        </p:txBody>
      </p:sp>
      <p:sp>
        <p:nvSpPr>
          <p:cNvPr id="4" name="Footer Placeholder 3">
            <a:extLst>
              <a:ext uri="{FF2B5EF4-FFF2-40B4-BE49-F238E27FC236}">
                <a16:creationId xmlns:a16="http://schemas.microsoft.com/office/drawing/2014/main" id="{AC37B162-01F1-461A-BF77-33A4707F4A2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5603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F090-DE1D-42C9-9737-45A07F0D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Program</a:t>
            </a:r>
          </a:p>
        </p:txBody>
      </p:sp>
      <p:sp>
        <p:nvSpPr>
          <p:cNvPr id="3" name="Content Placeholder 2">
            <a:extLst>
              <a:ext uri="{FF2B5EF4-FFF2-40B4-BE49-F238E27FC236}">
                <a16:creationId xmlns:a16="http://schemas.microsoft.com/office/drawing/2014/main" id="{0BC9BB0A-C93B-4F5F-BF91-1E93F78E6810}"/>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The results of the Youth assessment are used to support enrollment in the WIOA Youth program, and that assessment is used to create the Youth clients initial Individual Service Strategy (ISS) that is the basis to support the individual being brought into the WIOA Youth Program.   </a:t>
            </a:r>
          </a:p>
          <a:p>
            <a:endParaRPr lang="en-US" dirty="0"/>
          </a:p>
        </p:txBody>
      </p:sp>
      <p:sp>
        <p:nvSpPr>
          <p:cNvPr id="4" name="Footer Placeholder 3">
            <a:extLst>
              <a:ext uri="{FF2B5EF4-FFF2-40B4-BE49-F238E27FC236}">
                <a16:creationId xmlns:a16="http://schemas.microsoft.com/office/drawing/2014/main" id="{6EBFB90C-A1B5-40E6-9768-A7D3E819E327}"/>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60656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7016-BC2A-4BAD-93F3-62A80D3EFA83}"/>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Individual Service Strategy (ISS)</a:t>
            </a:r>
          </a:p>
        </p:txBody>
      </p:sp>
      <p:sp>
        <p:nvSpPr>
          <p:cNvPr id="3" name="Content Placeholder 2">
            <a:extLst>
              <a:ext uri="{FF2B5EF4-FFF2-40B4-BE49-F238E27FC236}">
                <a16:creationId xmlns:a16="http://schemas.microsoft.com/office/drawing/2014/main" id="{730A1C2F-ECED-4D7B-9252-01A8645E1846}"/>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Calibri" panose="020F0502020204030204" pitchFamily="34" charset="0"/>
              </a:rPr>
              <a:t>The ISS is an agreement of objectives and goals decided between the WIOA Youth participant and WIOA Youth Career Coach that sets out a plan for the participant to make progress towards his/her educational and employment goals. </a:t>
            </a:r>
          </a:p>
          <a:p>
            <a:endParaRPr lang="en-US" dirty="0"/>
          </a:p>
        </p:txBody>
      </p:sp>
      <p:sp>
        <p:nvSpPr>
          <p:cNvPr id="4" name="Footer Placeholder 3">
            <a:extLst>
              <a:ext uri="{FF2B5EF4-FFF2-40B4-BE49-F238E27FC236}">
                <a16:creationId xmlns:a16="http://schemas.microsoft.com/office/drawing/2014/main" id="{06B10941-C47F-41B1-9CC0-65AA5C700EE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327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Guidance from TEGL 21-16</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lstStyle/>
          <a:p>
            <a:pPr marL="0" lvl="2" indent="0">
              <a:spcBef>
                <a:spcPts val="1000"/>
              </a:spcBef>
              <a:buNone/>
            </a:pPr>
            <a:r>
              <a:rPr lang="en-US" sz="2400" dirty="0">
                <a:solidFill>
                  <a:schemeClr val="tx1"/>
                </a:solidFill>
                <a:latin typeface="Trebuchet MS" panose="020B0603020202020204" pitchFamily="34" charset="0"/>
              </a:rPr>
              <a:t>For purposes of WIOA, providers of adult education under Title II of WIOA, YouthBuild programs, the Job Corps program, high school equivalency programs, and dropout re-engagement programs are not considered to be schools for the purposes of determining school status, with one exception:</a:t>
            </a:r>
          </a:p>
          <a:p>
            <a:pPr marL="0" lvl="2" indent="0">
              <a:spcBef>
                <a:spcPts val="1000"/>
              </a:spcBef>
              <a:buNone/>
            </a:pPr>
            <a:endParaRPr lang="en-US" sz="900" dirty="0">
              <a:solidFill>
                <a:schemeClr val="tx1"/>
              </a:solidFill>
              <a:latin typeface="Trebuchet MS" panose="020B0603020202020204" pitchFamily="34" charset="0"/>
            </a:endParaRPr>
          </a:p>
          <a:p>
            <a:pPr marL="685800" lvl="3">
              <a:spcBef>
                <a:spcPts val="1000"/>
              </a:spcBef>
            </a:pPr>
            <a:r>
              <a:rPr lang="en-US" sz="2400" dirty="0">
                <a:solidFill>
                  <a:schemeClr val="tx1"/>
                </a:solidFill>
                <a:latin typeface="Trebuchet MS" panose="020B0603020202020204" pitchFamily="34" charset="0"/>
              </a:rPr>
              <a:t>Youth attending high school equivalency (HSE) programs, including those considered to be dropout re-engagement programs, funded by the public K–12 school system that are classified by the school system as still enrolled in school are considered ISY.</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8730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090F-B641-4765-B7C9-77E320F4012A}"/>
              </a:ext>
            </a:extLst>
          </p:cNvPr>
          <p:cNvSpPr>
            <a:spLocks noGrp="1"/>
          </p:cNvSpPr>
          <p:nvPr>
            <p:ph type="title"/>
          </p:nvPr>
        </p:nvSpPr>
        <p:spPr>
          <a:xfrm>
            <a:off x="3211010" y="610865"/>
            <a:ext cx="7916773" cy="895817"/>
          </a:xfrm>
        </p:spPr>
        <p:txBody>
          <a:bodyPr>
            <a:noAutofit/>
          </a:bodyPr>
          <a:lstStyle/>
          <a:p>
            <a:pPr algn="ctr"/>
            <a:r>
              <a:rPr lang="en-US" sz="4000" dirty="0">
                <a:latin typeface="Trebuchet MS" panose="020B0603020202020204" pitchFamily="34" charset="0"/>
              </a:rPr>
              <a:t>Determining School Status in Career Connect</a:t>
            </a:r>
          </a:p>
        </p:txBody>
      </p:sp>
      <p:sp>
        <p:nvSpPr>
          <p:cNvPr id="3" name="Content Placeholder 2">
            <a:extLst>
              <a:ext uri="{FF2B5EF4-FFF2-40B4-BE49-F238E27FC236}">
                <a16:creationId xmlns:a16="http://schemas.microsoft.com/office/drawing/2014/main" id="{25AC8ABB-34B8-4DDC-AE23-B95464C8A5C1}"/>
              </a:ext>
            </a:extLst>
          </p:cNvPr>
          <p:cNvSpPr>
            <a:spLocks noGrp="1"/>
          </p:cNvSpPr>
          <p:nvPr>
            <p:ph idx="1"/>
          </p:nvPr>
        </p:nvSpPr>
        <p:spPr/>
        <p:txBody>
          <a:bodyPr>
            <a:normAutofit/>
          </a:bodyPr>
          <a:lstStyle/>
          <a:p>
            <a:r>
              <a:rPr lang="en-US" sz="2800" dirty="0">
                <a:solidFill>
                  <a:schemeClr val="tx1"/>
                </a:solidFill>
                <a:latin typeface="Trebuchet MS" panose="020B0603020202020204" pitchFamily="34" charset="0"/>
              </a:rPr>
              <a:t>Within Career Connect, on the Education tab of the WIOA Application is where the question to determine if an individual is an In-School Youth (ISY) or an Out-of-school Youth (OSY).</a:t>
            </a:r>
          </a:p>
          <a:p>
            <a:pPr marL="0" indent="0">
              <a:buNone/>
            </a:pPr>
            <a:endParaRPr lang="en-US" sz="8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The “School Status at Youth Program eligibility” is the question that will determine if an individual is considered an “In School Youth” (ISY) or an “Out-of-School Youth” (OSY).</a:t>
            </a:r>
          </a:p>
          <a:p>
            <a:endParaRPr lang="en-US" dirty="0"/>
          </a:p>
        </p:txBody>
      </p:sp>
      <p:sp>
        <p:nvSpPr>
          <p:cNvPr id="4" name="Footer Placeholder 3">
            <a:extLst>
              <a:ext uri="{FF2B5EF4-FFF2-40B4-BE49-F238E27FC236}">
                <a16:creationId xmlns:a16="http://schemas.microsoft.com/office/drawing/2014/main" id="{5A48271E-9C0F-4ECF-BF8C-0406B888249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6808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EB62-D113-4029-B464-103316E2F4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Determining In-School Youth</a:t>
            </a:r>
          </a:p>
        </p:txBody>
      </p:sp>
      <p:sp>
        <p:nvSpPr>
          <p:cNvPr id="3" name="Content Placeholder 2">
            <a:extLst>
              <a:ext uri="{FF2B5EF4-FFF2-40B4-BE49-F238E27FC236}">
                <a16:creationId xmlns:a16="http://schemas.microsoft.com/office/drawing/2014/main" id="{502B781D-BB02-4ED6-9D45-D4B7D4677891}"/>
              </a:ext>
            </a:extLst>
          </p:cNvPr>
          <p:cNvSpPr>
            <a:spLocks noGrp="1"/>
          </p:cNvSpPr>
          <p:nvPr>
            <p:ph idx="1"/>
          </p:nvPr>
        </p:nvSpPr>
        <p:spPr>
          <a:xfrm>
            <a:off x="838200" y="1968285"/>
            <a:ext cx="10515600" cy="4208678"/>
          </a:xfrm>
        </p:spPr>
        <p:txBody>
          <a:bodyPr/>
          <a:lstStyle/>
          <a:p>
            <a:pPr marL="0" indent="0">
              <a:buNone/>
            </a:pPr>
            <a:r>
              <a:rPr lang="en-US" sz="2800" dirty="0">
                <a:solidFill>
                  <a:schemeClr val="tx1"/>
                </a:solidFill>
                <a:latin typeface="Trebuchet MS" panose="020B0603020202020204" pitchFamily="34" charset="0"/>
              </a:rPr>
              <a:t>In the Career Connect application, if the question of “School Status at Youth Program eligibility” is populated showing the client is currently In school, either in secondary or post secondary school, internal logic will determine the client as an ISY.  </a:t>
            </a:r>
          </a:p>
          <a:p>
            <a:endParaRPr lang="en-US" dirty="0"/>
          </a:p>
        </p:txBody>
      </p:sp>
      <p:sp>
        <p:nvSpPr>
          <p:cNvPr id="4" name="Footer Placeholder 3">
            <a:extLst>
              <a:ext uri="{FF2B5EF4-FFF2-40B4-BE49-F238E27FC236}">
                <a16:creationId xmlns:a16="http://schemas.microsoft.com/office/drawing/2014/main" id="{706792E6-773D-43DD-A993-0EDC0D0E71BF}"/>
              </a:ext>
            </a:extLst>
          </p:cNvPr>
          <p:cNvSpPr>
            <a:spLocks noGrp="1"/>
          </p:cNvSpPr>
          <p:nvPr>
            <p:ph type="ftr" sz="quarter" idx="11"/>
          </p:nvPr>
        </p:nvSpPr>
        <p:spPr/>
        <p:txBody>
          <a:bodyPr/>
          <a:lstStyle/>
          <a:p>
            <a:r>
              <a:rPr lang="en-US" dirty="0"/>
              <a:t>September 18th, 2023</a:t>
            </a:r>
          </a:p>
        </p:txBody>
      </p:sp>
      <p:pic>
        <p:nvPicPr>
          <p:cNvPr id="8" name="Picture 7">
            <a:extLst>
              <a:ext uri="{FF2B5EF4-FFF2-40B4-BE49-F238E27FC236}">
                <a16:creationId xmlns:a16="http://schemas.microsoft.com/office/drawing/2014/main" id="{DC56903D-5E5F-6120-D404-F763CC234A04}"/>
              </a:ext>
            </a:extLst>
          </p:cNvPr>
          <p:cNvPicPr>
            <a:picLocks noChangeAspect="1"/>
          </p:cNvPicPr>
          <p:nvPr/>
        </p:nvPicPr>
        <p:blipFill>
          <a:blip r:embed="rId2"/>
          <a:stretch>
            <a:fillRect/>
          </a:stretch>
        </p:blipFill>
        <p:spPr>
          <a:xfrm>
            <a:off x="2608118" y="3965574"/>
            <a:ext cx="7107382" cy="2328429"/>
          </a:xfrm>
          <a:prstGeom prst="rect">
            <a:avLst/>
          </a:prstGeom>
        </p:spPr>
      </p:pic>
      <p:sp>
        <p:nvSpPr>
          <p:cNvPr id="9" name="Left Arrow 4">
            <a:extLst>
              <a:ext uri="{FF2B5EF4-FFF2-40B4-BE49-F238E27FC236}">
                <a16:creationId xmlns:a16="http://schemas.microsoft.com/office/drawing/2014/main" id="{B115CD1C-C34C-E979-834B-FE2C48D5C474}"/>
              </a:ext>
            </a:extLst>
          </p:cNvPr>
          <p:cNvSpPr/>
          <p:nvPr/>
        </p:nvSpPr>
        <p:spPr>
          <a:xfrm>
            <a:off x="7019081" y="4377743"/>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3C67A138-D098-0D10-99EE-FFA53658682B}"/>
              </a:ext>
            </a:extLst>
          </p:cNvPr>
          <p:cNvSpPr/>
          <p:nvPr/>
        </p:nvSpPr>
        <p:spPr>
          <a:xfrm rot="10800000">
            <a:off x="4136898" y="512978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0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B08E-FC64-4BC6-84AC-A5DA8E73DFD9}"/>
              </a:ext>
            </a:extLst>
          </p:cNvPr>
          <p:cNvSpPr>
            <a:spLocks noGrp="1"/>
          </p:cNvSpPr>
          <p:nvPr>
            <p:ph type="title"/>
          </p:nvPr>
        </p:nvSpPr>
        <p:spPr>
          <a:xfrm>
            <a:off x="3211010" y="610865"/>
            <a:ext cx="8142790" cy="561049"/>
          </a:xfrm>
        </p:spPr>
        <p:txBody>
          <a:bodyPr>
            <a:normAutofit fontScale="90000"/>
          </a:bodyPr>
          <a:lstStyle/>
          <a:p>
            <a:pPr algn="ctr"/>
            <a:r>
              <a:rPr lang="en-US" dirty="0">
                <a:latin typeface="Trebuchet MS" panose="020B0603020202020204" pitchFamily="34" charset="0"/>
              </a:rPr>
              <a:t>Determining Out-of-School Youth</a:t>
            </a:r>
          </a:p>
        </p:txBody>
      </p:sp>
      <p:sp>
        <p:nvSpPr>
          <p:cNvPr id="3" name="Content Placeholder 2">
            <a:extLst>
              <a:ext uri="{FF2B5EF4-FFF2-40B4-BE49-F238E27FC236}">
                <a16:creationId xmlns:a16="http://schemas.microsoft.com/office/drawing/2014/main" id="{2F7D29E0-1BFF-441A-85EB-966E1DA76D48}"/>
              </a:ext>
            </a:extLst>
          </p:cNvPr>
          <p:cNvSpPr>
            <a:spLocks noGrp="1"/>
          </p:cNvSpPr>
          <p:nvPr>
            <p:ph idx="1"/>
          </p:nvPr>
        </p:nvSpPr>
        <p:spPr>
          <a:xfrm>
            <a:off x="838200" y="1983783"/>
            <a:ext cx="10515600" cy="4193180"/>
          </a:xfrm>
        </p:spPr>
        <p:txBody>
          <a:bodyPr/>
          <a:lstStyle/>
          <a:p>
            <a:pPr marL="0" indent="0">
              <a:buNone/>
            </a:pPr>
            <a:r>
              <a:rPr lang="en-US" sz="2800" dirty="0">
                <a:solidFill>
                  <a:schemeClr val="tx1"/>
                </a:solidFill>
                <a:latin typeface="Trebuchet MS" panose="020B0603020202020204" pitchFamily="34" charset="0"/>
              </a:rPr>
              <a:t>In the Career Connect application, if the question of “School Status at Youth Program eligibility” is populated with Not attending school, the internal Career Connect logic will determine the client as an OSY.   </a:t>
            </a:r>
          </a:p>
          <a:p>
            <a:endParaRPr lang="en-US" dirty="0"/>
          </a:p>
        </p:txBody>
      </p:sp>
      <p:sp>
        <p:nvSpPr>
          <p:cNvPr id="4" name="Footer Placeholder 3">
            <a:extLst>
              <a:ext uri="{FF2B5EF4-FFF2-40B4-BE49-F238E27FC236}">
                <a16:creationId xmlns:a16="http://schemas.microsoft.com/office/drawing/2014/main" id="{B9297EAE-6D69-416F-9800-878BD00D5DE3}"/>
              </a:ext>
            </a:extLst>
          </p:cNvPr>
          <p:cNvSpPr>
            <a:spLocks noGrp="1"/>
          </p:cNvSpPr>
          <p:nvPr>
            <p:ph type="ftr" sz="quarter" idx="11"/>
          </p:nvPr>
        </p:nvSpPr>
        <p:spPr/>
        <p:txBody>
          <a:bodyPr/>
          <a:lstStyle/>
          <a:p>
            <a:r>
              <a:rPr lang="en-US" dirty="0"/>
              <a:t>September 18th, 2023</a:t>
            </a:r>
          </a:p>
        </p:txBody>
      </p:sp>
      <p:pic>
        <p:nvPicPr>
          <p:cNvPr id="8" name="Picture 7">
            <a:extLst>
              <a:ext uri="{FF2B5EF4-FFF2-40B4-BE49-F238E27FC236}">
                <a16:creationId xmlns:a16="http://schemas.microsoft.com/office/drawing/2014/main" id="{AB884EC9-90AF-563A-BFFD-44BD4A31DA70}"/>
              </a:ext>
            </a:extLst>
          </p:cNvPr>
          <p:cNvPicPr>
            <a:picLocks noChangeAspect="1"/>
          </p:cNvPicPr>
          <p:nvPr/>
        </p:nvPicPr>
        <p:blipFill>
          <a:blip r:embed="rId2"/>
          <a:stretch>
            <a:fillRect/>
          </a:stretch>
        </p:blipFill>
        <p:spPr>
          <a:xfrm>
            <a:off x="2389908" y="3794702"/>
            <a:ext cx="7481455" cy="2593798"/>
          </a:xfrm>
          <a:prstGeom prst="rect">
            <a:avLst/>
          </a:prstGeom>
        </p:spPr>
      </p:pic>
      <p:sp>
        <p:nvSpPr>
          <p:cNvPr id="9" name="Left Arrow 4">
            <a:extLst>
              <a:ext uri="{FF2B5EF4-FFF2-40B4-BE49-F238E27FC236}">
                <a16:creationId xmlns:a16="http://schemas.microsoft.com/office/drawing/2014/main" id="{8A07FDF0-C1BC-D851-2054-8C9153BAC94E}"/>
              </a:ext>
            </a:extLst>
          </p:cNvPr>
          <p:cNvSpPr/>
          <p:nvPr/>
        </p:nvSpPr>
        <p:spPr>
          <a:xfrm rot="20415978">
            <a:off x="9822154" y="4194400"/>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54C3756B-E8E5-022C-D708-DB4A060FCF79}"/>
              </a:ext>
            </a:extLst>
          </p:cNvPr>
          <p:cNvSpPr/>
          <p:nvPr/>
        </p:nvSpPr>
        <p:spPr>
          <a:xfrm rot="10800000">
            <a:off x="4136898" y="5329047"/>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9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201-4E91-43B4-9B52-83EC62553B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a:t>
            </a:r>
          </a:p>
        </p:txBody>
      </p:sp>
      <p:sp>
        <p:nvSpPr>
          <p:cNvPr id="3" name="Content Placeholder 2">
            <a:extLst>
              <a:ext uri="{FF2B5EF4-FFF2-40B4-BE49-F238E27FC236}">
                <a16:creationId xmlns:a16="http://schemas.microsoft.com/office/drawing/2014/main" id="{88A00454-37D9-4970-8167-BD3DC9AD734A}"/>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a:t>
            </a:r>
          </a:p>
          <a:p>
            <a:pPr marL="742950" lvl="2" indent="-342900"/>
            <a:r>
              <a:rPr lang="en-US" sz="2800" dirty="0">
                <a:solidFill>
                  <a:schemeClr val="tx1"/>
                </a:solidFill>
                <a:latin typeface="Trebuchet MS" panose="020B0603020202020204" pitchFamily="34" charset="0"/>
                <a:cs typeface="Traditional Arabic" panose="02020603050405020304" pitchFamily="18" charset="-78"/>
              </a:rPr>
              <a:t>In-School Youth – Youth not younger than age 14 or older than age 21  </a:t>
            </a:r>
          </a:p>
          <a:p>
            <a:pPr marL="1200150" lvl="3" indent="-342900"/>
            <a:r>
              <a:rPr lang="en-US" sz="2800" dirty="0">
                <a:solidFill>
                  <a:schemeClr val="tx1"/>
                </a:solidFill>
                <a:latin typeface="Trebuchet MS" panose="020B0603020202020204" pitchFamily="34" charset="0"/>
                <a:cs typeface="Traditional Arabic" panose="02020603050405020304" pitchFamily="18" charset="-78"/>
              </a:rPr>
              <a:t>Attending school (as defined by state law)</a:t>
            </a:r>
          </a:p>
          <a:p>
            <a:endParaRPr lang="en-US" dirty="0"/>
          </a:p>
        </p:txBody>
      </p:sp>
      <p:sp>
        <p:nvSpPr>
          <p:cNvPr id="4" name="Footer Placeholder 3">
            <a:extLst>
              <a:ext uri="{FF2B5EF4-FFF2-40B4-BE49-F238E27FC236}">
                <a16:creationId xmlns:a16="http://schemas.microsoft.com/office/drawing/2014/main" id="{5DDEA86E-8C80-40C1-8A82-21510ACE3A35}"/>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62363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details around Workforce Innovation and Opportunity Act (WIOA) Youth Eligibility.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A4D7-ABC5-C69E-54AC-C58C91A1D931}"/>
              </a:ext>
            </a:extLst>
          </p:cNvPr>
          <p:cNvSpPr>
            <a:spLocks noGrp="1"/>
          </p:cNvSpPr>
          <p:nvPr>
            <p:ph type="title"/>
          </p:nvPr>
        </p:nvSpPr>
        <p:spPr>
          <a:xfrm>
            <a:off x="2774373" y="610865"/>
            <a:ext cx="9154391" cy="561049"/>
          </a:xfrm>
        </p:spPr>
        <p:txBody>
          <a:bodyPr>
            <a:noAutofit/>
          </a:bodyPr>
          <a:lstStyle/>
          <a:p>
            <a:r>
              <a:rPr lang="en-US" sz="3800" b="1" dirty="0">
                <a:latin typeface="Trebuchet MS" panose="020B0603020202020204" pitchFamily="34" charset="0"/>
              </a:rPr>
              <a:t>Partnership March 2022 ISY Checklist</a:t>
            </a:r>
            <a:endParaRPr lang="en-US" sz="38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40DB9F27-BB60-4753-0E8C-6DED691D3131}"/>
              </a:ext>
            </a:extLst>
          </p:cNvPr>
          <p:cNvSpPr>
            <a:spLocks noGrp="1"/>
          </p:cNvSpPr>
          <p:nvPr>
            <p:ph type="ftr" sz="quarter" idx="11"/>
          </p:nvPr>
        </p:nvSpPr>
        <p:spPr/>
        <p:txBody>
          <a:bodyPr/>
          <a:lstStyle/>
          <a:p>
            <a:r>
              <a:rPr lang="en-US" dirty="0"/>
              <a:t>September 18th, 2023</a:t>
            </a:r>
          </a:p>
        </p:txBody>
      </p:sp>
      <p:pic>
        <p:nvPicPr>
          <p:cNvPr id="5" name="Content Placeholder 5">
            <a:extLst>
              <a:ext uri="{FF2B5EF4-FFF2-40B4-BE49-F238E27FC236}">
                <a16:creationId xmlns:a16="http://schemas.microsoft.com/office/drawing/2014/main" id="{6038CEAF-6EB5-04AA-3D81-88942ADF2A91}"/>
              </a:ext>
            </a:extLst>
          </p:cNvPr>
          <p:cNvPicPr>
            <a:picLocks noGrp="1" noChangeAspect="1"/>
          </p:cNvPicPr>
          <p:nvPr>
            <p:ph idx="1"/>
          </p:nvPr>
        </p:nvPicPr>
        <p:blipFill>
          <a:blip r:embed="rId2"/>
          <a:stretch>
            <a:fillRect/>
          </a:stretch>
        </p:blipFill>
        <p:spPr>
          <a:xfrm>
            <a:off x="3002434" y="1909907"/>
            <a:ext cx="7371694" cy="4059238"/>
          </a:xfrm>
        </p:spPr>
      </p:pic>
    </p:spTree>
    <p:extLst>
      <p:ext uri="{BB962C8B-B14F-4D97-AF65-F5344CB8AC3E}">
        <p14:creationId xmlns:p14="http://schemas.microsoft.com/office/powerpoint/2010/main" val="136472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E2A9-3B57-4CB3-81FB-9883A2742D9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a:t>
            </a:r>
          </a:p>
        </p:txBody>
      </p:sp>
      <p:sp>
        <p:nvSpPr>
          <p:cNvPr id="3" name="Content Placeholder 2">
            <a:extLst>
              <a:ext uri="{FF2B5EF4-FFF2-40B4-BE49-F238E27FC236}">
                <a16:creationId xmlns:a16="http://schemas.microsoft.com/office/drawing/2014/main" id="{7A95AAD5-F6ED-42A6-BD9A-3CF9B117FAC5}"/>
              </a:ext>
            </a:extLst>
          </p:cNvPr>
          <p:cNvSpPr>
            <a:spLocks noGrp="1"/>
          </p:cNvSpPr>
          <p:nvPr>
            <p:ph idx="1"/>
          </p:nvPr>
        </p:nvSpPr>
        <p:spPr/>
        <p:txBody>
          <a:bodyPr/>
          <a:lstStyle/>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WIOA </a:t>
            </a:r>
            <a:r>
              <a:rPr lang="en-US" altLang="en-US" sz="2400" dirty="0" err="1">
                <a:solidFill>
                  <a:schemeClr val="tx1"/>
                </a:solidFill>
                <a:latin typeface="Trebuchet MS" panose="020B0603020202020204" pitchFamily="34" charset="0"/>
                <a:cs typeface="Traditional Arabic" panose="02020603050405020304" pitchFamily="18" charset="-78"/>
              </a:rPr>
              <a:t>ePolicy</a:t>
            </a:r>
            <a:r>
              <a:rPr lang="en-US" altLang="en-US" sz="2400" dirty="0">
                <a:solidFill>
                  <a:schemeClr val="tx1"/>
                </a:solidFill>
                <a:latin typeface="Trebuchet MS" panose="020B0603020202020204" pitchFamily="34" charset="0"/>
                <a:cs typeface="Traditional Arabic" panose="02020603050405020304" pitchFamily="18" charset="-78"/>
              </a:rPr>
              <a:t> Chapter 5.4.2 – In-School Youth:</a:t>
            </a:r>
          </a:p>
          <a:p>
            <a:pPr lvl="1"/>
            <a:r>
              <a:rPr lang="en-US" sz="2400" dirty="0">
                <a:solidFill>
                  <a:schemeClr val="tx1"/>
                </a:solidFill>
                <a:latin typeface="Trebuchet MS" panose="020B0603020202020204" pitchFamily="34" charset="0"/>
                <a:cs typeface="Traditional Arabic" panose="02020603050405020304" pitchFamily="18" charset="-78"/>
              </a:rPr>
              <a:t>95% of the In-School Youth must meet low-income criteria</a:t>
            </a:r>
            <a:r>
              <a:rPr lang="en-US" sz="2400" dirty="0">
                <a:solidFill>
                  <a:schemeClr val="tx1"/>
                </a:solidFill>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 </a:t>
            </a:r>
            <a:r>
              <a:rPr lang="en-US" sz="2400" dirty="0">
                <a:solidFill>
                  <a:schemeClr val="tx1"/>
                </a:solidFill>
                <a:latin typeface="Trebuchet MS" panose="020B0603020202020204" pitchFamily="34" charset="0"/>
                <a:cs typeface="Traditional Arabic" panose="02020603050405020304" pitchFamily="18" charset="-78"/>
              </a:rPr>
              <a:t>(see WIOA </a:t>
            </a:r>
            <a:r>
              <a:rPr lang="en-US" sz="2400" dirty="0" err="1">
                <a:solidFill>
                  <a:schemeClr val="tx1"/>
                </a:solidFill>
                <a:latin typeface="Trebuchet MS" panose="020B0603020202020204" pitchFamily="34" charset="0"/>
                <a:cs typeface="Traditional Arabic" panose="02020603050405020304" pitchFamily="18" charset="-78"/>
              </a:rPr>
              <a:t>ePolicy</a:t>
            </a:r>
            <a:r>
              <a:rPr lang="en-US" sz="2400" dirty="0">
                <a:solidFill>
                  <a:schemeClr val="tx1"/>
                </a:solidFill>
                <a:latin typeface="Trebuchet MS" panose="020B0603020202020204" pitchFamily="34" charset="0"/>
                <a:cs typeface="Traditional Arabic" panose="02020603050405020304" pitchFamily="18" charset="-78"/>
              </a:rPr>
              <a:t> Chapter 5.5 - Low-Income Individuals)  </a:t>
            </a:r>
            <a:endParaRPr lang="en-US" sz="2400" dirty="0">
              <a:solidFill>
                <a:schemeClr val="tx1"/>
              </a:solidFill>
              <a:latin typeface="Trebuchet MS" panose="020B0603020202020204" pitchFamily="34" charset="0"/>
            </a:endParaRPr>
          </a:p>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As mentioned earlier, it is essential that you have viewed and understand the </a:t>
            </a:r>
            <a:r>
              <a:rPr lang="en-US" altLang="en-US" sz="2400" b="1" u="sng" dirty="0">
                <a:solidFill>
                  <a:schemeClr val="tx1"/>
                </a:solidFill>
                <a:latin typeface="Trebuchet MS" panose="020B0603020202020204" pitchFamily="34" charset="0"/>
                <a:cs typeface="Traditional Arabic" panose="02020603050405020304" pitchFamily="18" charset="-78"/>
              </a:rPr>
              <a:t>previous PowerPoint on WIOA Low Income that is posted on the Zen desk,</a:t>
            </a:r>
            <a:r>
              <a:rPr lang="en-US" altLang="en-US" sz="2400" dirty="0">
                <a:solidFill>
                  <a:schemeClr val="tx1"/>
                </a:solidFill>
                <a:latin typeface="Trebuchet MS" panose="020B0603020202020204" pitchFamily="34" charset="0"/>
                <a:cs typeface="Traditional Arabic" panose="02020603050405020304" pitchFamily="18" charset="-78"/>
              </a:rPr>
              <a:t> so you understand the eight different ways an In-School Youth client could meet WIOA Low Income criteria. </a:t>
            </a:r>
          </a:p>
          <a:p>
            <a:pPr>
              <a:buFont typeface="Arial" panose="020B0604020202020204" pitchFamily="34" charset="0"/>
              <a:buChar char="•"/>
            </a:pPr>
            <a:r>
              <a:rPr lang="en-US" sz="2400" dirty="0">
                <a:solidFill>
                  <a:schemeClr val="tx1"/>
                </a:solidFill>
                <a:latin typeface="Trebuchet MS" panose="020B0603020202020204" pitchFamily="34" charset="0"/>
                <a:cs typeface="Traditional Arabic" panose="02020603050405020304" pitchFamily="18" charset="-78"/>
              </a:rPr>
              <a:t>Lastly, all In-School Youth clients must have one or more of the following barriers shown on the next slide.</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63A2FB4-BA50-4431-939B-B76300CCF47A}"/>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9410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959-DEC6-4F9F-A49A-63AA0801BFA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Barriers</a:t>
            </a:r>
          </a:p>
        </p:txBody>
      </p:sp>
      <p:sp>
        <p:nvSpPr>
          <p:cNvPr id="3" name="Content Placeholder 2">
            <a:extLst>
              <a:ext uri="{FF2B5EF4-FFF2-40B4-BE49-F238E27FC236}">
                <a16:creationId xmlns:a16="http://schemas.microsoft.com/office/drawing/2014/main" id="{D4A0D122-C40A-4D2C-8B95-8E847EF36384}"/>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Basic Skills Deficient</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English Language Learner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Offender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 or aged out of foster care</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0CC56E8-FBA5-47DD-99CE-D8478B5FF39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6783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9B23-50B0-493B-A986-53476730D1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 Definition</a:t>
            </a:r>
          </a:p>
        </p:txBody>
      </p:sp>
      <p:sp>
        <p:nvSpPr>
          <p:cNvPr id="3" name="Content Placeholder 2">
            <a:extLst>
              <a:ext uri="{FF2B5EF4-FFF2-40B4-BE49-F238E27FC236}">
                <a16:creationId xmlns:a16="http://schemas.microsoft.com/office/drawing/2014/main" id="{AC658ED1-D39A-40EE-9B73-F97E17597BF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Basic Skills Deficient – respect to an individual— (A) who is a youth, that the individual has English reading, writing, or computing skills at or below the 8th grade level on a generally accepted standardized test; or (B) who is a youth or adult, that the individual is unable to compute or solve problems, or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EE2476D3-EE24-43A9-A644-02B591E5408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95750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4039-257D-41C0-ADC8-C08E0F9B08D7}"/>
              </a:ext>
            </a:extLst>
          </p:cNvPr>
          <p:cNvSpPr>
            <a:spLocks noGrp="1"/>
          </p:cNvSpPr>
          <p:nvPr>
            <p:ph type="title"/>
          </p:nvPr>
        </p:nvSpPr>
        <p:spPr>
          <a:xfrm>
            <a:off x="3211010" y="610865"/>
            <a:ext cx="7839282" cy="561049"/>
          </a:xfrm>
        </p:spPr>
        <p:txBody>
          <a:bodyPr>
            <a:normAutofit fontScale="90000"/>
          </a:bodyPr>
          <a:lstStyle/>
          <a:p>
            <a:pPr algn="ctr"/>
            <a:r>
              <a:rPr lang="en-US" dirty="0">
                <a:latin typeface="Trebuchet MS" panose="020B0603020202020204" pitchFamily="34" charset="0"/>
              </a:rPr>
              <a:t>Ways to be Basic Skills Deficient</a:t>
            </a:r>
          </a:p>
        </p:txBody>
      </p:sp>
      <p:sp>
        <p:nvSpPr>
          <p:cNvPr id="3" name="Content Placeholder 2">
            <a:extLst>
              <a:ext uri="{FF2B5EF4-FFF2-40B4-BE49-F238E27FC236}">
                <a16:creationId xmlns:a16="http://schemas.microsoft.com/office/drawing/2014/main" id="{CDCA381B-04CA-4AA7-A9F9-90A12AB7AC92}"/>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As was covered in the separate presentation on Basic Skills Deficient (BSD), there are three different ways an individual could meet BSD criteria:</a:t>
            </a:r>
          </a:p>
          <a:p>
            <a:pPr marL="914400" lvl="1" indent="-457200">
              <a:buFont typeface="+mj-lt"/>
              <a:buAutoNum type="arabicPeriod"/>
            </a:pPr>
            <a:r>
              <a:rPr lang="en-US" dirty="0">
                <a:solidFill>
                  <a:schemeClr val="tx1"/>
                </a:solidFill>
                <a:latin typeface="Trebuchet MS" panose="020B0603020202020204" pitchFamily="34" charset="0"/>
              </a:rPr>
              <a:t>Scoring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Equivalency (GLE) on their pre-assessment math or reading tests.</a:t>
            </a:r>
          </a:p>
          <a:p>
            <a:pPr marL="914400" lvl="1" indent="-457200">
              <a:buFont typeface="+mj-lt"/>
              <a:buAutoNum type="arabicPeriod"/>
            </a:pPr>
            <a:r>
              <a:rPr lang="en-US" dirty="0">
                <a:solidFill>
                  <a:schemeClr val="tx1"/>
                </a:solidFill>
                <a:latin typeface="Trebuchet MS" panose="020B0603020202020204" pitchFamily="34" charset="0"/>
              </a:rPr>
              <a:t>Being determined BSD due to the Basic Skills Screening Tool.</a:t>
            </a:r>
          </a:p>
          <a:p>
            <a:pPr marL="914400" lvl="1" indent="-457200">
              <a:buFont typeface="+mj-lt"/>
              <a:buAutoNum type="arabicPeriod"/>
            </a:pPr>
            <a:r>
              <a:rPr lang="en-US" dirty="0">
                <a:solidFill>
                  <a:schemeClr val="tx1"/>
                </a:solidFill>
                <a:latin typeface="Trebuchet MS" panose="020B0603020202020204" pitchFamily="34" charset="0"/>
              </a:rPr>
              <a:t>If a Youth Client is assessed as an English Language Learner (ELL), they are also considered BSD.   </a:t>
            </a:r>
          </a:p>
          <a:p>
            <a:endParaRPr lang="en-US" dirty="0"/>
          </a:p>
        </p:txBody>
      </p:sp>
      <p:sp>
        <p:nvSpPr>
          <p:cNvPr id="4" name="Footer Placeholder 3">
            <a:extLst>
              <a:ext uri="{FF2B5EF4-FFF2-40B4-BE49-F238E27FC236}">
                <a16:creationId xmlns:a16="http://schemas.microsoft.com/office/drawing/2014/main" id="{DB08AFA9-8FE2-403A-BCD8-52FCEAC137A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1770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5060-1BA6-485E-AF27-7A4278DA403C}"/>
              </a:ext>
            </a:extLst>
          </p:cNvPr>
          <p:cNvSpPr>
            <a:spLocks noGrp="1"/>
          </p:cNvSpPr>
          <p:nvPr>
            <p:ph type="title"/>
          </p:nvPr>
        </p:nvSpPr>
        <p:spPr>
          <a:xfrm>
            <a:off x="3006671" y="610865"/>
            <a:ext cx="8183105" cy="561049"/>
          </a:xfrm>
        </p:spPr>
        <p:txBody>
          <a:bodyPr>
            <a:normAutofit fontScale="90000"/>
          </a:bodyPr>
          <a:lstStyle/>
          <a:p>
            <a:pPr algn="ctr"/>
            <a:r>
              <a:rPr lang="en-US" dirty="0">
                <a:latin typeface="Trebuchet MS" panose="020B0603020202020204" pitchFamily="34" charset="0"/>
              </a:rPr>
              <a:t>Basic Skills Deficient from Testing</a:t>
            </a:r>
          </a:p>
        </p:txBody>
      </p:sp>
      <p:sp>
        <p:nvSpPr>
          <p:cNvPr id="3" name="Content Placeholder 2">
            <a:extLst>
              <a:ext uri="{FF2B5EF4-FFF2-40B4-BE49-F238E27FC236}">
                <a16:creationId xmlns:a16="http://schemas.microsoft.com/office/drawing/2014/main" id="{C6EBFBAA-7E64-41B8-8601-73EDD2A72C85}"/>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 An important detail that I have been asked to stress, when assessment tests are being recorded on a client in Career Connect, even though the Grade Level Equivalency (GLE) is not required field on the screen, </a:t>
            </a:r>
            <a:r>
              <a:rPr lang="en-US" b="1" u="sng" dirty="0">
                <a:solidFill>
                  <a:schemeClr val="tx1"/>
                </a:solidFill>
                <a:latin typeface="Trebuchet MS" panose="020B0603020202020204" pitchFamily="34" charset="0"/>
              </a:rPr>
              <a:t>you must record </a:t>
            </a:r>
            <a:r>
              <a:rPr lang="en-US" dirty="0">
                <a:solidFill>
                  <a:schemeClr val="tx1"/>
                </a:solidFill>
                <a:latin typeface="Trebuchet MS" panose="020B0603020202020204" pitchFamily="34" charset="0"/>
              </a:rPr>
              <a:t>the clients accurate GLE to get proper credit for Federal Reporting.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3A20146D-05BA-4E5E-B5CF-BA50FB99351C}"/>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1461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355E-94B5-212D-B1ED-2EF3A2EE385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Within Career Connect</a:t>
            </a:r>
          </a:p>
        </p:txBody>
      </p:sp>
      <p:sp>
        <p:nvSpPr>
          <p:cNvPr id="3" name="Content Placeholder 2">
            <a:extLst>
              <a:ext uri="{FF2B5EF4-FFF2-40B4-BE49-F238E27FC236}">
                <a16:creationId xmlns:a16="http://schemas.microsoft.com/office/drawing/2014/main" id="{60DDB353-35B2-5CCE-B7B2-32D496E91DA9}"/>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rPr>
              <a:t>Within Career Connect, on the “Barriers” screen within the application, is where the question related to Basic Skills Deficient is recorded when a client has scored at or below 8 Grade Level on their pre-assessment Math or Reading test. </a:t>
            </a:r>
          </a:p>
          <a:p>
            <a:endParaRPr lang="en-US" dirty="0"/>
          </a:p>
        </p:txBody>
      </p:sp>
      <p:sp>
        <p:nvSpPr>
          <p:cNvPr id="4" name="Footer Placeholder 3">
            <a:extLst>
              <a:ext uri="{FF2B5EF4-FFF2-40B4-BE49-F238E27FC236}">
                <a16:creationId xmlns:a16="http://schemas.microsoft.com/office/drawing/2014/main" id="{EC5A669F-BA01-A002-A60A-95A7A169EB6C}"/>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73480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6D43-8979-860C-D04E-51633D00D6C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Within Career Connect</a:t>
            </a:r>
          </a:p>
        </p:txBody>
      </p:sp>
      <p:sp>
        <p:nvSpPr>
          <p:cNvPr id="3" name="Content Placeholder 2">
            <a:extLst>
              <a:ext uri="{FF2B5EF4-FFF2-40B4-BE49-F238E27FC236}">
                <a16:creationId xmlns:a16="http://schemas.microsoft.com/office/drawing/2014/main" id="{DB4DA6FF-D83C-0BEF-C978-90CF250FE082}"/>
              </a:ext>
            </a:extLst>
          </p:cNvPr>
          <p:cNvSpPr>
            <a:spLocks noGrp="1"/>
          </p:cNvSpPr>
          <p:nvPr>
            <p:ph idx="1"/>
          </p:nvPr>
        </p:nvSpPr>
        <p:spPr>
          <a:xfrm>
            <a:off x="838200" y="1901536"/>
            <a:ext cx="10515600" cy="4275427"/>
          </a:xfrm>
        </p:spPr>
        <p:txBody>
          <a:bodyPr/>
          <a:lstStyle/>
          <a:p>
            <a:pPr marL="0" indent="0">
              <a:buNone/>
            </a:pPr>
            <a:r>
              <a:rPr lang="en-US" sz="2800" dirty="0">
                <a:solidFill>
                  <a:schemeClr val="tx1"/>
                </a:solidFill>
                <a:latin typeface="Trebuchet MS" panose="020B0603020202020204" pitchFamily="34" charset="0"/>
              </a:rPr>
              <a:t>If you have an assessment test dated on or prior to the clients WIOA application date that would support the client being BSD, you record “Yes” to the Basic Skills Deficient/Low Levels of Literacy question, then for the documentation under “verify”, the documentation would be the “Results from an Authorized Assessment Test”.</a:t>
            </a:r>
          </a:p>
          <a:p>
            <a:endParaRPr lang="en-US" dirty="0"/>
          </a:p>
        </p:txBody>
      </p:sp>
      <p:sp>
        <p:nvSpPr>
          <p:cNvPr id="4" name="Footer Placeholder 3">
            <a:extLst>
              <a:ext uri="{FF2B5EF4-FFF2-40B4-BE49-F238E27FC236}">
                <a16:creationId xmlns:a16="http://schemas.microsoft.com/office/drawing/2014/main" id="{AB02878F-C6FC-3A76-43D4-B7C134C33B89}"/>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2F801866-D342-0DB2-ADD4-AB4BB097C8C6}"/>
              </a:ext>
            </a:extLst>
          </p:cNvPr>
          <p:cNvPicPr>
            <a:picLocks noChangeAspect="1"/>
          </p:cNvPicPr>
          <p:nvPr/>
        </p:nvPicPr>
        <p:blipFill>
          <a:blip r:embed="rId2"/>
          <a:stretch>
            <a:fillRect/>
          </a:stretch>
        </p:blipFill>
        <p:spPr>
          <a:xfrm>
            <a:off x="2749953" y="4437476"/>
            <a:ext cx="8077200" cy="1508125"/>
          </a:xfrm>
          <a:prstGeom prst="rect">
            <a:avLst/>
          </a:prstGeom>
        </p:spPr>
      </p:pic>
      <p:sp>
        <p:nvSpPr>
          <p:cNvPr id="6" name="Left Arrow 4">
            <a:extLst>
              <a:ext uri="{FF2B5EF4-FFF2-40B4-BE49-F238E27FC236}">
                <a16:creationId xmlns:a16="http://schemas.microsoft.com/office/drawing/2014/main" id="{B04AD416-A31E-DFEF-561A-E62DDAC7BB9E}"/>
              </a:ext>
            </a:extLst>
          </p:cNvPr>
          <p:cNvSpPr/>
          <p:nvPr/>
        </p:nvSpPr>
        <p:spPr>
          <a:xfrm rot="10800000">
            <a:off x="4777262" y="5343301"/>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2C12BF69-6DE6-FF4A-EB3F-EE994229AA85}"/>
              </a:ext>
            </a:extLst>
          </p:cNvPr>
          <p:cNvSpPr/>
          <p:nvPr/>
        </p:nvSpPr>
        <p:spPr>
          <a:xfrm rot="13342291" flipV="1">
            <a:off x="4901952" y="4291419"/>
            <a:ext cx="717804" cy="2436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11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5DD3-F3B4-4050-B483-D3F27B8D090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3C653F9B-C68D-40D3-9073-8F4CE13D7B9B}"/>
              </a:ext>
            </a:extLst>
          </p:cNvPr>
          <p:cNvSpPr>
            <a:spLocks noGrp="1"/>
          </p:cNvSpPr>
          <p:nvPr>
            <p:ph idx="1"/>
          </p:nvPr>
        </p:nvSpPr>
        <p:spPr>
          <a:xfrm>
            <a:off x="838200" y="2161308"/>
            <a:ext cx="4492336" cy="4015655"/>
          </a:xfrm>
        </p:spPr>
        <p:txBody>
          <a:bodyPr>
            <a:normAutofit fontScale="77500" lnSpcReduction="20000"/>
          </a:bodyPr>
          <a:lstStyle/>
          <a:p>
            <a:r>
              <a:rPr lang="en-US" sz="2600" dirty="0">
                <a:solidFill>
                  <a:schemeClr val="tx1"/>
                </a:solidFill>
                <a:latin typeface="Trebuchet MS" panose="020B0603020202020204" pitchFamily="34" charset="0"/>
                <a:cs typeface="Traditional Arabic" panose="02020603050405020304" pitchFamily="18" charset="-78"/>
              </a:rPr>
              <a:t>We </a:t>
            </a:r>
            <a:r>
              <a:rPr lang="en-US" sz="2600" dirty="0">
                <a:solidFill>
                  <a:schemeClr val="tx1"/>
                </a:solidFill>
                <a:latin typeface="Trebuchet MS" panose="020B0603020202020204" pitchFamily="34" charset="0"/>
              </a:rPr>
              <a:t>will now transition to the next way a client could be determined BSD.</a:t>
            </a:r>
          </a:p>
          <a:p>
            <a:r>
              <a:rPr lang="en-US" sz="2600" dirty="0">
                <a:solidFill>
                  <a:schemeClr val="tx1"/>
                </a:solidFill>
                <a:latin typeface="Trebuchet MS" panose="020B0603020202020204" pitchFamily="34" charset="0"/>
              </a:rPr>
              <a:t>Based on guidance in WIOA </a:t>
            </a:r>
            <a:r>
              <a:rPr lang="en-US" sz="2600" dirty="0" err="1">
                <a:solidFill>
                  <a:schemeClr val="tx1"/>
                </a:solidFill>
                <a:latin typeface="Trebuchet MS" panose="020B0603020202020204" pitchFamily="34" charset="0"/>
              </a:rPr>
              <a:t>ePolicy</a:t>
            </a:r>
            <a:r>
              <a:rPr lang="en-US" sz="2600" dirty="0">
                <a:solidFill>
                  <a:schemeClr val="tx1"/>
                </a:solidFill>
                <a:latin typeface="Trebuchet MS" panose="020B0603020202020204" pitchFamily="34" charset="0"/>
              </a:rPr>
              <a:t> Chapter 5.9 Basic Skills Deficiency (BSD) Assessment Requirements:</a:t>
            </a:r>
          </a:p>
          <a:p>
            <a:pPr marL="0" indent="0">
              <a:buNone/>
            </a:pPr>
            <a:endParaRPr lang="en-US" sz="1000" dirty="0">
              <a:solidFill>
                <a:schemeClr val="tx1"/>
              </a:solidFill>
              <a:latin typeface="Trebuchet MS" panose="020B0603020202020204" pitchFamily="34" charset="0"/>
            </a:endParaRPr>
          </a:p>
          <a:p>
            <a:pPr lvl="1"/>
            <a:r>
              <a:rPr lang="en-US" sz="2400" dirty="0">
                <a:solidFill>
                  <a:schemeClr val="tx1"/>
                </a:solidFill>
                <a:latin typeface="Trebuchet MS" panose="020B0603020202020204" pitchFamily="34" charset="0"/>
                <a:cs typeface="Traditional Arabic" panose="02020603050405020304" pitchFamily="18" charset="-78"/>
              </a:rPr>
              <a:t>Attachment “A” within this policy is a Basic Skills Screening Tool (see example on adjacent slide.)</a:t>
            </a:r>
          </a:p>
          <a:p>
            <a:pPr lvl="1"/>
            <a:r>
              <a:rPr lang="en-US" sz="2400" dirty="0">
                <a:solidFill>
                  <a:schemeClr val="tx1"/>
                </a:solidFill>
                <a:latin typeface="Trebuchet MS" panose="020B0603020202020204" pitchFamily="34" charset="0"/>
                <a:cs typeface="Traditional Arabic" panose="02020603050405020304" pitchFamily="18" charset="-78"/>
              </a:rPr>
              <a:t>If a client has a response of “No” to any of the questions on the screening tool, they will be determined BSD.</a:t>
            </a:r>
            <a:r>
              <a:rPr lang="en-US" dirty="0">
                <a:solidFill>
                  <a:schemeClr val="tx1"/>
                </a:solidFill>
                <a:latin typeface="Trebuchet MS" panose="020B0603020202020204" pitchFamily="34" charset="0"/>
              </a:rPr>
              <a:t> </a:t>
            </a:r>
          </a:p>
          <a:p>
            <a:pPr marL="0" indent="0">
              <a:buNone/>
            </a:pPr>
            <a:r>
              <a:rPr lang="en-US" dirty="0"/>
              <a:t> </a:t>
            </a:r>
          </a:p>
        </p:txBody>
      </p:sp>
      <p:sp>
        <p:nvSpPr>
          <p:cNvPr id="4" name="Footer Placeholder 3">
            <a:extLst>
              <a:ext uri="{FF2B5EF4-FFF2-40B4-BE49-F238E27FC236}">
                <a16:creationId xmlns:a16="http://schemas.microsoft.com/office/drawing/2014/main" id="{6D2CA0D4-578C-42F1-AA4E-88ED855CAE4F}"/>
              </a:ext>
            </a:extLst>
          </p:cNvPr>
          <p:cNvSpPr>
            <a:spLocks noGrp="1"/>
          </p:cNvSpPr>
          <p:nvPr>
            <p:ph type="ftr" sz="quarter" idx="11"/>
          </p:nvPr>
        </p:nvSpPr>
        <p:spPr/>
        <p:txBody>
          <a:bodyPr/>
          <a:lstStyle/>
          <a:p>
            <a:r>
              <a:rPr lang="en-US" dirty="0"/>
              <a:t>September 18th, 2023</a:t>
            </a:r>
          </a:p>
        </p:txBody>
      </p:sp>
      <p:pic>
        <p:nvPicPr>
          <p:cNvPr id="6" name="Picture 5">
            <a:extLst>
              <a:ext uri="{FF2B5EF4-FFF2-40B4-BE49-F238E27FC236}">
                <a16:creationId xmlns:a16="http://schemas.microsoft.com/office/drawing/2014/main" id="{67B115C9-D669-ED6F-84CF-AAA757CE6FE6}"/>
              </a:ext>
            </a:extLst>
          </p:cNvPr>
          <p:cNvPicPr>
            <a:picLocks noChangeAspect="1"/>
          </p:cNvPicPr>
          <p:nvPr/>
        </p:nvPicPr>
        <p:blipFill>
          <a:blip r:embed="rId2"/>
          <a:stretch>
            <a:fillRect/>
          </a:stretch>
        </p:blipFill>
        <p:spPr>
          <a:xfrm>
            <a:off x="5496791" y="1630112"/>
            <a:ext cx="6359236" cy="4636545"/>
          </a:xfrm>
          <a:prstGeom prst="rect">
            <a:avLst/>
          </a:prstGeom>
        </p:spPr>
      </p:pic>
    </p:spTree>
    <p:extLst>
      <p:ext uri="{BB962C8B-B14F-4D97-AF65-F5344CB8AC3E}">
        <p14:creationId xmlns:p14="http://schemas.microsoft.com/office/powerpoint/2010/main" val="309975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E005-5FD0-44E3-905B-B57488D6E5E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E562EE10-628A-43D5-B825-42AFB10455DC}"/>
              </a:ext>
            </a:extLst>
          </p:cNvPr>
          <p:cNvSpPr>
            <a:spLocks noGrp="1"/>
          </p:cNvSpPr>
          <p:nvPr>
            <p:ph idx="1"/>
          </p:nvPr>
        </p:nvSpPr>
        <p:spPr>
          <a:xfrm>
            <a:off x="838200" y="1968285"/>
            <a:ext cx="10515600" cy="4208678"/>
          </a:xfrm>
        </p:spPr>
        <p:txBody>
          <a:bodyPr/>
          <a:lstStyle/>
          <a:p>
            <a:r>
              <a:rPr lang="en-US" sz="2800" dirty="0">
                <a:solidFill>
                  <a:schemeClr val="tx1"/>
                </a:solidFill>
                <a:latin typeface="Trebuchet MS" panose="020B0603020202020204" pitchFamily="34" charset="0"/>
              </a:rPr>
              <a:t>Within Career Connect, on the “Barriers” screen within the application, is where the question has been added when a client is being determined BSD due to the new screening tool. </a:t>
            </a:r>
          </a:p>
          <a:p>
            <a:pPr marL="0" indent="0">
              <a:buNone/>
            </a:pPr>
            <a:r>
              <a:rPr lang="en-US" sz="2800" dirty="0">
                <a:solidFill>
                  <a:schemeClr val="tx1"/>
                </a:solidFill>
                <a:latin typeface="Trebuchet MS" panose="020B0603020202020204" pitchFamily="34" charset="0"/>
              </a:rPr>
              <a:t>  </a:t>
            </a:r>
          </a:p>
          <a:p>
            <a:r>
              <a:rPr lang="en-US" sz="2800" dirty="0">
                <a:solidFill>
                  <a:schemeClr val="tx1"/>
                </a:solidFill>
                <a:latin typeface="Trebuchet MS" panose="020B0603020202020204" pitchFamily="34" charset="0"/>
              </a:rPr>
              <a:t>If any question on the screening tool is answered “No” by the client, then the question related to the BSD screening tool on the “Barriers” screen should be answered “Yes”; (see example on next slide).  </a:t>
            </a:r>
          </a:p>
          <a:p>
            <a:endParaRPr lang="en-US" dirty="0"/>
          </a:p>
        </p:txBody>
      </p:sp>
      <p:sp>
        <p:nvSpPr>
          <p:cNvPr id="4" name="Footer Placeholder 3">
            <a:extLst>
              <a:ext uri="{FF2B5EF4-FFF2-40B4-BE49-F238E27FC236}">
                <a16:creationId xmlns:a16="http://schemas.microsoft.com/office/drawing/2014/main" id="{5A7E25CC-F4C9-4364-8DA6-26D833CF20D7}"/>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89654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Federal Guidance</a:t>
            </a: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 </a:t>
            </a:r>
          </a:p>
          <a:p>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 21-16 – Third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2017 </a:t>
            </a:r>
          </a:p>
          <a:p>
            <a:pPr lvl="1"/>
            <a:r>
              <a:rPr lang="en-US" altLang="en-US"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baseline="30000" dirty="0">
                <a:solidFill>
                  <a:schemeClr val="tx1"/>
                </a:solidFill>
                <a:latin typeface="Trebuchet MS" panose="020B0603020202020204" pitchFamily="34" charset="0"/>
                <a:cs typeface="Traditional Arabic" panose="02020603050405020304" pitchFamily="18" charset="-78"/>
              </a:rPr>
              <a:t>th</a:t>
            </a:r>
            <a:r>
              <a:rPr lang="en-US" altLang="en-US" dirty="0">
                <a:solidFill>
                  <a:schemeClr val="tx1"/>
                </a:solidFill>
                <a:latin typeface="Trebuchet MS" panose="020B0603020202020204" pitchFamily="34" charset="0"/>
                <a:cs typeface="Traditional Arabic" panose="02020603050405020304" pitchFamily="18" charset="-78"/>
              </a:rPr>
              <a:t>, 2021 – Deals with the updated process for Determining Low Income for Youth Living in a High Poverty Area</a:t>
            </a:r>
          </a:p>
          <a:p>
            <a:r>
              <a:rPr lang="en-US" altLang="en-US" dirty="0">
                <a:solidFill>
                  <a:schemeClr val="tx1"/>
                </a:solidFill>
                <a:latin typeface="Trebuchet MS" panose="020B0603020202020204" pitchFamily="34" charset="0"/>
                <a:cs typeface="Traditional Arabic" panose="02020603050405020304" pitchFamily="18" charset="-78"/>
              </a:rPr>
              <a:t>TEGL 09-22 –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2023</a:t>
            </a:r>
          </a:p>
          <a:p>
            <a:pPr lvl="1"/>
            <a:endParaRPr lang="en-US" altLang="en-US" dirty="0">
              <a:solidFill>
                <a:schemeClr val="tx1"/>
              </a:solidFill>
              <a:latin typeface="Trebuchet MS" panose="020B0603020202020204" pitchFamily="34" charset="0"/>
              <a:cs typeface="Traditional Arabic" panose="02020603050405020304" pitchFamily="18" charset="-78"/>
            </a:endParaRPr>
          </a:p>
          <a:p>
            <a:pPr lvl="1"/>
            <a:endParaRPr lang="en-US" altLang="en-US"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A4B8-BB79-4408-8D7A-82F48B5D421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F7ED2649-1B89-4E30-BEE5-C190159E84A5}"/>
              </a:ext>
            </a:extLst>
          </p:cNvPr>
          <p:cNvSpPr>
            <a:spLocks noGrp="1"/>
          </p:cNvSpPr>
          <p:nvPr>
            <p:ph idx="1"/>
          </p:nvPr>
        </p:nvSpPr>
        <p:spPr>
          <a:xfrm>
            <a:off x="838200" y="1423556"/>
            <a:ext cx="10515600" cy="4753408"/>
          </a:xfrm>
        </p:spPr>
        <p:txBody>
          <a:bodyPr/>
          <a:lstStyle/>
          <a:p>
            <a:pPr marL="0" indent="0">
              <a:buNone/>
            </a:pPr>
            <a:r>
              <a:rPr lang="en-US" sz="2400" dirty="0">
                <a:solidFill>
                  <a:schemeClr val="tx1"/>
                </a:solidFill>
                <a:latin typeface="Trebuchet MS" panose="020B0603020202020204" pitchFamily="34" charset="0"/>
              </a:rPr>
              <a:t>Demonstrating recording BSD due to the screening tool on the Education Status screen within the application in Career Connect:</a:t>
            </a:r>
          </a:p>
          <a:p>
            <a:endParaRPr lang="en-US" dirty="0"/>
          </a:p>
        </p:txBody>
      </p:sp>
      <p:sp>
        <p:nvSpPr>
          <p:cNvPr id="4" name="Footer Placeholder 3">
            <a:extLst>
              <a:ext uri="{FF2B5EF4-FFF2-40B4-BE49-F238E27FC236}">
                <a16:creationId xmlns:a16="http://schemas.microsoft.com/office/drawing/2014/main" id="{106B8B11-A07C-48AB-B347-21C759B1D73C}"/>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BAD8CCD9-C7B2-1E93-BEEE-09C498575BB8}"/>
              </a:ext>
            </a:extLst>
          </p:cNvPr>
          <p:cNvPicPr>
            <a:picLocks noChangeAspect="1"/>
          </p:cNvPicPr>
          <p:nvPr/>
        </p:nvPicPr>
        <p:blipFill>
          <a:blip r:embed="rId2"/>
          <a:stretch>
            <a:fillRect/>
          </a:stretch>
        </p:blipFill>
        <p:spPr>
          <a:xfrm>
            <a:off x="1625600" y="2209800"/>
            <a:ext cx="8940800" cy="4146550"/>
          </a:xfrm>
          <a:prstGeom prst="rect">
            <a:avLst/>
          </a:prstGeom>
        </p:spPr>
      </p:pic>
      <p:sp>
        <p:nvSpPr>
          <p:cNvPr id="7" name="Left Arrow 4">
            <a:extLst>
              <a:ext uri="{FF2B5EF4-FFF2-40B4-BE49-F238E27FC236}">
                <a16:creationId xmlns:a16="http://schemas.microsoft.com/office/drawing/2014/main" id="{08547231-DEB0-FDD4-D969-AB243E371BBD}"/>
              </a:ext>
            </a:extLst>
          </p:cNvPr>
          <p:cNvSpPr/>
          <p:nvPr/>
        </p:nvSpPr>
        <p:spPr>
          <a:xfrm rot="20179871">
            <a:off x="5558642" y="3105929"/>
            <a:ext cx="717804" cy="2302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14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80A7-3C09-4264-BAA5-BA54C03AFC0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A802B686-2720-46DC-9B7E-21FFBBFC339E}"/>
              </a:ext>
            </a:extLst>
          </p:cNvPr>
          <p:cNvSpPr>
            <a:spLocks noGrp="1"/>
          </p:cNvSpPr>
          <p:nvPr>
            <p:ph idx="1"/>
          </p:nvPr>
        </p:nvSpPr>
        <p:spPr/>
        <p:txBody>
          <a:bodyPr/>
          <a:lstStyle/>
          <a:p>
            <a:r>
              <a:rPr lang="en-US" dirty="0">
                <a:solidFill>
                  <a:schemeClr val="tx1"/>
                </a:solidFill>
                <a:latin typeface="Trebuchet MS" panose="020B0603020202020204" pitchFamily="34" charset="0"/>
              </a:rPr>
              <a:t>It is important to understand, the basic skills screening tool does not take the place of assessment testing.</a:t>
            </a:r>
          </a:p>
          <a:p>
            <a:pPr marL="0" indent="0">
              <a:buNone/>
            </a:pPr>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The purpose of the screening tool is to capture the criteria under the second part of the “Basic Skills Deficient” definition which is “</a:t>
            </a:r>
            <a:r>
              <a:rPr lang="en-US" dirty="0">
                <a:solidFill>
                  <a:schemeClr val="tx1"/>
                </a:solidFill>
                <a:highlight>
                  <a:srgbClr val="FFFF00"/>
                </a:highlight>
                <a:latin typeface="Trebuchet MS" panose="020B0603020202020204" pitchFamily="34" charset="0"/>
              </a:rPr>
              <a:t>a youth or adult, that the individual is unable to compute or solve problems, or read, write, or speak English, at a level necessary to function on the job, in the individual’s family, or in society</a:t>
            </a:r>
            <a:r>
              <a:rPr lang="en-US" dirty="0">
                <a:solidFill>
                  <a:schemeClr val="tx1"/>
                </a:solidFill>
                <a:latin typeface="Trebuchet MS" panose="020B0603020202020204" pitchFamily="34" charset="0"/>
              </a:rPr>
              <a:t>.”</a:t>
            </a:r>
          </a:p>
          <a:p>
            <a:endParaRPr lang="en-US" dirty="0"/>
          </a:p>
        </p:txBody>
      </p:sp>
      <p:sp>
        <p:nvSpPr>
          <p:cNvPr id="4" name="Footer Placeholder 3">
            <a:extLst>
              <a:ext uri="{FF2B5EF4-FFF2-40B4-BE49-F238E27FC236}">
                <a16:creationId xmlns:a16="http://schemas.microsoft.com/office/drawing/2014/main" id="{88DA0A09-709C-4C1D-89DA-7E40CE4495E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39014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3CA6-0097-E6EE-B2A8-A858B90E9E43}"/>
              </a:ext>
            </a:extLst>
          </p:cNvPr>
          <p:cNvSpPr>
            <a:spLocks noGrp="1"/>
          </p:cNvSpPr>
          <p:nvPr>
            <p:ph type="title"/>
          </p:nvPr>
        </p:nvSpPr>
        <p:spPr>
          <a:xfrm>
            <a:off x="2930236" y="610865"/>
            <a:ext cx="8655628" cy="561049"/>
          </a:xfrm>
        </p:spPr>
        <p:txBody>
          <a:bodyPr>
            <a:noAutofit/>
          </a:bodyPr>
          <a:lstStyle/>
          <a:p>
            <a:pPr algn="ctr"/>
            <a:r>
              <a:rPr lang="en-US" sz="3600" dirty="0">
                <a:latin typeface="Trebuchet MS" panose="020B0603020202020204" pitchFamily="34" charset="0"/>
              </a:rPr>
              <a:t>Case Note in Career Connect Required</a:t>
            </a:r>
          </a:p>
        </p:txBody>
      </p:sp>
      <p:sp>
        <p:nvSpPr>
          <p:cNvPr id="3" name="Content Placeholder 2">
            <a:extLst>
              <a:ext uri="{FF2B5EF4-FFF2-40B4-BE49-F238E27FC236}">
                <a16:creationId xmlns:a16="http://schemas.microsoft.com/office/drawing/2014/main" id="{F1652D92-5498-44F6-9408-DE349A0932F2}"/>
              </a:ext>
            </a:extLst>
          </p:cNvPr>
          <p:cNvSpPr>
            <a:spLocks noGrp="1"/>
          </p:cNvSpPr>
          <p:nvPr>
            <p:ph idx="1"/>
          </p:nvPr>
        </p:nvSpPr>
        <p:spPr>
          <a:xfrm>
            <a:off x="838200" y="1693072"/>
            <a:ext cx="10515600" cy="4483891"/>
          </a:xfrm>
        </p:spPr>
        <p:txBody>
          <a:bodyPr/>
          <a:lstStyle/>
          <a:p>
            <a:pPr marL="0" indent="0">
              <a:buNone/>
            </a:pPr>
            <a:r>
              <a:rPr lang="en-US" dirty="0">
                <a:solidFill>
                  <a:schemeClr val="tx1"/>
                </a:solidFill>
                <a:latin typeface="Trebuchet MS" panose="020B0603020202020204" pitchFamily="34" charset="0"/>
              </a:rPr>
              <a:t>Please note, when any WIOA client is being determined Basic Skills Deficient due to one or more “No” responses by the client on the Basic Skills Screen Tool, the guidance below must be followed:</a:t>
            </a:r>
          </a:p>
          <a:p>
            <a:endParaRPr lang="en-US" dirty="0"/>
          </a:p>
        </p:txBody>
      </p:sp>
      <p:sp>
        <p:nvSpPr>
          <p:cNvPr id="4" name="Footer Placeholder 3">
            <a:extLst>
              <a:ext uri="{FF2B5EF4-FFF2-40B4-BE49-F238E27FC236}">
                <a16:creationId xmlns:a16="http://schemas.microsoft.com/office/drawing/2014/main" id="{3CA02ADC-D50C-4767-7249-2AC9694A8B8D}"/>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AE619E18-88BC-1060-1230-FD3D534A5F6D}"/>
              </a:ext>
            </a:extLst>
          </p:cNvPr>
          <p:cNvPicPr>
            <a:picLocks noChangeAspect="1"/>
          </p:cNvPicPr>
          <p:nvPr/>
        </p:nvPicPr>
        <p:blipFill>
          <a:blip r:embed="rId2"/>
          <a:stretch>
            <a:fillRect/>
          </a:stretch>
        </p:blipFill>
        <p:spPr>
          <a:xfrm>
            <a:off x="1018096" y="3535052"/>
            <a:ext cx="9549352" cy="2300140"/>
          </a:xfrm>
          <a:prstGeom prst="rect">
            <a:avLst/>
          </a:prstGeom>
        </p:spPr>
      </p:pic>
    </p:spTree>
    <p:extLst>
      <p:ext uri="{BB962C8B-B14F-4D97-AF65-F5344CB8AC3E}">
        <p14:creationId xmlns:p14="http://schemas.microsoft.com/office/powerpoint/2010/main" val="3914108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A052-40BA-9ABE-E67A-C7D8040ABB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6728D10E-9DD3-8151-D627-8D02C0936879}"/>
              </a:ext>
            </a:extLst>
          </p:cNvPr>
          <p:cNvSpPr>
            <a:spLocks noGrp="1"/>
          </p:cNvSpPr>
          <p:nvPr>
            <p:ph idx="1"/>
          </p:nvPr>
        </p:nvSpPr>
        <p:spPr/>
        <p:txBody>
          <a:bodyPr/>
          <a:lstStyle/>
          <a:p>
            <a:r>
              <a:rPr lang="en-US" dirty="0">
                <a:solidFill>
                  <a:schemeClr val="tx1"/>
                </a:solidFill>
                <a:latin typeface="Trebuchet MS" panose="020B0603020202020204" pitchFamily="34" charset="0"/>
              </a:rPr>
              <a:t>If a client is being indicated as meeting BSD criteria due to the Basic Skills Screening tool, the only acceptable documentation to support this criteria is the completed screening tool (with one or more response(s) of “No” indicated on the tool).</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The screening tool must have been signed and dated by the client and the bottom portion of the screening tool must be completed by Career Planer staff (see example of bottom of tool on next slide.) </a:t>
            </a:r>
          </a:p>
          <a:p>
            <a:pPr marL="0" indent="0">
              <a:buNone/>
            </a:pPr>
            <a:endParaRPr lang="en-US" dirty="0"/>
          </a:p>
        </p:txBody>
      </p:sp>
      <p:sp>
        <p:nvSpPr>
          <p:cNvPr id="4" name="Footer Placeholder 3">
            <a:extLst>
              <a:ext uri="{FF2B5EF4-FFF2-40B4-BE49-F238E27FC236}">
                <a16:creationId xmlns:a16="http://schemas.microsoft.com/office/drawing/2014/main" id="{FE60139E-4410-7319-5DD3-F7EBB1587AC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74477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7DA9-5FBF-FD8D-C1C7-6E384D99D8D6}"/>
              </a:ext>
            </a:extLst>
          </p:cNvPr>
          <p:cNvSpPr>
            <a:spLocks noGrp="1"/>
          </p:cNvSpPr>
          <p:nvPr>
            <p:ph type="title"/>
          </p:nvPr>
        </p:nvSpPr>
        <p:spPr>
          <a:xfrm>
            <a:off x="3211010" y="610865"/>
            <a:ext cx="7616143" cy="978944"/>
          </a:xfrm>
        </p:spPr>
        <p:txBody>
          <a:bodyPr>
            <a:normAutofit fontScale="90000"/>
          </a:bodyPr>
          <a:lstStyle/>
          <a:p>
            <a:pPr algn="ctr"/>
            <a:r>
              <a:rPr lang="en-US" altLang="en-US" sz="4400" dirty="0">
                <a:latin typeface="Trebuchet MS" panose="020B0603020202020204" pitchFamily="34" charset="0"/>
              </a:rPr>
              <a:t>Bottom Portion of the Basic Skills Screening Tool</a:t>
            </a:r>
            <a:r>
              <a:rPr lang="en-US" sz="4400" dirty="0">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8E0AFAC4-B9E7-5E80-DA2F-EBE1F8E48EDF}"/>
              </a:ext>
            </a:extLst>
          </p:cNvPr>
          <p:cNvSpPr>
            <a:spLocks noGrp="1"/>
          </p:cNvSpPr>
          <p:nvPr>
            <p:ph type="ftr" sz="quarter" idx="11"/>
          </p:nvPr>
        </p:nvSpPr>
        <p:spPr/>
        <p:txBody>
          <a:bodyPr/>
          <a:lstStyle/>
          <a:p>
            <a:r>
              <a:rPr lang="en-US" dirty="0"/>
              <a:t>September 18th, 2023</a:t>
            </a:r>
          </a:p>
        </p:txBody>
      </p:sp>
      <p:pic>
        <p:nvPicPr>
          <p:cNvPr id="5" name="Content Placeholder 4">
            <a:extLst>
              <a:ext uri="{FF2B5EF4-FFF2-40B4-BE49-F238E27FC236}">
                <a16:creationId xmlns:a16="http://schemas.microsoft.com/office/drawing/2014/main" id="{D5EA6C03-46FB-EE36-7BF7-75E745644704}"/>
              </a:ext>
            </a:extLst>
          </p:cNvPr>
          <p:cNvPicPr>
            <a:picLocks noGrp="1" noChangeAspect="1"/>
          </p:cNvPicPr>
          <p:nvPr>
            <p:ph idx="1"/>
          </p:nvPr>
        </p:nvPicPr>
        <p:blipFill>
          <a:blip r:embed="rId2"/>
          <a:stretch>
            <a:fillRect/>
          </a:stretch>
        </p:blipFill>
        <p:spPr>
          <a:xfrm>
            <a:off x="2753592" y="1704109"/>
            <a:ext cx="8593282" cy="4652241"/>
          </a:xfrm>
          <a:prstGeom prst="rect">
            <a:avLst/>
          </a:prstGeom>
        </p:spPr>
      </p:pic>
    </p:spTree>
    <p:extLst>
      <p:ext uri="{BB962C8B-B14F-4D97-AF65-F5344CB8AC3E}">
        <p14:creationId xmlns:p14="http://schemas.microsoft.com/office/powerpoint/2010/main" val="1649629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CBC-116D-4C5D-BD40-52FCDE41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F4D31F43-741F-46AF-B2CE-8CDEBB98D5F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English Language Learner – the term “English language learner” when used with respect to an eligible individual, means an eligible individual who has limited ability in reading, writing, speaking, or comprehending the English language, and (A) whose native language is a language other than English; or (B) who lives in a family or community environment where a language other than English is the dominant language.       </a:t>
            </a:r>
          </a:p>
          <a:p>
            <a:endParaRPr lang="en-US" dirty="0"/>
          </a:p>
        </p:txBody>
      </p:sp>
      <p:sp>
        <p:nvSpPr>
          <p:cNvPr id="4" name="Footer Placeholder 3">
            <a:extLst>
              <a:ext uri="{FF2B5EF4-FFF2-40B4-BE49-F238E27FC236}">
                <a16:creationId xmlns:a16="http://schemas.microsoft.com/office/drawing/2014/main" id="{01DDD3FA-F225-419F-88DB-762B868B52C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24613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672F-178C-4515-A0BF-42C1652C6E9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 </a:t>
            </a:r>
          </a:p>
        </p:txBody>
      </p:sp>
      <p:sp>
        <p:nvSpPr>
          <p:cNvPr id="3" name="Content Placeholder 2">
            <a:extLst>
              <a:ext uri="{FF2B5EF4-FFF2-40B4-BE49-F238E27FC236}">
                <a16:creationId xmlns:a16="http://schemas.microsoft.com/office/drawing/2014/main" id="{DC16A82D-CE72-41EA-8723-F7399B79E78E}"/>
              </a:ext>
            </a:extLst>
          </p:cNvPr>
          <p:cNvSpPr>
            <a:spLocks noGrp="1"/>
          </p:cNvSpPr>
          <p:nvPr>
            <p:ph idx="1"/>
          </p:nvPr>
        </p:nvSpPr>
        <p:spPr/>
        <p:txBody>
          <a:bodyPr/>
          <a:lstStyle/>
          <a:p>
            <a:r>
              <a:rPr lang="en-US" sz="2800" dirty="0">
                <a:solidFill>
                  <a:schemeClr val="tx1"/>
                </a:solidFill>
                <a:latin typeface="Trebuchet MS" panose="020B0603020202020204" pitchFamily="34" charset="0"/>
              </a:rPr>
              <a:t>Within Career Connect, on the “Barriers” tab within the application, is a question, “Do you primarily speak a language other than English?”</a:t>
            </a:r>
          </a:p>
          <a:p>
            <a:pPr marL="0" indent="0">
              <a:buNone/>
            </a:pPr>
            <a:endParaRPr lang="en-US" sz="8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If the question is populated with a “Yes”, the client will meet the barrier as an English Language Learner (ELL). (See example on next slide.) </a:t>
            </a:r>
          </a:p>
          <a:p>
            <a:endParaRPr lang="en-US" dirty="0"/>
          </a:p>
        </p:txBody>
      </p:sp>
      <p:sp>
        <p:nvSpPr>
          <p:cNvPr id="4" name="Footer Placeholder 3">
            <a:extLst>
              <a:ext uri="{FF2B5EF4-FFF2-40B4-BE49-F238E27FC236}">
                <a16:creationId xmlns:a16="http://schemas.microsoft.com/office/drawing/2014/main" id="{47E06342-EE0A-4B79-9460-F3E57B99E5A0}"/>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61507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F646-5066-44AE-B234-10801641A65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B6693AE1-DDF6-4DB0-9EF9-360FB74D1A54}"/>
              </a:ext>
            </a:extLst>
          </p:cNvPr>
          <p:cNvSpPr>
            <a:spLocks noGrp="1"/>
          </p:cNvSpPr>
          <p:nvPr>
            <p:ph idx="1"/>
          </p:nvPr>
        </p:nvSpPr>
        <p:spPr>
          <a:xfrm>
            <a:off x="838200" y="1527464"/>
            <a:ext cx="10515600" cy="4649499"/>
          </a:xfrm>
        </p:spPr>
        <p:txBody>
          <a:bodyPr>
            <a:normAutofit/>
          </a:bodyPr>
          <a:lstStyle/>
          <a:p>
            <a:pPr marL="0" indent="0">
              <a:buNone/>
            </a:pPr>
            <a:r>
              <a:rPr lang="en-US" sz="2400" dirty="0">
                <a:solidFill>
                  <a:schemeClr val="tx1"/>
                </a:solidFill>
                <a:latin typeface="Trebuchet MS" panose="020B0603020202020204" pitchFamily="34" charset="0"/>
              </a:rPr>
              <a:t>Demonstrating recording English Language Learner within Career Connect; </a:t>
            </a:r>
          </a:p>
        </p:txBody>
      </p:sp>
      <p:sp>
        <p:nvSpPr>
          <p:cNvPr id="4" name="Footer Placeholder 3">
            <a:extLst>
              <a:ext uri="{FF2B5EF4-FFF2-40B4-BE49-F238E27FC236}">
                <a16:creationId xmlns:a16="http://schemas.microsoft.com/office/drawing/2014/main" id="{BD279C71-3F72-483D-AFE1-DBF5836A426D}"/>
              </a:ext>
            </a:extLst>
          </p:cNvPr>
          <p:cNvSpPr>
            <a:spLocks noGrp="1"/>
          </p:cNvSpPr>
          <p:nvPr>
            <p:ph type="ftr" sz="quarter" idx="11"/>
          </p:nvPr>
        </p:nvSpPr>
        <p:spPr/>
        <p:txBody>
          <a:bodyPr/>
          <a:lstStyle/>
          <a:p>
            <a:r>
              <a:rPr lang="en-US" dirty="0"/>
              <a:t>September 18th, 2023</a:t>
            </a:r>
          </a:p>
        </p:txBody>
      </p:sp>
      <p:pic>
        <p:nvPicPr>
          <p:cNvPr id="5" name="Content Placeholder 4">
            <a:extLst>
              <a:ext uri="{FF2B5EF4-FFF2-40B4-BE49-F238E27FC236}">
                <a16:creationId xmlns:a16="http://schemas.microsoft.com/office/drawing/2014/main" id="{E29D27FF-E505-87AF-EFCD-F7D1916BE638}"/>
              </a:ext>
            </a:extLst>
          </p:cNvPr>
          <p:cNvPicPr>
            <a:picLocks/>
          </p:cNvPicPr>
          <p:nvPr/>
        </p:nvPicPr>
        <p:blipFill>
          <a:blip r:embed="rId2"/>
          <a:stretch>
            <a:fillRect/>
          </a:stretch>
        </p:blipFill>
        <p:spPr bwMode="auto">
          <a:xfrm>
            <a:off x="3516916" y="2135187"/>
            <a:ext cx="5601514"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4">
            <a:extLst>
              <a:ext uri="{FF2B5EF4-FFF2-40B4-BE49-F238E27FC236}">
                <a16:creationId xmlns:a16="http://schemas.microsoft.com/office/drawing/2014/main" id="{064E7D07-9BCC-B092-6B94-A770FADE05AF}"/>
              </a:ext>
            </a:extLst>
          </p:cNvPr>
          <p:cNvSpPr/>
          <p:nvPr/>
        </p:nvSpPr>
        <p:spPr>
          <a:xfrm rot="20597894">
            <a:off x="5815580" y="4420457"/>
            <a:ext cx="717804" cy="1872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84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B0FB-B595-CE1D-717C-BB3437FB6CA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43425051-7E48-F93C-3DB9-FD43913F0411}"/>
              </a:ext>
            </a:extLst>
          </p:cNvPr>
          <p:cNvSpPr>
            <a:spLocks noGrp="1"/>
          </p:cNvSpPr>
          <p:nvPr>
            <p:ph idx="1"/>
          </p:nvPr>
        </p:nvSpPr>
        <p:spPr>
          <a:xfrm>
            <a:off x="838200" y="1714500"/>
            <a:ext cx="10515600" cy="4462463"/>
          </a:xfrm>
        </p:spPr>
        <p:txBody>
          <a:bodyPr/>
          <a:lstStyle/>
          <a:p>
            <a:pPr marL="0" indent="0">
              <a:buNone/>
            </a:pPr>
            <a:r>
              <a:rPr lang="en-US" sz="2800" dirty="0">
                <a:solidFill>
                  <a:schemeClr val="tx1"/>
                </a:solidFill>
                <a:latin typeface="Trebuchet MS" panose="020B0603020202020204" pitchFamily="34" charset="0"/>
              </a:rPr>
              <a:t>In Career Connect, if a client is identified as an English Language Learner, the client must indicate a language of preference:</a:t>
            </a:r>
          </a:p>
          <a:p>
            <a:endParaRPr lang="en-US" dirty="0"/>
          </a:p>
        </p:txBody>
      </p:sp>
      <p:sp>
        <p:nvSpPr>
          <p:cNvPr id="4" name="Footer Placeholder 3">
            <a:extLst>
              <a:ext uri="{FF2B5EF4-FFF2-40B4-BE49-F238E27FC236}">
                <a16:creationId xmlns:a16="http://schemas.microsoft.com/office/drawing/2014/main" id="{0DBAAB83-A4DA-8D72-3A58-E2BCAF1CC9F4}"/>
              </a:ext>
            </a:extLst>
          </p:cNvPr>
          <p:cNvSpPr>
            <a:spLocks noGrp="1"/>
          </p:cNvSpPr>
          <p:nvPr>
            <p:ph type="ftr" sz="quarter" idx="11"/>
          </p:nvPr>
        </p:nvSpPr>
        <p:spPr/>
        <p:txBody>
          <a:bodyPr/>
          <a:lstStyle/>
          <a:p>
            <a:r>
              <a:rPr lang="en-US" dirty="0"/>
              <a:t>September 18th, 2023</a:t>
            </a:r>
          </a:p>
        </p:txBody>
      </p:sp>
      <p:pic>
        <p:nvPicPr>
          <p:cNvPr id="5" name="Picture 4">
            <a:extLst>
              <a:ext uri="{FF2B5EF4-FFF2-40B4-BE49-F238E27FC236}">
                <a16:creationId xmlns:a16="http://schemas.microsoft.com/office/drawing/2014/main" id="{B25D85E0-003D-7DBC-049C-938047981028}"/>
              </a:ext>
            </a:extLst>
          </p:cNvPr>
          <p:cNvPicPr/>
          <p:nvPr/>
        </p:nvPicPr>
        <p:blipFill>
          <a:blip r:embed="rId2"/>
          <a:stretch>
            <a:fillRect/>
          </a:stretch>
        </p:blipFill>
        <p:spPr>
          <a:xfrm>
            <a:off x="3124200" y="3034145"/>
            <a:ext cx="5943600" cy="2899064"/>
          </a:xfrm>
          <a:prstGeom prst="rect">
            <a:avLst/>
          </a:prstGeom>
        </p:spPr>
      </p:pic>
      <p:sp>
        <p:nvSpPr>
          <p:cNvPr id="6" name="Left Arrow 4">
            <a:extLst>
              <a:ext uri="{FF2B5EF4-FFF2-40B4-BE49-F238E27FC236}">
                <a16:creationId xmlns:a16="http://schemas.microsoft.com/office/drawing/2014/main" id="{190FFFCB-BBE7-DF79-B4E0-D131C3C8AAA2}"/>
              </a:ext>
            </a:extLst>
          </p:cNvPr>
          <p:cNvSpPr/>
          <p:nvPr/>
        </p:nvSpPr>
        <p:spPr>
          <a:xfrm rot="20597894">
            <a:off x="7040315" y="3819167"/>
            <a:ext cx="717804" cy="25312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089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AB-37A7-4101-FE7C-37AEC6F59A3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Recap of Basic Skills Deficient</a:t>
            </a:r>
          </a:p>
        </p:txBody>
      </p:sp>
      <p:sp>
        <p:nvSpPr>
          <p:cNvPr id="3" name="Content Placeholder 2">
            <a:extLst>
              <a:ext uri="{FF2B5EF4-FFF2-40B4-BE49-F238E27FC236}">
                <a16:creationId xmlns:a16="http://schemas.microsoft.com/office/drawing/2014/main" id="{64708639-4C40-503B-0F4E-0C0A70768BAD}"/>
              </a:ext>
            </a:extLst>
          </p:cNvPr>
          <p:cNvSpPr>
            <a:spLocks noGrp="1"/>
          </p:cNvSpPr>
          <p:nvPr>
            <p:ph idx="1"/>
          </p:nvPr>
        </p:nvSpPr>
        <p:spPr/>
        <p:txBody>
          <a:bodyPr/>
          <a:lstStyle/>
          <a:p>
            <a:r>
              <a:rPr lang="en-US" sz="2800" dirty="0">
                <a:solidFill>
                  <a:schemeClr val="tx1"/>
                </a:solidFill>
                <a:latin typeface="Trebuchet MS" panose="020B0603020202020204" pitchFamily="34" charset="0"/>
              </a:rPr>
              <a:t>If an individual scores at or below 8</a:t>
            </a:r>
            <a:r>
              <a:rPr lang="en-US" sz="2800" baseline="30000" dirty="0">
                <a:solidFill>
                  <a:schemeClr val="tx1"/>
                </a:solidFill>
                <a:latin typeface="Trebuchet MS" panose="020B0603020202020204" pitchFamily="34" charset="0"/>
              </a:rPr>
              <a:t>th</a:t>
            </a:r>
            <a:r>
              <a:rPr lang="en-US" sz="2800" dirty="0">
                <a:solidFill>
                  <a:schemeClr val="tx1"/>
                </a:solidFill>
                <a:latin typeface="Trebuchet MS" panose="020B0603020202020204" pitchFamily="34" charset="0"/>
              </a:rPr>
              <a:t> Grade Level on either their Math or Reading Assessment test they would be determined BSD.</a:t>
            </a:r>
          </a:p>
          <a:p>
            <a:pPr marL="0" indent="0">
              <a:buNone/>
            </a:pPr>
            <a:endParaRPr lang="en-US" sz="8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An individual can be determined BSD using the Basic Skills Screening Tool.</a:t>
            </a:r>
          </a:p>
          <a:p>
            <a:pPr marL="0" indent="0">
              <a:buNone/>
            </a:pPr>
            <a:endParaRPr lang="en-US" sz="8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Lastly, if an individual is assessed as an English Language Learner (ELL), they are also determined to meet BSD criteria.</a:t>
            </a:r>
          </a:p>
          <a:p>
            <a:endParaRPr lang="en-US" dirty="0"/>
          </a:p>
        </p:txBody>
      </p:sp>
      <p:sp>
        <p:nvSpPr>
          <p:cNvPr id="4" name="Footer Placeholder 3">
            <a:extLst>
              <a:ext uri="{FF2B5EF4-FFF2-40B4-BE49-F238E27FC236}">
                <a16:creationId xmlns:a16="http://schemas.microsoft.com/office/drawing/2014/main" id="{5E989B49-67B9-D941-3E15-8DD1D9B0B206}"/>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9231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52F-189F-4508-BD4E-D44EFF0AAE1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Understanding E-Policy Manual</a:t>
            </a:r>
          </a:p>
        </p:txBody>
      </p:sp>
      <p:sp>
        <p:nvSpPr>
          <p:cNvPr id="3" name="Content Placeholder 2">
            <a:extLst>
              <a:ext uri="{FF2B5EF4-FFF2-40B4-BE49-F238E27FC236}">
                <a16:creationId xmlns:a16="http://schemas.microsoft.com/office/drawing/2014/main" id="{8E81CE97-1014-4109-934D-3D5B064873A4}"/>
              </a:ext>
            </a:extLst>
          </p:cNvPr>
          <p:cNvSpPr>
            <a:spLocks noGrp="1"/>
          </p:cNvSpPr>
          <p:nvPr>
            <p:ph idx="1"/>
          </p:nvPr>
        </p:nvSpPr>
        <p:spPr>
          <a:xfrm>
            <a:off x="838200" y="2118167"/>
            <a:ext cx="5500607" cy="4058796"/>
          </a:xfrm>
        </p:spPr>
        <p:txBody>
          <a:bodyPr>
            <a:normAutofit lnSpcReduction="10000"/>
          </a:bodyPr>
          <a:lstStyle/>
          <a:p>
            <a:pPr marL="0" indent="0">
              <a:buNone/>
            </a:pPr>
            <a:r>
              <a:rPr lang="en-US" dirty="0">
                <a:solidFill>
                  <a:schemeClr val="tx1"/>
                </a:solidFill>
                <a:latin typeface="Trebuchet MS" panose="020B0603020202020204" pitchFamily="34" charset="0"/>
              </a:rPr>
              <a:t>The Illinois Department of Commerce and Economic Opportunity, Office of Employment and Training (OET) utilizes a WIOA ePolicy portal where all current and new guidance issued by the Illinois Workforce Innovation Board (IWIB) and OET is maintained. </a:t>
            </a:r>
          </a:p>
          <a:p>
            <a:endParaRPr lang="en-US" dirty="0">
              <a:latin typeface="Trebuchet MS" panose="020B0603020202020204" pitchFamily="34" charset="0"/>
            </a:endParaRPr>
          </a:p>
          <a:p>
            <a:pPr marL="0" indent="0">
              <a:buNone/>
            </a:pPr>
            <a:r>
              <a:rPr lang="en-US" sz="1600" b="1" dirty="0"/>
              <a:t>Homepage: </a:t>
            </a:r>
            <a:r>
              <a:rPr lang="en-US" sz="1600" b="1" u="sng" dirty="0">
                <a:hlinkClick r:id="rId2"/>
              </a:rPr>
              <a:t>www.illinoisworknet.com/DCEOPolicies</a:t>
            </a:r>
            <a:endParaRPr lang="en-US" sz="1600" b="1" dirty="0"/>
          </a:p>
          <a:p>
            <a:endParaRPr lang="en-US" dirty="0"/>
          </a:p>
        </p:txBody>
      </p:sp>
      <p:sp>
        <p:nvSpPr>
          <p:cNvPr id="4" name="Footer Placeholder 3">
            <a:extLst>
              <a:ext uri="{FF2B5EF4-FFF2-40B4-BE49-F238E27FC236}">
                <a16:creationId xmlns:a16="http://schemas.microsoft.com/office/drawing/2014/main" id="{D7757055-97F2-459F-8CDF-5C0BA1E1450F}"/>
              </a:ext>
            </a:extLst>
          </p:cNvPr>
          <p:cNvSpPr>
            <a:spLocks noGrp="1"/>
          </p:cNvSpPr>
          <p:nvPr>
            <p:ph type="ftr" sz="quarter" idx="11"/>
          </p:nvPr>
        </p:nvSpPr>
        <p:spPr/>
        <p:txBody>
          <a:bodyPr/>
          <a:lstStyle/>
          <a:p>
            <a:r>
              <a:rPr lang="en-US" dirty="0"/>
              <a:t>September 18th, 2023</a:t>
            </a:r>
          </a:p>
        </p:txBody>
      </p:sp>
      <p:pic>
        <p:nvPicPr>
          <p:cNvPr id="5" name="Picture 2">
            <a:extLst>
              <a:ext uri="{FF2B5EF4-FFF2-40B4-BE49-F238E27FC236}">
                <a16:creationId xmlns:a16="http://schemas.microsoft.com/office/drawing/2014/main" id="{721364D1-9DB7-4E58-8D31-2A1F6E93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95864" y="1874892"/>
            <a:ext cx="4631919" cy="43020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93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7C6-EED4-48BD-9C42-8D5E1EAA5ED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Offender Barrier</a:t>
            </a:r>
          </a:p>
        </p:txBody>
      </p:sp>
      <p:sp>
        <p:nvSpPr>
          <p:cNvPr id="3" name="Content Placeholder 2">
            <a:extLst>
              <a:ext uri="{FF2B5EF4-FFF2-40B4-BE49-F238E27FC236}">
                <a16:creationId xmlns:a16="http://schemas.microsoft.com/office/drawing/2014/main" id="{8594786D-43E2-4065-B1FB-76021D74B93C}"/>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Offender - An adult or youth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85013B5B-1414-49A0-A103-584C383E19B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69612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A456-5B6D-4C1B-B8C6-ED88CEDBC49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Homeless Barrier</a:t>
            </a:r>
          </a:p>
        </p:txBody>
      </p:sp>
      <p:sp>
        <p:nvSpPr>
          <p:cNvPr id="3" name="Content Placeholder 2">
            <a:extLst>
              <a:ext uri="{FF2B5EF4-FFF2-40B4-BE49-F238E27FC236}">
                <a16:creationId xmlns:a16="http://schemas.microsoft.com/office/drawing/2014/main" id="{DD2378AD-8E30-49E2-950E-8C78D1CE5403}"/>
              </a:ext>
            </a:extLst>
          </p:cNvPr>
          <p:cNvSpPr>
            <a:spLocks noGrp="1"/>
          </p:cNvSpPr>
          <p:nvPr>
            <p:ph idx="1"/>
          </p:nvPr>
        </p:nvSpPr>
        <p:spPr/>
        <p:txBody>
          <a:bodyPr>
            <a:normAutofit/>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Individual who lacks a fixed, regular or adequate nighttime residence; as defined in the </a:t>
            </a:r>
            <a:r>
              <a:rPr lang="en-US"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dirty="0">
                <a:solidFill>
                  <a:schemeClr val="tx1"/>
                </a:solidFill>
                <a:latin typeface="Trebuchet MS" panose="020B0603020202020204" pitchFamily="34" charset="0"/>
              </a:rPr>
              <a:t>, or</a:t>
            </a:r>
            <a:endParaRPr lang="en-US" dirty="0">
              <a:solidFill>
                <a:schemeClr val="tx1"/>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dirty="0">
                <a:solidFill>
                  <a:schemeClr val="tx1"/>
                </a:solidFill>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 as defined in the </a:t>
            </a:r>
            <a:r>
              <a:rPr lang="en-US"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McKinney-Vento Homeless Assistance Act</a:t>
            </a:r>
            <a:endParaRPr lang="en-US" dirty="0">
              <a:solidFill>
                <a:schemeClr val="tx1"/>
              </a:solidFill>
              <a:latin typeface="Trebuchet MS" panose="020B0603020202020204" pitchFamily="34" charset="0"/>
            </a:endParaRPr>
          </a:p>
          <a:p>
            <a:pPr marL="514350" indent="-514350">
              <a:buFont typeface="+mj-lt"/>
              <a:buAutoNum type="arabicPeriod" startAt="2"/>
            </a:pPr>
            <a:endParaRPr lang="en-US" dirty="0">
              <a:solidFill>
                <a:schemeClr val="tx1"/>
              </a:solidFill>
              <a:latin typeface="Trebuchet MS" panose="020B0603020202020204" pitchFamily="34" charset="0"/>
            </a:endParaRPr>
          </a:p>
          <a:p>
            <a:pPr marL="0" indent="0">
              <a:buNone/>
            </a:pPr>
            <a:r>
              <a:rPr lang="en-US" sz="2000" dirty="0">
                <a:solidFill>
                  <a:schemeClr val="tx1"/>
                </a:solidFill>
                <a:highlight>
                  <a:srgbClr val="FFFF00"/>
                </a:highlight>
                <a:latin typeface="Trebuchet MS" panose="020B0603020202020204" pitchFamily="34" charset="0"/>
              </a:rPr>
              <a:t>Note: Meeting criteria of “Homeless” is also an automatic WIOA Low Income criteria.</a:t>
            </a:r>
          </a:p>
          <a:p>
            <a:endParaRPr lang="en-US" dirty="0"/>
          </a:p>
        </p:txBody>
      </p:sp>
      <p:sp>
        <p:nvSpPr>
          <p:cNvPr id="4" name="Footer Placeholder 3">
            <a:extLst>
              <a:ext uri="{FF2B5EF4-FFF2-40B4-BE49-F238E27FC236}">
                <a16:creationId xmlns:a16="http://schemas.microsoft.com/office/drawing/2014/main" id="{7EEC7C65-113D-42FD-B2EA-2D1CA55444A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537870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5857-0187-4E7C-A3AC-619F5EC0C3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Foster Child Barrier</a:t>
            </a:r>
          </a:p>
        </p:txBody>
      </p:sp>
      <p:sp>
        <p:nvSpPr>
          <p:cNvPr id="3" name="Content Placeholder 2">
            <a:extLst>
              <a:ext uri="{FF2B5EF4-FFF2-40B4-BE49-F238E27FC236}">
                <a16:creationId xmlns:a16="http://schemas.microsoft.com/office/drawing/2014/main" id="{51039E5A-703B-4133-BE2C-D6563F74657C}"/>
              </a:ext>
            </a:extLst>
          </p:cNvPr>
          <p:cNvSpPr>
            <a:spLocks noGrp="1"/>
          </p:cNvSpPr>
          <p:nvPr>
            <p:ph idx="1"/>
          </p:nvPr>
        </p:nvSpPr>
        <p:spPr>
          <a:xfrm>
            <a:off x="838200" y="1828800"/>
            <a:ext cx="10515600" cy="4348163"/>
          </a:xfrm>
        </p:spPr>
        <p:txBody>
          <a:bodyPr/>
          <a:lstStyle/>
          <a:p>
            <a:r>
              <a:rPr lang="en-US" dirty="0">
                <a:solidFill>
                  <a:schemeClr val="tx1"/>
                </a:solidFill>
                <a:latin typeface="Trebuchet MS" panose="020B0603020202020204" pitchFamily="34" charset="0"/>
                <a:cs typeface="Traditional Arabic" panose="02020603050405020304" pitchFamily="18" charset="-78"/>
              </a:rPr>
              <a:t>Foster Child - A minor on behalf of whom State or local government payments are made to a foster parent or other guardian.</a:t>
            </a:r>
          </a:p>
          <a:p>
            <a:endParaRPr lang="en-US" dirty="0">
              <a:solidFill>
                <a:schemeClr val="tx1"/>
              </a:solidFill>
              <a:latin typeface="Trebuchet MS" panose="020B0603020202020204" pitchFamily="34" charset="0"/>
              <a:cs typeface="Traditional Arabic" panose="02020603050405020304" pitchFamily="18" charset="-78"/>
            </a:endParaRPr>
          </a:p>
          <a:p>
            <a:r>
              <a:rPr lang="en-US" dirty="0">
                <a:solidFill>
                  <a:schemeClr val="tx1"/>
                </a:solidFill>
                <a:latin typeface="Trebuchet MS" panose="020B0603020202020204" pitchFamily="34" charset="0"/>
                <a:cs typeface="Traditional Arabic" panose="02020603050405020304" pitchFamily="18" charset="-78"/>
              </a:rPr>
              <a:t>Meeting the criteria of a Foster Child is not only a barrier under WIOA Youth Eligibility, if an individual is a Foster Child it is also an automatic WIOA Low Income criteria.  </a:t>
            </a: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F415D96-7F49-4EAE-A958-790042FD371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001926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1B2D-E823-4138-9C26-5A596F1A71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Aged Out of Foster Care</a:t>
            </a:r>
          </a:p>
        </p:txBody>
      </p:sp>
      <p:sp>
        <p:nvSpPr>
          <p:cNvPr id="3" name="Content Placeholder 2">
            <a:extLst>
              <a:ext uri="{FF2B5EF4-FFF2-40B4-BE49-F238E27FC236}">
                <a16:creationId xmlns:a16="http://schemas.microsoft.com/office/drawing/2014/main" id="{18F846B2-82D9-430B-A0DE-448A9B36A3A0}"/>
              </a:ext>
            </a:extLst>
          </p:cNvPr>
          <p:cNvSpPr>
            <a:spLocks noGrp="1"/>
          </p:cNvSpPr>
          <p:nvPr>
            <p:ph idx="1"/>
          </p:nvPr>
        </p:nvSpPr>
        <p:spPr>
          <a:xfrm>
            <a:off x="838199" y="1921790"/>
            <a:ext cx="10622973" cy="4255173"/>
          </a:xfrm>
        </p:spPr>
        <p:txBody>
          <a:bodyPr>
            <a:normAutofit/>
          </a:bodyPr>
          <a:lstStyle/>
          <a:p>
            <a:r>
              <a:rPr lang="en-US" sz="2800" dirty="0">
                <a:solidFill>
                  <a:schemeClr val="tx1"/>
                </a:solidFill>
                <a:latin typeface="Trebuchet MS" panose="020B0603020202020204" pitchFamily="34" charset="0"/>
              </a:rPr>
              <a:t>“Youth Aged Out of Foster Care” – is simply that, an individual who was a Foster Child, that once became of the legal age where the foster system no longer were considering the individual a foster child.</a:t>
            </a:r>
          </a:p>
          <a:p>
            <a:endParaRPr lang="en-US" altLang="en-US" sz="24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It would also be appropriate to identify an individual with the barrier of “Aged Out of Foster Care” for someone who had been a foster child that was adopted prior to aging out of foster care.</a:t>
            </a:r>
          </a:p>
          <a:p>
            <a:endParaRPr lang="en-US" dirty="0"/>
          </a:p>
        </p:txBody>
      </p:sp>
      <p:sp>
        <p:nvSpPr>
          <p:cNvPr id="4" name="Footer Placeholder 3">
            <a:extLst>
              <a:ext uri="{FF2B5EF4-FFF2-40B4-BE49-F238E27FC236}">
                <a16:creationId xmlns:a16="http://schemas.microsoft.com/office/drawing/2014/main" id="{08D96446-A8C7-477A-AC15-B33F799DEADB}"/>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4397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1F06-C2B8-4059-959B-7477EF23BDE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Runaway Barrier</a:t>
            </a:r>
          </a:p>
        </p:txBody>
      </p:sp>
      <p:sp>
        <p:nvSpPr>
          <p:cNvPr id="3" name="Content Placeholder 2">
            <a:extLst>
              <a:ext uri="{FF2B5EF4-FFF2-40B4-BE49-F238E27FC236}">
                <a16:creationId xmlns:a16="http://schemas.microsoft.com/office/drawing/2014/main" id="{A1825348-A2A0-4089-B44D-8E04FFC9D51A}"/>
              </a:ext>
            </a:extLst>
          </p:cNvPr>
          <p:cNvSpPr>
            <a:spLocks noGrp="1"/>
          </p:cNvSpPr>
          <p:nvPr>
            <p:ph idx="1"/>
          </p:nvPr>
        </p:nvSpPr>
        <p:spPr>
          <a:xfrm>
            <a:off x="838200" y="2067791"/>
            <a:ext cx="10739034" cy="4109172"/>
          </a:xfrm>
        </p:spPr>
        <p:txBody>
          <a:bodyPr>
            <a:normAutofit/>
          </a:bodyPr>
          <a:lstStyle/>
          <a:p>
            <a:r>
              <a:rPr lang="en-US" dirty="0">
                <a:solidFill>
                  <a:schemeClr val="tx1"/>
                </a:solidFill>
                <a:latin typeface="Trebuchet MS" panose="020B0603020202020204" pitchFamily="34" charset="0"/>
              </a:rPr>
              <a:t>A “Runaway” is defined as a person under the age of 18 who absents himself or herself from home or place of legal residence without the permission of a parent or legal guardian.     </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When utilizing the “Runaway” barrier for a Youth client, it could be challenging due to the requirements for the parent/guardian to provide written consent for the minor to participate in the WIOA Program.  </a:t>
            </a:r>
          </a:p>
          <a:p>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C8EECE8-E0B9-4D02-A2D8-9578AE579DE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42565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D21A-C726-4176-A233-94F339B1D55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Pregnant or Parenting Barrier</a:t>
            </a:r>
          </a:p>
        </p:txBody>
      </p:sp>
      <p:sp>
        <p:nvSpPr>
          <p:cNvPr id="3" name="Content Placeholder 2">
            <a:extLst>
              <a:ext uri="{FF2B5EF4-FFF2-40B4-BE49-F238E27FC236}">
                <a16:creationId xmlns:a16="http://schemas.microsoft.com/office/drawing/2014/main" id="{41161DDA-1C6E-4FE9-AFBE-529EAFADE222}"/>
              </a:ext>
            </a:extLst>
          </p:cNvPr>
          <p:cNvSpPr>
            <a:spLocks noGrp="1"/>
          </p:cNvSpPr>
          <p:nvPr>
            <p:ph idx="1"/>
          </p:nvPr>
        </p:nvSpPr>
        <p:spPr>
          <a:xfrm>
            <a:off x="838200" y="2202873"/>
            <a:ext cx="10515600" cy="3974090"/>
          </a:xfrm>
        </p:spPr>
        <p:txBody>
          <a:bodyPr>
            <a:normAutofit fontScale="92500" lnSpcReduction="20000"/>
          </a:bodyPr>
          <a:lstStyle/>
          <a:p>
            <a:r>
              <a:rPr lang="en-US" sz="3000" dirty="0">
                <a:solidFill>
                  <a:schemeClr val="tx1"/>
                </a:solidFill>
                <a:latin typeface="Trebuchet MS" panose="020B0603020202020204" pitchFamily="34" charset="0"/>
              </a:rPr>
              <a:t>Pregnant could only be considered a barrier for the female clients; </a:t>
            </a:r>
          </a:p>
          <a:p>
            <a:pPr marL="0" indent="0">
              <a:buNone/>
            </a:pPr>
            <a:endParaRPr lang="en-US" sz="900" dirty="0">
              <a:solidFill>
                <a:schemeClr val="tx1"/>
              </a:solidFill>
              <a:latin typeface="Trebuchet MS" panose="020B0603020202020204" pitchFamily="34" charset="0"/>
            </a:endParaRPr>
          </a:p>
          <a:p>
            <a:r>
              <a:rPr lang="en-US" sz="3000" dirty="0">
                <a:solidFill>
                  <a:schemeClr val="tx1"/>
                </a:solidFill>
                <a:latin typeface="Trebuchet MS" panose="020B0603020202020204" pitchFamily="34" charset="0"/>
              </a:rPr>
              <a:t>Both male and female could be a parent once a child has been born.</a:t>
            </a:r>
            <a:endParaRPr lang="en-US" altLang="en-US" sz="3000" dirty="0">
              <a:solidFill>
                <a:schemeClr val="tx1"/>
              </a:solidFill>
              <a:latin typeface="Trebuchet MS" panose="020B0603020202020204" pitchFamily="34" charset="0"/>
            </a:endParaRPr>
          </a:p>
          <a:p>
            <a:pPr marL="0" indent="0">
              <a:buNone/>
            </a:pPr>
            <a:r>
              <a:rPr lang="en-US" sz="3000" dirty="0">
                <a:solidFill>
                  <a:schemeClr val="tx1"/>
                </a:solidFill>
                <a:latin typeface="Trebuchet MS" panose="020B0603020202020204" pitchFamily="34" charset="0"/>
              </a:rPr>
              <a:t> </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 </a:t>
            </a:r>
            <a:endParaRPr lang="en-US" alt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EAB8C88-DF86-4BA3-B5A1-AFB73F70EEDF}"/>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413173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AD50-6A9E-4F1B-941D-F9569A2AB7D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An Individual with a Disability</a:t>
            </a:r>
          </a:p>
        </p:txBody>
      </p:sp>
      <p:sp>
        <p:nvSpPr>
          <p:cNvPr id="3" name="Content Placeholder 2">
            <a:extLst>
              <a:ext uri="{FF2B5EF4-FFF2-40B4-BE49-F238E27FC236}">
                <a16:creationId xmlns:a16="http://schemas.microsoft.com/office/drawing/2014/main" id="{256F88A4-0BAC-4FFB-9755-A4DFF4294ECF}"/>
              </a:ext>
            </a:extLst>
          </p:cNvPr>
          <p:cNvSpPr>
            <a:spLocks noGrp="1"/>
          </p:cNvSpPr>
          <p:nvPr>
            <p:ph idx="1"/>
          </p:nvPr>
        </p:nvSpPr>
        <p:spPr>
          <a:xfrm>
            <a:off x="838199" y="1844298"/>
            <a:ext cx="10622973" cy="4332665"/>
          </a:xfrm>
        </p:spPr>
        <p:txBody>
          <a:bodyPr>
            <a:normAutofit lnSpcReduction="10000"/>
          </a:bodyPr>
          <a:lstStyle/>
          <a:p>
            <a:pPr>
              <a:buFont typeface="Arial" panose="020B0604020202020204" pitchFamily="34" charset="0"/>
              <a:buChar char="•"/>
            </a:pPr>
            <a:r>
              <a:rPr lang="en-US" dirty="0">
                <a:solidFill>
                  <a:schemeClr val="tx1"/>
                </a:solidFill>
                <a:latin typeface="Trebuchet MS" panose="020B0603020202020204" pitchFamily="34" charset="0"/>
              </a:rPr>
              <a:t>An individual with any disability (as defined in section 3 of Americans with Disabilities Act of 1990 (42 U.S.C12102)). </a:t>
            </a:r>
          </a:p>
          <a:p>
            <a:pPr>
              <a:buFont typeface="Arial" panose="020B0604020202020204" pitchFamily="34" charset="0"/>
              <a:buChar char="•"/>
            </a:pPr>
            <a:endParaRPr lang="en-US" dirty="0">
              <a:solidFill>
                <a:schemeClr val="tx1"/>
              </a:solidFill>
              <a:latin typeface="Trebuchet MS" panose="020B0603020202020204" pitchFamily="34" charset="0"/>
            </a:endParaRPr>
          </a:p>
          <a:p>
            <a:pPr>
              <a:buFont typeface="Arial" panose="020B0604020202020204" pitchFamily="34" charset="0"/>
              <a:buChar char="•"/>
            </a:pPr>
            <a:r>
              <a:rPr lang="en-US" dirty="0">
                <a:solidFill>
                  <a:schemeClr val="tx1"/>
                </a:solidFill>
                <a:latin typeface="Trebuchet MS" panose="020B0603020202020204" pitchFamily="34" charset="0"/>
              </a:rPr>
              <a:t>In addition, in situations where the client has a disability, there could be WIOA Low Income criteria under “Family of One Due to a Disability”.</a:t>
            </a:r>
          </a:p>
          <a:p>
            <a:pPr lvl="1">
              <a:buFont typeface="Arial" panose="020B0604020202020204" pitchFamily="34" charset="0"/>
              <a:buChar char="•"/>
            </a:pPr>
            <a:r>
              <a:rPr lang="en-US" dirty="0">
                <a:solidFill>
                  <a:schemeClr val="tx1"/>
                </a:solidFill>
                <a:latin typeface="Trebuchet MS" panose="020B0603020202020204" pitchFamily="34" charset="0"/>
              </a:rPr>
              <a:t>Family of one Due to a Disability could be used for situations where an individual that has a disability, whose family is over WIOA income guidelines, but the income of the client who has the disability is less than the $14,580 (which is the income level for family size of one for all LWIA’s since the issuance of WIOA Notice No. 22-NOT-01 that was released on May 12</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2023.) </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A596A62-E922-479E-9302-95ED0EF974B2}"/>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912951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AEB-2C16-4037-A49C-FD7552DE11B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05A62EB2-4E18-4BC0-A57E-64462A2EC899}"/>
              </a:ext>
            </a:extLst>
          </p:cNvPr>
          <p:cNvSpPr>
            <a:spLocks noGrp="1"/>
          </p:cNvSpPr>
          <p:nvPr>
            <p:ph idx="1"/>
          </p:nvPr>
        </p:nvSpPr>
        <p:spPr>
          <a:xfrm>
            <a:off x="838200" y="1828800"/>
            <a:ext cx="10515600" cy="4348163"/>
          </a:xfrm>
        </p:spPr>
        <p:txBody>
          <a:bodyPr>
            <a:normAutofit/>
          </a:bodyPr>
          <a:lstStyle/>
          <a:p>
            <a:r>
              <a:rPr lang="en-US" sz="2400" dirty="0">
                <a:solidFill>
                  <a:schemeClr val="tx1"/>
                </a:solidFill>
                <a:latin typeface="Trebuchet MS" panose="020B0603020202020204" pitchFamily="34" charset="0"/>
              </a:rPr>
              <a:t>Under Youth eligibility, there is a barrier for, “</a:t>
            </a:r>
            <a:r>
              <a:rPr lang="en-US" sz="2400" dirty="0">
                <a:solidFill>
                  <a:schemeClr val="tx1"/>
                </a:solidFill>
                <a:latin typeface="Trebuchet MS" panose="020B0603020202020204" pitchFamily="34" charset="0"/>
                <a:cs typeface="Traditional Arabic" panose="02020603050405020304" pitchFamily="18" charset="-78"/>
              </a:rPr>
              <a:t>An individual </a:t>
            </a:r>
            <a:r>
              <a:rPr lang="en-US" sz="2400" b="1" dirty="0">
                <a:solidFill>
                  <a:schemeClr val="tx1"/>
                </a:solidFill>
                <a:latin typeface="Trebuchet MS" panose="020B0603020202020204" pitchFamily="34" charset="0"/>
                <a:cs typeface="Traditional Arabic" panose="02020603050405020304" pitchFamily="18" charset="-78"/>
              </a:rPr>
              <a:t>requiring additional assistance</a:t>
            </a:r>
            <a:r>
              <a:rPr lang="en-US" sz="2400" dirty="0">
                <a:solidFill>
                  <a:schemeClr val="tx1"/>
                </a:solidFill>
                <a:latin typeface="Trebuchet MS" panose="020B0603020202020204" pitchFamily="34" charset="0"/>
                <a:cs typeface="Traditional Arabic" panose="02020603050405020304" pitchFamily="18" charset="-78"/>
              </a:rPr>
              <a:t> to enter or complete an educational program or to secure or hold employment.” </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r>
              <a:rPr lang="en-US" sz="2400" dirty="0">
                <a:solidFill>
                  <a:schemeClr val="tx1"/>
                </a:solidFill>
                <a:latin typeface="Trebuchet MS" panose="020B0603020202020204" pitchFamily="34" charset="0"/>
                <a:cs typeface="Traditional Arabic" panose="02020603050405020304" pitchFamily="18" charset="-78"/>
              </a:rPr>
              <a:t>It is important to understand that the criteria to support this barrier is determined by each Local Workforce Innovation Area (LWIA) in their own Local Policy.</a:t>
            </a:r>
          </a:p>
          <a:p>
            <a:pPr lvl="1"/>
            <a:r>
              <a:rPr lang="en-US" dirty="0">
                <a:solidFill>
                  <a:schemeClr val="tx1"/>
                </a:solidFill>
                <a:latin typeface="Trebuchet MS" panose="020B0603020202020204" pitchFamily="34" charset="0"/>
                <a:cs typeface="Traditional Arabic" panose="02020603050405020304" pitchFamily="18" charset="-78"/>
              </a:rPr>
              <a:t>If this barrier is indicated in an application, staff must explain in the case note (or with appropriate documentation), how the client meets the criteria that is laid out within the LWIA Local Policy.</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99E5B56-C726-456C-87C1-73B9D437AA1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276920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EFFC-182D-B472-D716-EEED35999EDA}"/>
              </a:ext>
            </a:extLst>
          </p:cNvPr>
          <p:cNvSpPr>
            <a:spLocks noGrp="1"/>
          </p:cNvSpPr>
          <p:nvPr>
            <p:ph type="title"/>
          </p:nvPr>
        </p:nvSpPr>
        <p:spPr>
          <a:xfrm>
            <a:off x="3211010" y="610865"/>
            <a:ext cx="7616143" cy="885426"/>
          </a:xfrm>
        </p:spPr>
        <p:txBody>
          <a:bodyPr>
            <a:normAutofit fontScale="90000"/>
          </a:bodyPr>
          <a:lstStyle/>
          <a:p>
            <a:pPr algn="ctr"/>
            <a:r>
              <a:rPr lang="en-US" dirty="0">
                <a:latin typeface="Trebuchet MS" panose="020B0603020202020204" pitchFamily="34" charset="0"/>
              </a:rPr>
              <a:t>Youth Requiring Additional Assistance Limitations   </a:t>
            </a:r>
          </a:p>
        </p:txBody>
      </p:sp>
      <p:sp>
        <p:nvSpPr>
          <p:cNvPr id="3" name="Content Placeholder 2">
            <a:extLst>
              <a:ext uri="{FF2B5EF4-FFF2-40B4-BE49-F238E27FC236}">
                <a16:creationId xmlns:a16="http://schemas.microsoft.com/office/drawing/2014/main" id="{BD8FF352-2981-6EC1-C417-051AE6BE5EC3}"/>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In TEGL 09-22 that was released on March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2023, updated guidance that states only record the barrier of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when it is a </a:t>
            </a:r>
            <a:r>
              <a:rPr lang="en-US" sz="2800" b="1" u="sng" dirty="0">
                <a:solidFill>
                  <a:schemeClr val="tx1"/>
                </a:solidFill>
                <a:highlight>
                  <a:srgbClr val="FFFF00"/>
                </a:highlight>
                <a:latin typeface="Trebuchet MS" panose="020B0603020202020204" pitchFamily="34" charset="0"/>
                <a:cs typeface="Traditional Arabic" panose="02020603050405020304" pitchFamily="18" charset="-78"/>
              </a:rPr>
              <a:t>participant’s sole eligibility barrier</a:t>
            </a:r>
            <a:r>
              <a:rPr lang="en-US" sz="2800" dirty="0">
                <a:solidFill>
                  <a:schemeClr val="tx1"/>
                </a:solidFill>
                <a:latin typeface="Trebuchet MS" panose="020B0603020202020204" pitchFamily="34" charset="0"/>
                <a:cs typeface="Traditional Arabic" panose="02020603050405020304" pitchFamily="18" charset="-78"/>
              </a:rPr>
              <a:t>.</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r>
              <a:rPr lang="en-US" dirty="0">
                <a:solidFill>
                  <a:schemeClr val="tx1"/>
                </a:solidFill>
                <a:latin typeface="Trebuchet MS" panose="020B0603020202020204" pitchFamily="34" charset="0"/>
                <a:cs typeface="Traditional Arabic" panose="02020603050405020304" pitchFamily="18" charset="-78"/>
              </a:rPr>
              <a:t>Guidance in TEGL 09-22 states, “</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WIOA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914FDBD4-2746-7C87-AB5C-9CB78E709688}"/>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895734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DC9E-FFFD-3D35-B09F-AD0E017DF26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Limited to only 5% of ISY</a:t>
            </a:r>
            <a:endParaRPr lang="en-US" dirty="0"/>
          </a:p>
        </p:txBody>
      </p:sp>
      <p:sp>
        <p:nvSpPr>
          <p:cNvPr id="3" name="Content Placeholder 2">
            <a:extLst>
              <a:ext uri="{FF2B5EF4-FFF2-40B4-BE49-F238E27FC236}">
                <a16:creationId xmlns:a16="http://schemas.microsoft.com/office/drawing/2014/main" id="{D3F3DCC3-44C4-C2A5-F193-474E9E22E0B6}"/>
              </a:ext>
            </a:extLst>
          </p:cNvPr>
          <p:cNvSpPr>
            <a:spLocks noGrp="1"/>
          </p:cNvSpPr>
          <p:nvPr>
            <p:ph idx="1"/>
          </p:nvPr>
        </p:nvSpPr>
        <p:spPr/>
        <p:txBody>
          <a:bodyPr>
            <a:normAutofit fontScale="85000" lnSpcReduction="20000"/>
          </a:bodyPr>
          <a:lstStyle/>
          <a:p>
            <a:r>
              <a:rPr lang="en-US" dirty="0">
                <a:solidFill>
                  <a:schemeClr val="tx1"/>
                </a:solidFill>
                <a:latin typeface="Trebuchet MS" panose="020B0603020202020204" pitchFamily="34" charset="0"/>
              </a:rPr>
              <a:t>As was previously passed on,</a:t>
            </a:r>
            <a:r>
              <a:rPr lang="en-US" dirty="0">
                <a:solidFill>
                  <a:schemeClr val="tx1"/>
                </a:solidFill>
                <a:latin typeface="Trebuchet MS" panose="020B0603020202020204" pitchFamily="34" charset="0"/>
                <a:cs typeface="Traditional Arabic" panose="02020603050405020304" pitchFamily="18" charset="-78"/>
              </a:rPr>
              <a:t> TEGL 09-22 provided guidance that “</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WIOA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pPr marL="0" indent="0">
              <a:buNone/>
            </a:pPr>
            <a:r>
              <a:rPr lang="en-US" dirty="0"/>
              <a:t> </a:t>
            </a:r>
            <a:endParaRPr lang="en-US" dirty="0">
              <a:latin typeface="Trebuchet MS" panose="020B0603020202020204" pitchFamily="34" charset="0"/>
            </a:endParaRPr>
          </a:p>
          <a:p>
            <a:r>
              <a:rPr lang="en-US" dirty="0">
                <a:solidFill>
                  <a:schemeClr val="tx1"/>
                </a:solidFill>
                <a:latin typeface="Trebuchet MS" panose="020B0603020202020204" pitchFamily="34" charset="0"/>
              </a:rPr>
              <a:t>OET WIOA ISY Youth Policy 5.4.2, that was issued on May 11st, 2023 states under paragraph 1.d.7) - an individual who requires additional assistance to complete an educational program or to secure or hold employment.</a:t>
            </a:r>
          </a:p>
          <a:p>
            <a:pPr lvl="1"/>
            <a:r>
              <a:rPr lang="en-US" dirty="0">
                <a:solidFill>
                  <a:schemeClr val="tx1"/>
                </a:solidFill>
                <a:latin typeface="Trebuchet MS" panose="020B0603020202020204" pitchFamily="34" charset="0"/>
              </a:rPr>
              <a:t>a) This criterion can only be used when no other youth barriers exist. </a:t>
            </a:r>
          </a:p>
          <a:p>
            <a:pPr lvl="1"/>
            <a:r>
              <a:rPr lang="en-US" dirty="0">
                <a:solidFill>
                  <a:schemeClr val="tx1"/>
                </a:solidFill>
                <a:latin typeface="Trebuchet MS" panose="020B0603020202020204" pitchFamily="34" charset="0"/>
              </a:rPr>
              <a:t>b) Local Workforce Innovation Boards (LWIBs) must establish a local policy using this criterion. </a:t>
            </a:r>
          </a:p>
          <a:p>
            <a:pPr lvl="1"/>
            <a:r>
              <a:rPr lang="en-US" dirty="0">
                <a:solidFill>
                  <a:schemeClr val="tx1"/>
                </a:solidFill>
                <a:latin typeface="Trebuchet MS" panose="020B0603020202020204" pitchFamily="34" charset="0"/>
              </a:rPr>
              <a:t>c) LWIBs must ensure that less than five (5) percent of their ISY per program year utilize and report this barrier as the sole reason for eligibility determination.</a:t>
            </a:r>
          </a:p>
          <a:p>
            <a:endParaRPr lang="en-US" dirty="0"/>
          </a:p>
        </p:txBody>
      </p:sp>
      <p:sp>
        <p:nvSpPr>
          <p:cNvPr id="4" name="Footer Placeholder 3">
            <a:extLst>
              <a:ext uri="{FF2B5EF4-FFF2-40B4-BE49-F238E27FC236}">
                <a16:creationId xmlns:a16="http://schemas.microsoft.com/office/drawing/2014/main" id="{20D189C1-3125-105E-1844-E58DEEE85F92}"/>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65056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067B-1A37-4FBC-83A8-E804F7EF98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State Guidance</a:t>
            </a:r>
          </a:p>
        </p:txBody>
      </p:sp>
      <p:sp>
        <p:nvSpPr>
          <p:cNvPr id="3" name="Content Placeholder 2">
            <a:extLst>
              <a:ext uri="{FF2B5EF4-FFF2-40B4-BE49-F238E27FC236}">
                <a16:creationId xmlns:a16="http://schemas.microsoft.com/office/drawing/2014/main" id="{1D2DD0D0-9F8C-4153-88EC-BF12E86FCE78}"/>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cs typeface="Traditional Arabic" panose="02020603050405020304" pitchFamily="18" charset="-78"/>
              </a:rPr>
              <a:t>WIOA ePolicy Chapter 5 - General Eligibility </a:t>
            </a:r>
          </a:p>
          <a:p>
            <a:r>
              <a:rPr lang="en-US" altLang="en-US" dirty="0">
                <a:solidFill>
                  <a:schemeClr val="tx1"/>
                </a:solidFill>
                <a:latin typeface="Trebuchet MS" panose="020B0603020202020204" pitchFamily="34" charset="0"/>
                <a:cs typeface="Traditional Arabic" panose="02020603050405020304" pitchFamily="18" charset="-78"/>
              </a:rPr>
              <a:t>WIOA ePolicy Chapter 5.1.1 – Selective Service updated August 2021  </a:t>
            </a:r>
          </a:p>
          <a:p>
            <a:r>
              <a:rPr lang="en-US" altLang="en-US" dirty="0">
                <a:solidFill>
                  <a:schemeClr val="tx1"/>
                </a:solidFill>
                <a:latin typeface="Trebuchet MS" panose="020B0603020202020204" pitchFamily="34" charset="0"/>
                <a:cs typeface="Traditional Arabic" panose="02020603050405020304" pitchFamily="18" charset="-78"/>
              </a:rPr>
              <a:t>WIOA ePolicy Chapter 5.4 – General Youth Eligibility,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 5/11/2023</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ePolicy Chapter 5.5 - Low-Income Individuals</a:t>
            </a:r>
          </a:p>
          <a:p>
            <a:pPr>
              <a:buFont typeface="Arial" panose="020B0604020202020204" pitchFamily="34" charset="0"/>
              <a:buChar char="•"/>
            </a:pPr>
            <a:r>
              <a:rPr lang="en-US" sz="2600" dirty="0">
                <a:solidFill>
                  <a:schemeClr val="tx1"/>
                </a:solidFill>
                <a:latin typeface="Trebuchet MS" panose="020B0603020202020204" pitchFamily="34" charset="0"/>
              </a:rPr>
              <a:t>WIOA ePolicy Chapter 5.9 Basic Skills Deficiency (BSD) Assessment Requirements, effective 5/17/2023</a:t>
            </a:r>
          </a:p>
          <a:p>
            <a:endParaRPr lang="en-US" dirty="0"/>
          </a:p>
        </p:txBody>
      </p:sp>
      <p:sp>
        <p:nvSpPr>
          <p:cNvPr id="4" name="Footer Placeholder 3">
            <a:extLst>
              <a:ext uri="{FF2B5EF4-FFF2-40B4-BE49-F238E27FC236}">
                <a16:creationId xmlns:a16="http://schemas.microsoft.com/office/drawing/2014/main" id="{9CDF4819-414E-4E02-90F4-1C4568E5349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03235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C8D9-F4A3-48EF-9479-AAE755C242D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LWIA 7 Local Guidance </a:t>
            </a:r>
          </a:p>
        </p:txBody>
      </p:sp>
      <p:sp>
        <p:nvSpPr>
          <p:cNvPr id="3" name="Content Placeholder 2">
            <a:extLst>
              <a:ext uri="{FF2B5EF4-FFF2-40B4-BE49-F238E27FC236}">
                <a16:creationId xmlns:a16="http://schemas.microsoft.com/office/drawing/2014/main" id="{0B1AEB70-CA06-4ED0-82F8-DE273193C54D}"/>
              </a:ext>
            </a:extLst>
          </p:cNvPr>
          <p:cNvSpPr>
            <a:spLocks noGrp="1"/>
          </p:cNvSpPr>
          <p:nvPr>
            <p:ph idx="1"/>
          </p:nvPr>
        </p:nvSpPr>
        <p:spPr>
          <a:xfrm>
            <a:off x="910936" y="1891145"/>
            <a:ext cx="10515600" cy="4475595"/>
          </a:xfrm>
        </p:spPr>
        <p:txBody>
          <a:bodyPr>
            <a:normAutofit lnSpcReduction="10000"/>
          </a:bodyPr>
          <a:lstStyle/>
          <a:p>
            <a:r>
              <a:rPr lang="en-US" dirty="0">
                <a:solidFill>
                  <a:schemeClr val="tx1"/>
                </a:solidFill>
                <a:latin typeface="Trebuchet MS" panose="020B0603020202020204" pitchFamily="34" charset="0"/>
              </a:rPr>
              <a:t>LWIA 7 has local policy guidance related to the Youth Barrier of, “</a:t>
            </a:r>
            <a:r>
              <a:rPr lang="en-US"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dirty="0">
                <a:solidFill>
                  <a:schemeClr val="tx1"/>
                </a:solidFill>
                <a:latin typeface="Trebuchet MS" panose="020B0603020202020204" pitchFamily="34" charset="0"/>
                <a:cs typeface="Traditional Arabic" panose="02020603050405020304" pitchFamily="18" charset="-78"/>
              </a:rPr>
              <a:t>.”</a:t>
            </a:r>
          </a:p>
          <a:p>
            <a:pPr marL="0" indent="0">
              <a:buNone/>
            </a:pPr>
            <a:endParaRPr lang="en-US" dirty="0">
              <a:solidFill>
                <a:schemeClr val="tx1"/>
              </a:solidFill>
              <a:latin typeface="Trebuchet MS" panose="020B0603020202020204" pitchFamily="34" charset="0"/>
              <a:cs typeface="Traditional Arabic" panose="02020603050405020304" pitchFamily="18" charset="-78"/>
            </a:endParaRPr>
          </a:p>
          <a:p>
            <a:r>
              <a:rPr lang="en-US" dirty="0">
                <a:latin typeface="Trebuchet MS" panose="020B0603020202020204" pitchFamily="34" charset="0"/>
              </a:rPr>
              <a:t> </a:t>
            </a:r>
            <a:r>
              <a:rPr lang="en-US" u="sng" dirty="0">
                <a:solidFill>
                  <a:srgbClr val="000000"/>
                </a:solidFill>
                <a:effectLst/>
                <a:latin typeface="Trebuchet MS" panose="020B0603020202020204" pitchFamily="34" charset="0"/>
                <a:ea typeface="Times New Roman" panose="02020603050405020304" pitchFamily="18" charset="0"/>
                <a:hlinkClick r:id="rId3"/>
              </a:rPr>
              <a:t>https://workforceboard.zendesk.com/hc/en-us/articles/115000831652-Youth-Eligibility</a:t>
            </a:r>
            <a:endParaRPr lang="en-US" dirty="0">
              <a:effectLst/>
              <a:latin typeface="Trebuchet MS" panose="020B0603020202020204" pitchFamily="34" charset="0"/>
              <a:ea typeface="Calibri" panose="020F0502020204030204" pitchFamily="34" charset="0"/>
            </a:endParaRPr>
          </a:p>
          <a:p>
            <a:endParaRPr lang="en-US" sz="3100" dirty="0">
              <a:solidFill>
                <a:schemeClr val="tx1"/>
              </a:solidFill>
              <a:effectLst/>
              <a:latin typeface="Trebuchet MS" panose="020B0603020202020204" pitchFamily="34" charset="0"/>
              <a:ea typeface="Times New Roman" panose="02020603050405020304" pitchFamily="18" charset="0"/>
            </a:endParaRPr>
          </a:p>
          <a:p>
            <a:pPr marL="0" indent="0">
              <a:buNone/>
            </a:pPr>
            <a:endParaRPr lang="en-US" sz="3100" dirty="0">
              <a:solidFill>
                <a:schemeClr val="tx1"/>
              </a:solidFill>
              <a:latin typeface="Trebuchet MS" panose="020B0603020202020204" pitchFamily="34" charset="0"/>
              <a:cs typeface="Traditional Arabic" panose="02020603050405020304" pitchFamily="18" charset="-78"/>
            </a:endParaRPr>
          </a:p>
          <a:p>
            <a:pPr marL="0" indent="0">
              <a:buNone/>
            </a:pPr>
            <a:r>
              <a:rPr lang="en-US" dirty="0">
                <a:solidFill>
                  <a:schemeClr val="tx1"/>
                </a:solidFill>
                <a:latin typeface="Trebuchet MS" panose="020B0603020202020204" pitchFamily="34" charset="0"/>
                <a:cs typeface="Traditional Arabic" panose="02020603050405020304" pitchFamily="18" charset="-78"/>
              </a:rPr>
              <a:t> </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26998ED7-10C7-42CF-A2A9-B874940D19C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861071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53C9-13BD-A41B-7A4E-D7F08CBB5025}"/>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Youth Requiring Assistance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7745E83C-3C0B-2D0C-ED2E-CEAD425734B5}"/>
              </a:ext>
            </a:extLst>
          </p:cNvPr>
          <p:cNvSpPr>
            <a:spLocks noGrp="1"/>
          </p:cNvSpPr>
          <p:nvPr>
            <p:ph idx="1"/>
          </p:nvPr>
        </p:nvSpPr>
        <p:spPr>
          <a:xfrm>
            <a:off x="838200" y="1943100"/>
            <a:ext cx="5105400" cy="4233863"/>
          </a:xfrm>
        </p:spPr>
        <p:txBody>
          <a:bodyPr>
            <a:normAutofit/>
          </a:bodyPr>
          <a:lstStyle/>
          <a:p>
            <a:pPr marL="0" indent="0">
              <a:buNone/>
            </a:pPr>
            <a:r>
              <a:rPr lang="en-US" sz="2800" dirty="0">
                <a:solidFill>
                  <a:schemeClr val="tx1"/>
                </a:solidFill>
                <a:latin typeface="Trebuchet MS" panose="020B0603020202020204" pitchFamily="34" charset="0"/>
              </a:rPr>
              <a:t>In LWIA 7 local policy number 2018-PL-06, Change 1, it has the details listed on the adjacent screen print as the locally determined “Youth Requiring Additional Assistance” barrier criteria. </a:t>
            </a:r>
          </a:p>
          <a:p>
            <a:endParaRPr lang="en-US" dirty="0"/>
          </a:p>
        </p:txBody>
      </p:sp>
      <p:sp>
        <p:nvSpPr>
          <p:cNvPr id="4" name="Footer Placeholder 3">
            <a:extLst>
              <a:ext uri="{FF2B5EF4-FFF2-40B4-BE49-F238E27FC236}">
                <a16:creationId xmlns:a16="http://schemas.microsoft.com/office/drawing/2014/main" id="{189ACF77-D7C4-9F1D-2616-41C4BA34C0B1}"/>
              </a:ext>
            </a:extLst>
          </p:cNvPr>
          <p:cNvSpPr>
            <a:spLocks noGrp="1"/>
          </p:cNvSpPr>
          <p:nvPr>
            <p:ph type="ftr" sz="quarter" idx="11"/>
          </p:nvPr>
        </p:nvSpPr>
        <p:spPr/>
        <p:txBody>
          <a:bodyPr/>
          <a:lstStyle/>
          <a:p>
            <a:r>
              <a:rPr lang="en-US" dirty="0"/>
              <a:t>September 18th, 2023</a:t>
            </a:r>
          </a:p>
        </p:txBody>
      </p:sp>
      <p:pic>
        <p:nvPicPr>
          <p:cNvPr id="5" name="Content Placeholder 8">
            <a:extLst>
              <a:ext uri="{FF2B5EF4-FFF2-40B4-BE49-F238E27FC236}">
                <a16:creationId xmlns:a16="http://schemas.microsoft.com/office/drawing/2014/main" id="{E7E5FDEE-B5CF-1A8C-54A2-39626A3FD5CD}"/>
              </a:ext>
            </a:extLst>
          </p:cNvPr>
          <p:cNvPicPr>
            <a:picLocks noChangeAspect="1"/>
          </p:cNvPicPr>
          <p:nvPr/>
        </p:nvPicPr>
        <p:blipFill>
          <a:blip r:embed="rId2"/>
          <a:stretch>
            <a:fillRect/>
          </a:stretch>
        </p:blipFill>
        <p:spPr>
          <a:xfrm>
            <a:off x="6248401" y="1735282"/>
            <a:ext cx="4942607" cy="4441681"/>
          </a:xfrm>
          <a:prstGeom prst="rect">
            <a:avLst/>
          </a:prstGeom>
        </p:spPr>
      </p:pic>
    </p:spTree>
    <p:extLst>
      <p:ext uri="{BB962C8B-B14F-4D97-AF65-F5344CB8AC3E}">
        <p14:creationId xmlns:p14="http://schemas.microsoft.com/office/powerpoint/2010/main" val="2241120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F7CF-176F-14A2-D3A0-EE8647D573FA}"/>
              </a:ext>
            </a:extLst>
          </p:cNvPr>
          <p:cNvSpPr>
            <a:spLocks noGrp="1"/>
          </p:cNvSpPr>
          <p:nvPr>
            <p:ph type="title"/>
          </p:nvPr>
        </p:nvSpPr>
        <p:spPr>
          <a:xfrm>
            <a:off x="2878501" y="629388"/>
            <a:ext cx="7616143" cy="918857"/>
          </a:xfrm>
        </p:spPr>
        <p:txBody>
          <a:bodyPr>
            <a:normAutofit fontScale="90000"/>
          </a:bodyPr>
          <a:lstStyle/>
          <a:p>
            <a:pPr algn="ctr"/>
            <a:r>
              <a:rPr lang="en-US" dirty="0">
                <a:latin typeface="Trebuchet MS" panose="020B0603020202020204" pitchFamily="34" charset="0"/>
              </a:rPr>
              <a:t>ISY – Limitations to “Youth Needing Assistance” Barrier</a:t>
            </a:r>
          </a:p>
        </p:txBody>
      </p:sp>
      <p:sp>
        <p:nvSpPr>
          <p:cNvPr id="3" name="Content Placeholder 2">
            <a:extLst>
              <a:ext uri="{FF2B5EF4-FFF2-40B4-BE49-F238E27FC236}">
                <a16:creationId xmlns:a16="http://schemas.microsoft.com/office/drawing/2014/main" id="{B319F0AA-7DE6-082E-95E6-132F4A6CFAA6}"/>
              </a:ext>
            </a:extLst>
          </p:cNvPr>
          <p:cNvSpPr>
            <a:spLocks noGrp="1"/>
          </p:cNvSpPr>
          <p:nvPr>
            <p:ph idx="1"/>
          </p:nvPr>
        </p:nvSpPr>
        <p:spPr/>
        <p:txBody>
          <a:bodyPr/>
          <a:lstStyle/>
          <a:p>
            <a:r>
              <a:rPr lang="en-US" sz="2800" dirty="0">
                <a:solidFill>
                  <a:schemeClr val="tx1"/>
                </a:solidFill>
                <a:latin typeface="Trebuchet MS" panose="020B0603020202020204" pitchFamily="34" charset="0"/>
              </a:rPr>
              <a:t>Again, for an ISY, the barrier of “Youth Needing Additional Assistance” should only be used when the client </a:t>
            </a:r>
            <a:r>
              <a:rPr lang="en-US" sz="2800" b="1" dirty="0">
                <a:solidFill>
                  <a:schemeClr val="tx1"/>
                </a:solidFill>
                <a:latin typeface="Trebuchet MS" panose="020B0603020202020204" pitchFamily="34" charset="0"/>
              </a:rPr>
              <a:t>has no other WIOA Youth barriers</a:t>
            </a:r>
            <a:r>
              <a:rPr lang="en-US" sz="2800" dirty="0">
                <a:solidFill>
                  <a:schemeClr val="tx1"/>
                </a:solidFill>
                <a:latin typeface="Trebuchet MS" panose="020B0603020202020204" pitchFamily="34" charset="0"/>
              </a:rPr>
              <a:t>, and when the individual would meet locally established criteria.</a:t>
            </a:r>
          </a:p>
          <a:p>
            <a:pPr marL="0" indent="0">
              <a:buNone/>
            </a:pPr>
            <a:endParaRPr lang="en-US" sz="1000" dirty="0">
              <a:solidFill>
                <a:schemeClr val="tx1"/>
              </a:solidFill>
              <a:latin typeface="Trebuchet MS" panose="020B0603020202020204" pitchFamily="34" charset="0"/>
            </a:endParaRP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Additionally, as mentioned, there is a limitation that only 5% of the ISY can utilize the barrier of “Youth Needing Additional Assistance”.</a:t>
            </a:r>
          </a:p>
          <a:p>
            <a:endParaRPr lang="en-US" dirty="0"/>
          </a:p>
        </p:txBody>
      </p:sp>
      <p:sp>
        <p:nvSpPr>
          <p:cNvPr id="4" name="Footer Placeholder 3">
            <a:extLst>
              <a:ext uri="{FF2B5EF4-FFF2-40B4-BE49-F238E27FC236}">
                <a16:creationId xmlns:a16="http://schemas.microsoft.com/office/drawing/2014/main" id="{9B785757-4A89-C628-398D-D0CF7F8C52B9}"/>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37661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4D35-7150-CABC-D4A8-FD18B0C6440C}"/>
              </a:ext>
            </a:extLst>
          </p:cNvPr>
          <p:cNvSpPr>
            <a:spLocks noGrp="1"/>
          </p:cNvSpPr>
          <p:nvPr>
            <p:ph type="title"/>
          </p:nvPr>
        </p:nvSpPr>
        <p:spPr>
          <a:xfrm>
            <a:off x="2940628" y="610865"/>
            <a:ext cx="8291946" cy="561049"/>
          </a:xfrm>
        </p:spPr>
        <p:txBody>
          <a:bodyPr>
            <a:normAutofit fontScale="90000"/>
          </a:bodyPr>
          <a:lstStyle/>
          <a:p>
            <a:pPr algn="ctr"/>
            <a:r>
              <a:rPr lang="en-US" dirty="0">
                <a:latin typeface="Trebuchet MS" panose="020B0603020202020204" pitchFamily="34" charset="0"/>
              </a:rPr>
              <a:t>Case Note How Criteria was Met</a:t>
            </a:r>
          </a:p>
        </p:txBody>
      </p:sp>
      <p:sp>
        <p:nvSpPr>
          <p:cNvPr id="3" name="Content Placeholder 2">
            <a:extLst>
              <a:ext uri="{FF2B5EF4-FFF2-40B4-BE49-F238E27FC236}">
                <a16:creationId xmlns:a16="http://schemas.microsoft.com/office/drawing/2014/main" id="{75419A95-9797-977C-3BEB-B87AEA7368EB}"/>
              </a:ext>
            </a:extLst>
          </p:cNvPr>
          <p:cNvSpPr>
            <a:spLocks noGrp="1"/>
          </p:cNvSpPr>
          <p:nvPr>
            <p:ph idx="1"/>
          </p:nvPr>
        </p:nvSpPr>
        <p:spPr/>
        <p:txBody>
          <a:bodyPr/>
          <a:lstStyle/>
          <a:p>
            <a:pPr marL="0" indent="0">
              <a:buNone/>
            </a:pPr>
            <a:r>
              <a:rPr lang="en-US" sz="3200" dirty="0">
                <a:solidFill>
                  <a:schemeClr val="tx1"/>
                </a:solidFill>
                <a:latin typeface="Trebuchet MS" panose="020B0603020202020204" pitchFamily="34" charset="0"/>
                <a:cs typeface="Traditional Arabic" panose="02020603050405020304" pitchFamily="18" charset="-78"/>
              </a:rPr>
              <a:t>It is important to understand the criteria to support this barrier is determined by each Local Workforce Innovation Area (LWIA) in their own Local Policy.</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pPr lvl="1"/>
            <a:r>
              <a:rPr lang="en-US" sz="2800" dirty="0">
                <a:solidFill>
                  <a:schemeClr val="tx1"/>
                </a:solidFill>
                <a:latin typeface="Trebuchet MS" panose="020B0603020202020204" pitchFamily="34" charset="0"/>
                <a:cs typeface="Traditional Arabic" panose="02020603050405020304" pitchFamily="18" charset="-78"/>
              </a:rPr>
              <a:t>So, if this barrier is indicated in an application, staff must explain in the case note, how the client meets the criteria that is laid out within the LWIA Local Policy guidance on this barrier.</a:t>
            </a: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B69197C-4DBA-F942-C505-CEC644ED402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786585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E6E9-0270-42E6-8EC0-D93F37B054C4}"/>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Concludes In-School Youth (ISY)</a:t>
            </a:r>
          </a:p>
        </p:txBody>
      </p:sp>
      <p:sp>
        <p:nvSpPr>
          <p:cNvPr id="3" name="Content Placeholder 2">
            <a:extLst>
              <a:ext uri="{FF2B5EF4-FFF2-40B4-BE49-F238E27FC236}">
                <a16:creationId xmlns:a16="http://schemas.microsoft.com/office/drawing/2014/main" id="{71B5E469-9047-4C89-8F8D-07B539F1D276}"/>
              </a:ext>
            </a:extLst>
          </p:cNvPr>
          <p:cNvSpPr>
            <a:spLocks noGrp="1"/>
          </p:cNvSpPr>
          <p:nvPr>
            <p:ph idx="1"/>
          </p:nvPr>
        </p:nvSpPr>
        <p:spPr/>
        <p:txBody>
          <a:bodyPr>
            <a:normAutofit fontScale="92500" lnSpcReduction="10000"/>
          </a:bodyPr>
          <a:lstStyle/>
          <a:p>
            <a:r>
              <a:rPr lang="en-US" dirty="0">
                <a:solidFill>
                  <a:schemeClr val="tx1"/>
                </a:solidFill>
                <a:latin typeface="Trebuchet MS" panose="020B0603020202020204" pitchFamily="34" charset="0"/>
              </a:rPr>
              <a:t>This concludes the portion of the presentation on ISY. Key points to remember are that for an ISY, the Youth is required to meet WIOA Low-Income criteria and have one or more of the identified Youth barriers.  </a:t>
            </a:r>
          </a:p>
          <a:p>
            <a:r>
              <a:rPr lang="en-US" dirty="0">
                <a:solidFill>
                  <a:schemeClr val="tx1"/>
                </a:solidFill>
                <a:latin typeface="Trebuchet MS" panose="020B0603020202020204" pitchFamily="34" charset="0"/>
              </a:rPr>
              <a:t>The Youth barrier of</a:t>
            </a:r>
            <a:r>
              <a:rPr lang="en-US" sz="2800" dirty="0">
                <a:solidFill>
                  <a:schemeClr val="tx1"/>
                </a:solidFill>
                <a:latin typeface="Trebuchet MS" panose="020B0603020202020204" pitchFamily="34" charset="0"/>
              </a:rPr>
              <a:t>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may only be used on a maximum of </a:t>
            </a:r>
            <a:r>
              <a:rPr lang="en-US" sz="2800" b="1" u="sng" dirty="0">
                <a:solidFill>
                  <a:schemeClr val="tx1"/>
                </a:solidFill>
                <a:latin typeface="Trebuchet MS" panose="020B0603020202020204" pitchFamily="34" charset="0"/>
                <a:cs typeface="Traditional Arabic" panose="02020603050405020304" pitchFamily="18" charset="-78"/>
              </a:rPr>
              <a:t>5%</a:t>
            </a:r>
            <a:r>
              <a:rPr lang="en-US" sz="2800" dirty="0">
                <a:solidFill>
                  <a:schemeClr val="tx1"/>
                </a:solidFill>
                <a:latin typeface="Trebuchet MS" panose="020B0603020202020204" pitchFamily="34" charset="0"/>
                <a:cs typeface="Traditional Arabic" panose="02020603050405020304" pitchFamily="18" charset="-78"/>
              </a:rPr>
              <a:t> of the LWIA’s total ISY in a program year.</a:t>
            </a:r>
            <a:r>
              <a:rPr lang="en-US"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If an ISY completes school while in the WIOA program, they will still maintain their status as an ISY until they exit from the WIOA program.    </a:t>
            </a:r>
          </a:p>
          <a:p>
            <a:endParaRPr lang="en-US" dirty="0"/>
          </a:p>
        </p:txBody>
      </p:sp>
      <p:sp>
        <p:nvSpPr>
          <p:cNvPr id="4" name="Footer Placeholder 3">
            <a:extLst>
              <a:ext uri="{FF2B5EF4-FFF2-40B4-BE49-F238E27FC236}">
                <a16:creationId xmlns:a16="http://schemas.microsoft.com/office/drawing/2014/main" id="{131620E9-0EF0-4ABC-BE10-FD89EA9CD88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28013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878D-C4CC-4380-B8AB-D2782F4E9C2A}"/>
              </a:ext>
            </a:extLst>
          </p:cNvPr>
          <p:cNvSpPr>
            <a:spLocks noGrp="1"/>
          </p:cNvSpPr>
          <p:nvPr>
            <p:ph type="title"/>
          </p:nvPr>
        </p:nvSpPr>
        <p:spPr>
          <a:xfrm>
            <a:off x="3211010" y="610865"/>
            <a:ext cx="7994265" cy="561049"/>
          </a:xfrm>
        </p:spPr>
        <p:txBody>
          <a:bodyPr>
            <a:normAutofit fontScale="90000"/>
          </a:bodyPr>
          <a:lstStyle/>
          <a:p>
            <a:pPr algn="ctr"/>
            <a:r>
              <a:rPr lang="en-US" dirty="0">
                <a:latin typeface="Trebuchet MS" panose="020B0603020202020204" pitchFamily="34" charset="0"/>
              </a:rPr>
              <a:t>Out-of-School Youth Program</a:t>
            </a:r>
          </a:p>
        </p:txBody>
      </p:sp>
      <p:sp>
        <p:nvSpPr>
          <p:cNvPr id="3" name="Content Placeholder 2">
            <a:extLst>
              <a:ext uri="{FF2B5EF4-FFF2-40B4-BE49-F238E27FC236}">
                <a16:creationId xmlns:a16="http://schemas.microsoft.com/office/drawing/2014/main" id="{09D9CC6F-9E2C-4A07-A7B9-0FB03302A002}"/>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a:t>
            </a:r>
          </a:p>
          <a:p>
            <a:pPr lvl="1"/>
            <a:r>
              <a:rPr lang="en-US" sz="2600" dirty="0">
                <a:solidFill>
                  <a:schemeClr val="tx1"/>
                </a:solidFill>
                <a:latin typeface="Trebuchet MS" panose="020B0603020202020204" pitchFamily="34" charset="0"/>
                <a:cs typeface="Traditional Arabic" panose="02020603050405020304" pitchFamily="18" charset="-78"/>
              </a:rPr>
              <a:t>Out-of-School Youth – Youth not younger than age 16 or older than age 24;</a:t>
            </a:r>
          </a:p>
          <a:p>
            <a:pPr lvl="1"/>
            <a:r>
              <a:rPr lang="en-US" sz="2600" dirty="0">
                <a:solidFill>
                  <a:schemeClr val="tx1"/>
                </a:solidFill>
                <a:latin typeface="Trebuchet MS" panose="020B0603020202020204" pitchFamily="34" charset="0"/>
                <a:cs typeface="Traditional Arabic" panose="02020603050405020304" pitchFamily="18" charset="-78"/>
              </a:rPr>
              <a:t>Not attending any school as defined under state law;</a:t>
            </a:r>
          </a:p>
          <a:p>
            <a:pPr lvl="1"/>
            <a:r>
              <a:rPr lang="en-US" sz="2600" dirty="0">
                <a:solidFill>
                  <a:schemeClr val="tx1"/>
                </a:solidFill>
                <a:latin typeface="Trebuchet MS" panose="020B0603020202020204" pitchFamily="34" charset="0"/>
                <a:cs typeface="Traditional Arabic" panose="02020603050405020304" pitchFamily="18" charset="-78"/>
              </a:rPr>
              <a:t>Individuals attending Adult Education provided under Title II of WIOA, YouthBuild or Job Corps are also classified as out-of-school youth for eligibility determination.  </a:t>
            </a:r>
          </a:p>
          <a:p>
            <a:pPr lvl="1"/>
            <a:endParaRPr lang="en-US" sz="32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38DEC48-E5D9-49A0-B93B-BA74ADC20D6B}"/>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197294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C3A9-D9FA-2642-899D-F7026067CF3E}"/>
              </a:ext>
            </a:extLst>
          </p:cNvPr>
          <p:cNvSpPr>
            <a:spLocks noGrp="1"/>
          </p:cNvSpPr>
          <p:nvPr>
            <p:ph type="title"/>
          </p:nvPr>
        </p:nvSpPr>
        <p:spPr>
          <a:xfrm>
            <a:off x="2743199" y="610865"/>
            <a:ext cx="8863445" cy="561049"/>
          </a:xfrm>
        </p:spPr>
        <p:txBody>
          <a:bodyPr>
            <a:noAutofit/>
          </a:bodyPr>
          <a:lstStyle/>
          <a:p>
            <a:r>
              <a:rPr lang="en-US" sz="3800" b="1" dirty="0">
                <a:latin typeface="Trebuchet MS" panose="020B0603020202020204" pitchFamily="34" charset="0"/>
              </a:rPr>
              <a:t>Partnership March 2022 OSY Checklist</a:t>
            </a:r>
            <a:endParaRPr lang="en-US" sz="38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34966E80-0DCB-B55E-C144-907BEA6A59F5}"/>
              </a:ext>
            </a:extLst>
          </p:cNvPr>
          <p:cNvSpPr>
            <a:spLocks noGrp="1"/>
          </p:cNvSpPr>
          <p:nvPr>
            <p:ph type="ftr" sz="quarter" idx="11"/>
          </p:nvPr>
        </p:nvSpPr>
        <p:spPr/>
        <p:txBody>
          <a:bodyPr/>
          <a:lstStyle/>
          <a:p>
            <a:r>
              <a:rPr lang="en-US" dirty="0"/>
              <a:t>September 18th, 2023</a:t>
            </a:r>
          </a:p>
        </p:txBody>
      </p:sp>
      <p:pic>
        <p:nvPicPr>
          <p:cNvPr id="5" name="Content Placeholder 5">
            <a:extLst>
              <a:ext uri="{FF2B5EF4-FFF2-40B4-BE49-F238E27FC236}">
                <a16:creationId xmlns:a16="http://schemas.microsoft.com/office/drawing/2014/main" id="{60E47D7F-219A-2C37-052C-48A79305F64B}"/>
              </a:ext>
            </a:extLst>
          </p:cNvPr>
          <p:cNvPicPr>
            <a:picLocks noGrp="1" noChangeAspect="1"/>
          </p:cNvPicPr>
          <p:nvPr>
            <p:ph idx="1"/>
          </p:nvPr>
        </p:nvPicPr>
        <p:blipFill>
          <a:blip r:embed="rId2"/>
          <a:stretch>
            <a:fillRect/>
          </a:stretch>
        </p:blipFill>
        <p:spPr>
          <a:xfrm>
            <a:off x="2471145" y="1745673"/>
            <a:ext cx="7784682" cy="4398097"/>
          </a:xfrm>
        </p:spPr>
      </p:pic>
    </p:spTree>
    <p:extLst>
      <p:ext uri="{BB962C8B-B14F-4D97-AF65-F5344CB8AC3E}">
        <p14:creationId xmlns:p14="http://schemas.microsoft.com/office/powerpoint/2010/main" val="2007617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F4E9-6CBB-483D-8038-65583D529654}"/>
              </a:ext>
            </a:extLst>
          </p:cNvPr>
          <p:cNvSpPr>
            <a:spLocks noGrp="1"/>
          </p:cNvSpPr>
          <p:nvPr>
            <p:ph type="title"/>
          </p:nvPr>
        </p:nvSpPr>
        <p:spPr/>
        <p:txBody>
          <a:bodyPr>
            <a:normAutofit fontScale="90000"/>
          </a:bodyPr>
          <a:lstStyle/>
          <a:p>
            <a:pPr algn="ctr"/>
            <a:r>
              <a:rPr lang="en-US" dirty="0"/>
              <a:t>Guidance from TEGL 21-16</a:t>
            </a:r>
          </a:p>
        </p:txBody>
      </p:sp>
      <p:sp>
        <p:nvSpPr>
          <p:cNvPr id="3" name="Content Placeholder 2">
            <a:extLst>
              <a:ext uri="{FF2B5EF4-FFF2-40B4-BE49-F238E27FC236}">
                <a16:creationId xmlns:a16="http://schemas.microsoft.com/office/drawing/2014/main" id="{C1FE9730-4719-4984-89EA-886D4DD045C4}"/>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600" dirty="0">
                <a:solidFill>
                  <a:schemeClr val="tx1"/>
                </a:solidFill>
                <a:latin typeface="Trebuchet MS" panose="020B0603020202020204" pitchFamily="34" charset="0"/>
              </a:rPr>
              <a:t>If a youth graduates' high school and registers for postsecondary education, they would be considered an ISY at the time of application.</a:t>
            </a:r>
          </a:p>
          <a:p>
            <a:pPr lvl="1">
              <a:buFont typeface="Arial" panose="020B0604020202020204" pitchFamily="34" charset="0"/>
              <a:buChar char="•"/>
            </a:pPr>
            <a:r>
              <a:rPr lang="en-US" sz="2600" dirty="0">
                <a:solidFill>
                  <a:schemeClr val="tx1"/>
                </a:solidFill>
                <a:latin typeface="Trebuchet MS" panose="020B0603020202020204" pitchFamily="34" charset="0"/>
              </a:rPr>
              <a:t>However, if the youth does not ultimately follow through with attending postsecondary education, then such a youth would be considered an OSY if the eligibility determination is made after the point that the youth decided not to attend postsecondary education.</a:t>
            </a:r>
          </a:p>
          <a:p>
            <a:pPr lvl="1">
              <a:buFont typeface="Arial" panose="020B0604020202020204" pitchFamily="34" charset="0"/>
              <a:buChar char="•"/>
            </a:pPr>
            <a:r>
              <a:rPr lang="en-US" sz="2600" dirty="0">
                <a:solidFill>
                  <a:schemeClr val="tx1"/>
                </a:solidFill>
                <a:latin typeface="Trebuchet MS" panose="020B0603020202020204" pitchFamily="34" charset="0"/>
              </a:rPr>
              <a:t>If the youth is only enrolled in non-credit-bearing postsecondary classes, they would not be considered attending postsecondary school and, therefore, an OSY.</a:t>
            </a:r>
          </a:p>
          <a:p>
            <a:endParaRPr lang="en-US" dirty="0"/>
          </a:p>
        </p:txBody>
      </p:sp>
      <p:sp>
        <p:nvSpPr>
          <p:cNvPr id="4" name="Footer Placeholder 3">
            <a:extLst>
              <a:ext uri="{FF2B5EF4-FFF2-40B4-BE49-F238E27FC236}">
                <a16:creationId xmlns:a16="http://schemas.microsoft.com/office/drawing/2014/main" id="{989984B0-04D0-45F9-99DE-FBFD23A5D18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454994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3DF8-7C6D-455A-AFD7-369DE0E00D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a:t>
            </a:r>
          </a:p>
        </p:txBody>
      </p:sp>
      <p:sp>
        <p:nvSpPr>
          <p:cNvPr id="3" name="Content Placeholder 2">
            <a:extLst>
              <a:ext uri="{FF2B5EF4-FFF2-40B4-BE49-F238E27FC236}">
                <a16:creationId xmlns:a16="http://schemas.microsoft.com/office/drawing/2014/main" id="{358869A6-1FED-44FC-B19C-A5BFA1FF78D3}"/>
              </a:ext>
            </a:extLst>
          </p:cNvPr>
          <p:cNvSpPr>
            <a:spLocks noGrp="1"/>
          </p:cNvSpPr>
          <p:nvPr>
            <p:ph idx="1"/>
          </p:nvPr>
        </p:nvSpPr>
        <p:spPr>
          <a:xfrm>
            <a:off x="838200" y="1751308"/>
            <a:ext cx="10515600" cy="4425655"/>
          </a:xfrm>
        </p:spPr>
        <p:txBody>
          <a:bodyPr/>
          <a:lstStyle/>
          <a:p>
            <a:pPr marL="0" indent="0">
              <a:buNone/>
            </a:pPr>
            <a:r>
              <a:rPr lang="en-US" dirty="0">
                <a:solidFill>
                  <a:schemeClr val="tx1"/>
                </a:solidFill>
                <a:latin typeface="Trebuchet MS" panose="020B0603020202020204" pitchFamily="34" charset="0"/>
              </a:rPr>
              <a:t>The following out-of-school youth barriers </a:t>
            </a:r>
            <a:r>
              <a:rPr lang="en-US" u="sng" dirty="0">
                <a:solidFill>
                  <a:schemeClr val="tx1"/>
                </a:solidFill>
                <a:latin typeface="Trebuchet MS" panose="020B0603020202020204" pitchFamily="34" charset="0"/>
              </a:rPr>
              <a:t>do not</a:t>
            </a:r>
            <a:r>
              <a:rPr lang="en-US" dirty="0">
                <a:solidFill>
                  <a:schemeClr val="tx1"/>
                </a:solidFill>
                <a:latin typeface="Trebuchet MS" panose="020B0603020202020204" pitchFamily="34" charset="0"/>
              </a:rPr>
              <a:t> require the individual to meet </a:t>
            </a:r>
            <a:r>
              <a:rPr lang="en-US" u="sng" dirty="0">
                <a:solidFill>
                  <a:schemeClr val="tx1"/>
                </a:solidFill>
                <a:latin typeface="Trebuchet MS" panose="020B0603020202020204" pitchFamily="34" charset="0"/>
              </a:rPr>
              <a:t>low-income</a:t>
            </a:r>
            <a:r>
              <a:rPr lang="en-US" dirty="0">
                <a:solidFill>
                  <a:schemeClr val="tx1"/>
                </a:solidFill>
                <a:latin typeface="Trebuchet MS" panose="020B0603020202020204" pitchFamily="34" charset="0"/>
              </a:rPr>
              <a:t> criteria:</a:t>
            </a:r>
            <a:endParaRPr lang="en-US" dirty="0">
              <a:solidFill>
                <a:schemeClr val="tx1"/>
              </a:solidFill>
            </a:endParaRPr>
          </a:p>
        </p:txBody>
      </p:sp>
      <p:sp>
        <p:nvSpPr>
          <p:cNvPr id="4" name="Footer Placeholder 3">
            <a:extLst>
              <a:ext uri="{FF2B5EF4-FFF2-40B4-BE49-F238E27FC236}">
                <a16:creationId xmlns:a16="http://schemas.microsoft.com/office/drawing/2014/main" id="{B14F5926-FF8E-48A9-8952-66A5FD14484C}"/>
              </a:ext>
            </a:extLst>
          </p:cNvPr>
          <p:cNvSpPr>
            <a:spLocks noGrp="1"/>
          </p:cNvSpPr>
          <p:nvPr>
            <p:ph type="ftr" sz="quarter" idx="11"/>
          </p:nvPr>
        </p:nvSpPr>
        <p:spPr/>
        <p:txBody>
          <a:bodyPr/>
          <a:lstStyle/>
          <a:p>
            <a:r>
              <a:rPr lang="en-US" dirty="0"/>
              <a:t>September 18th, 2023</a:t>
            </a:r>
          </a:p>
        </p:txBody>
      </p:sp>
      <p:sp>
        <p:nvSpPr>
          <p:cNvPr id="5" name="Rectangle 4">
            <a:extLst>
              <a:ext uri="{FF2B5EF4-FFF2-40B4-BE49-F238E27FC236}">
                <a16:creationId xmlns:a16="http://schemas.microsoft.com/office/drawing/2014/main" id="{66497B6A-24B6-43E5-93BF-C554FB2DAB5B}"/>
              </a:ext>
            </a:extLst>
          </p:cNvPr>
          <p:cNvSpPr/>
          <p:nvPr/>
        </p:nvSpPr>
        <p:spPr>
          <a:xfrm>
            <a:off x="1038385" y="2690336"/>
            <a:ext cx="9190495" cy="3447098"/>
          </a:xfrm>
          <a:prstGeom prst="rect">
            <a:avLst/>
          </a:prstGeom>
        </p:spPr>
        <p:txBody>
          <a:bodyPr wrap="square">
            <a:spAutoFit/>
          </a:bodyPr>
          <a:lstStyle/>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School Dropout;</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Subject to the juvenile or adult justice system;</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Aged Out of 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endParaRPr lang="en-US" dirty="0">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3703602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9748-5B71-42DB-A9A8-6755AF2CD9C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Dropout </a:t>
            </a:r>
          </a:p>
        </p:txBody>
      </p:sp>
      <p:sp>
        <p:nvSpPr>
          <p:cNvPr id="3" name="Content Placeholder 2">
            <a:extLst>
              <a:ext uri="{FF2B5EF4-FFF2-40B4-BE49-F238E27FC236}">
                <a16:creationId xmlns:a16="http://schemas.microsoft.com/office/drawing/2014/main" id="{6C32DF45-C8E1-4902-A653-B54F3CA3F7FC}"/>
              </a:ext>
            </a:extLst>
          </p:cNvPr>
          <p:cNvSpPr>
            <a:spLocks noGrp="1"/>
          </p:cNvSpPr>
          <p:nvPr>
            <p:ph idx="1"/>
          </p:nvPr>
        </p:nvSpPr>
        <p:spPr/>
        <p:txBody>
          <a:bodyPr/>
          <a:lstStyle/>
          <a:p>
            <a:r>
              <a:rPr lang="en-US" dirty="0">
                <a:solidFill>
                  <a:schemeClr val="tx1"/>
                </a:solidFill>
                <a:latin typeface="Trebuchet MS" panose="020B0603020202020204" pitchFamily="34" charset="0"/>
              </a:rPr>
              <a:t>This barrier can only be used for an individual who drops out of High School and has not gone back to school.  If they dropped out but went back or obtained their General Equivalency Degree (GED), they are not considered a “Drop Out” under WIOA Eligibility.  </a:t>
            </a:r>
          </a:p>
          <a:p>
            <a:r>
              <a:rPr lang="en-US" dirty="0">
                <a:solidFill>
                  <a:schemeClr val="tx1"/>
                </a:solidFill>
                <a:latin typeface="Trebuchet MS" panose="020B0603020202020204" pitchFamily="34" charset="0"/>
              </a:rPr>
              <a:t>Within Career Connect, on the “Education Status” screen within the application, if the question of “High School Dropout” is answered with “Yes”, it would meet the criteria for the OSY barrier of “High School Dropout”.</a:t>
            </a:r>
            <a:endParaRPr lang="en-US" dirty="0"/>
          </a:p>
        </p:txBody>
      </p:sp>
      <p:sp>
        <p:nvSpPr>
          <p:cNvPr id="4" name="Footer Placeholder 3">
            <a:extLst>
              <a:ext uri="{FF2B5EF4-FFF2-40B4-BE49-F238E27FC236}">
                <a16:creationId xmlns:a16="http://schemas.microsoft.com/office/drawing/2014/main" id="{FE001F94-A0F6-4F6E-B4F9-44ABFFAFCDC3}"/>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40327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82A0-C1E1-EAC3-4D0F-2B1FF14C3EB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Local Policy/Guidance</a:t>
            </a:r>
          </a:p>
        </p:txBody>
      </p:sp>
      <p:sp>
        <p:nvSpPr>
          <p:cNvPr id="3" name="Content Placeholder 2">
            <a:extLst>
              <a:ext uri="{FF2B5EF4-FFF2-40B4-BE49-F238E27FC236}">
                <a16:creationId xmlns:a16="http://schemas.microsoft.com/office/drawing/2014/main" id="{0EDC3F80-5B8C-3522-31CD-128564C2FFBD}"/>
              </a:ext>
            </a:extLst>
          </p:cNvPr>
          <p:cNvSpPr>
            <a:spLocks noGrp="1"/>
          </p:cNvSpPr>
          <p:nvPr>
            <p:ph idx="1"/>
          </p:nvPr>
        </p:nvSpPr>
        <p:spPr/>
        <p:txBody>
          <a:bodyPr>
            <a:normAutofit lnSpcReduction="10000"/>
          </a:bodyPr>
          <a:lstStyle/>
          <a:p>
            <a:r>
              <a:rPr lang="en-US" altLang="en-US" sz="2800" dirty="0">
                <a:solidFill>
                  <a:schemeClr val="tx1"/>
                </a:solidFill>
                <a:latin typeface="Trebuchet MS" panose="020B0603020202020204" pitchFamily="34" charset="0"/>
              </a:rPr>
              <a:t>Besides the guidance in Federal and State Policies, each Local Workforce Innovation Area (LWIA) has the latitude to establish additional Local Policy Guidance.</a:t>
            </a:r>
          </a:p>
          <a:p>
            <a:r>
              <a:rPr lang="en-US" altLang="en-US" sz="2800" dirty="0">
                <a:solidFill>
                  <a:schemeClr val="tx1"/>
                </a:solidFill>
                <a:latin typeface="Trebuchet MS" panose="020B0603020202020204" pitchFamily="34" charset="0"/>
              </a:rPr>
              <a:t>Chicago Cook Workforce Partnership does an exceptional job conducting tailored virtual trainings/webinars and has developed a Staff Training Guide that can be accessed on the Career Connect Zen Desk:  </a:t>
            </a:r>
            <a:r>
              <a:rPr lang="en-US" altLang="en-US" sz="2800" dirty="0">
                <a:solidFill>
                  <a:srgbClr val="0000FF"/>
                </a:solidFill>
                <a:latin typeface="Trebuchet MS" panose="020B0603020202020204" pitchFamily="34" charset="0"/>
                <a:cs typeface="Calibri" panose="020F0502020204030204" pitchFamily="34" charset="0"/>
              </a:rPr>
              <a:t>LINK: </a:t>
            </a:r>
            <a:r>
              <a:rPr lang="en-US" altLang="en-US" sz="2800" u="sng" dirty="0">
                <a:solidFill>
                  <a:srgbClr val="0000FF"/>
                </a:solidFill>
                <a:latin typeface="Trebuchet MS" panose="020B0603020202020204" pitchFamily="34" charset="0"/>
                <a:cs typeface="Calibri" panose="020F0502020204030204" pitchFamily="34" charset="0"/>
                <a:hlinkClick r:id="rId2"/>
              </a:rPr>
              <a:t>https://workforceboard.zendesk.com/hc/en-us/articles/7760807734541--WIOA-Staff-Training-Guide-Worksheet</a:t>
            </a:r>
            <a:r>
              <a:rPr lang="en-US" altLang="en-US" sz="2800" dirty="0">
                <a:solidFill>
                  <a:srgbClr val="0000FF"/>
                </a:solidFill>
                <a:latin typeface="Trebuchet MS" panose="020B0603020202020204" pitchFamily="34" charset="0"/>
                <a:cs typeface="Calibri" panose="020F0502020204030204" pitchFamily="34" charset="0"/>
              </a:rPr>
              <a:t> </a:t>
            </a:r>
            <a:r>
              <a:rPr lang="en-US" altLang="en-US" sz="2800" dirty="0">
                <a:solidFill>
                  <a:schemeClr val="tx1"/>
                </a:solidFill>
                <a:latin typeface="Trebuchet MS" panose="020B0603020202020204" pitchFamily="34" charset="0"/>
              </a:rPr>
              <a:t>(See next slide)</a:t>
            </a:r>
          </a:p>
          <a:p>
            <a:endParaRPr lang="en-US" dirty="0"/>
          </a:p>
        </p:txBody>
      </p:sp>
      <p:sp>
        <p:nvSpPr>
          <p:cNvPr id="4" name="Footer Placeholder 3">
            <a:extLst>
              <a:ext uri="{FF2B5EF4-FFF2-40B4-BE49-F238E27FC236}">
                <a16:creationId xmlns:a16="http://schemas.microsoft.com/office/drawing/2014/main" id="{A4F4FAF2-815F-8EA5-DEC6-47ECFAF01FBA}"/>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480233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6016-34B2-4C1B-9E28-E46B5BF76302}"/>
              </a:ext>
            </a:extLst>
          </p:cNvPr>
          <p:cNvSpPr>
            <a:spLocks noGrp="1"/>
          </p:cNvSpPr>
          <p:nvPr>
            <p:ph type="title"/>
          </p:nvPr>
        </p:nvSpPr>
        <p:spPr>
          <a:xfrm>
            <a:off x="3000946" y="584174"/>
            <a:ext cx="8142335" cy="561049"/>
          </a:xfrm>
        </p:spPr>
        <p:txBody>
          <a:bodyPr>
            <a:noAutofit/>
          </a:bodyPr>
          <a:lstStyle/>
          <a:p>
            <a:pPr algn="ctr"/>
            <a:r>
              <a:rPr lang="en-US" sz="3600" dirty="0">
                <a:latin typeface="Trebuchet MS" panose="020B0603020202020204" pitchFamily="34" charset="0"/>
              </a:rPr>
              <a:t>Not Attended High School in Quarter </a:t>
            </a:r>
          </a:p>
        </p:txBody>
      </p:sp>
      <p:sp>
        <p:nvSpPr>
          <p:cNvPr id="3" name="Content Placeholder 2">
            <a:extLst>
              <a:ext uri="{FF2B5EF4-FFF2-40B4-BE49-F238E27FC236}">
                <a16:creationId xmlns:a16="http://schemas.microsoft.com/office/drawing/2014/main" id="{7BA9A4E2-33C5-411C-80A6-6655AD1EA15C}"/>
              </a:ext>
            </a:extLst>
          </p:cNvPr>
          <p:cNvSpPr>
            <a:spLocks noGrp="1"/>
          </p:cNvSpPr>
          <p:nvPr>
            <p:ph idx="1"/>
          </p:nvPr>
        </p:nvSpPr>
        <p:spPr/>
        <p:txBody>
          <a:bodyPr/>
          <a:lstStyle/>
          <a:p>
            <a:r>
              <a:rPr lang="en-US" dirty="0">
                <a:solidFill>
                  <a:schemeClr val="tx1"/>
                </a:solidFill>
                <a:latin typeface="Trebuchet MS" panose="020B0603020202020204" pitchFamily="34" charset="0"/>
              </a:rPr>
              <a:t>In some instances, a High School might not consider an individual to be a High School Drop Out until the end of a school year. </a:t>
            </a:r>
          </a:p>
          <a:p>
            <a:r>
              <a:rPr lang="en-US" dirty="0">
                <a:solidFill>
                  <a:schemeClr val="tx1"/>
                </a:solidFill>
                <a:latin typeface="Trebuchet MS" panose="020B0603020202020204" pitchFamily="34" charset="0"/>
              </a:rPr>
              <a:t>Under the WIOA legislation, the Out-of-School Youth barrier of “</a:t>
            </a:r>
            <a:r>
              <a:rPr lang="en-US" dirty="0">
                <a:solidFill>
                  <a:schemeClr val="tx1"/>
                </a:solidFill>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 was added for this reason.</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11EF59C-16B7-4F46-9E2E-05CD14635DB8}"/>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840933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2722-E6D7-4FE9-855B-F169DAE34E6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08CE83E1-6792-4509-AAB6-5CA5B04F9430}"/>
              </a:ext>
            </a:extLst>
          </p:cNvPr>
          <p:cNvSpPr>
            <a:spLocks noGrp="1"/>
          </p:cNvSpPr>
          <p:nvPr>
            <p:ph idx="1"/>
          </p:nvPr>
        </p:nvSpPr>
        <p:spPr/>
        <p:txBody>
          <a:bodyPr/>
          <a:lstStyle/>
          <a:p>
            <a:r>
              <a:rPr lang="en-US" dirty="0">
                <a:solidFill>
                  <a:schemeClr val="tx1"/>
                </a:solidFill>
                <a:latin typeface="Trebuchet MS" panose="020B0603020202020204" pitchFamily="34" charset="0"/>
                <a:cs typeface="Traditional Arabic" panose="02020603050405020304" pitchFamily="18" charset="-78"/>
              </a:rPr>
              <a:t>Under the WIOA legislation, under In-School Youth (ISY), there is a barrier for an ”Offender”. For the Out-of-School Youth (OSY), this barrier is called, “Subject to the juvenile or adult justice system.”</a:t>
            </a:r>
          </a:p>
          <a:p>
            <a:r>
              <a:rPr lang="en-US" dirty="0">
                <a:solidFill>
                  <a:schemeClr val="tx1"/>
                </a:solidFill>
                <a:latin typeface="Trebuchet MS" panose="020B0603020202020204" pitchFamily="34" charset="0"/>
                <a:cs typeface="Traditional Arabic" panose="02020603050405020304" pitchFamily="18" charset="-78"/>
              </a:rPr>
              <a:t>In the March 2017, TEGL 21-16 – WIOA Youth guidance it was clarified that the OSY barrier of “Subject to the juvenile or adult justice system” has the same definition as the ISY barrier of “Offender”.</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11AFEDB-CA9D-4CFA-A6E8-4733A0FD8E3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4216337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E75-CFFD-482E-8181-981B6A3975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574E84BB-0A44-4219-8561-D4503C36550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An adult or youth is “Subject to the Juvenile or Adult Justice System” if,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A2A3826D-9D3D-449A-8965-B247D0E0683A}"/>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60619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C414-C694-4C20-ADEE-E008D74FA3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3911824E-56ED-4B63-AD82-00397E8D443F}"/>
              </a:ext>
            </a:extLst>
          </p:cNvPr>
          <p:cNvSpPr>
            <a:spLocks noGrp="1"/>
          </p:cNvSpPr>
          <p:nvPr>
            <p:ph idx="1"/>
          </p:nvPr>
        </p:nvSpPr>
        <p:spPr>
          <a:xfrm>
            <a:off x="838200" y="1964724"/>
            <a:ext cx="4512276" cy="4212239"/>
          </a:xfrm>
        </p:spPr>
        <p:txBody>
          <a:bodyPr>
            <a:normAutofit/>
          </a:bodyPr>
          <a:lstStyle/>
          <a:p>
            <a:pPr marL="0" indent="0">
              <a:buNone/>
            </a:pPr>
            <a:r>
              <a:rPr lang="en-US" sz="2400" dirty="0">
                <a:solidFill>
                  <a:schemeClr val="tx1"/>
                </a:solidFill>
                <a:latin typeface="Trebuchet MS" panose="020B0603020202020204" pitchFamily="34" charset="0"/>
              </a:rPr>
              <a:t>The other Out-of-School Youth barriers that </a:t>
            </a:r>
            <a:r>
              <a:rPr lang="en-US" sz="2400" b="1" dirty="0">
                <a:solidFill>
                  <a:schemeClr val="tx1"/>
                </a:solidFill>
                <a:latin typeface="Trebuchet MS" panose="020B0603020202020204" pitchFamily="34" charset="0"/>
              </a:rPr>
              <a:t>do not </a:t>
            </a:r>
            <a:r>
              <a:rPr lang="en-US" sz="2400" dirty="0">
                <a:solidFill>
                  <a:schemeClr val="tx1"/>
                </a:solidFill>
                <a:latin typeface="Trebuchet MS" panose="020B0603020202020204" pitchFamily="34" charset="0"/>
              </a:rPr>
              <a:t>require a client to meet </a:t>
            </a:r>
            <a:r>
              <a:rPr lang="en-US" sz="2400" b="1" dirty="0">
                <a:solidFill>
                  <a:schemeClr val="tx1"/>
                </a:solidFill>
                <a:latin typeface="Trebuchet MS" panose="020B0603020202020204" pitchFamily="34" charset="0"/>
              </a:rPr>
              <a:t>WIOA low-income criteria </a:t>
            </a:r>
            <a:r>
              <a:rPr lang="en-US" sz="2400" dirty="0">
                <a:solidFill>
                  <a:schemeClr val="tx1"/>
                </a:solidFill>
                <a:latin typeface="Trebuchet MS" panose="020B0603020202020204" pitchFamily="34" charset="0"/>
              </a:rPr>
              <a:t>are</a:t>
            </a:r>
            <a:r>
              <a:rPr lang="en-US" sz="2400" b="1" dirty="0">
                <a:solidFill>
                  <a:schemeClr val="tx1"/>
                </a:solidFill>
                <a:latin typeface="Trebuchet MS" panose="020B0603020202020204" pitchFamily="34" charset="0"/>
              </a:rPr>
              <a:t> </a:t>
            </a:r>
            <a:r>
              <a:rPr lang="en-US" sz="2400" dirty="0">
                <a:solidFill>
                  <a:schemeClr val="tx1"/>
                </a:solidFill>
                <a:latin typeface="Trebuchet MS" panose="020B0603020202020204" pitchFamily="34" charset="0"/>
              </a:rPr>
              <a:t>shown in the adjacent column; we have already covered the details where those questions are addressed within the In-School Youth eligibility.   </a:t>
            </a:r>
          </a:p>
          <a:p>
            <a:endParaRPr lang="en-US" dirty="0"/>
          </a:p>
        </p:txBody>
      </p:sp>
      <p:sp>
        <p:nvSpPr>
          <p:cNvPr id="4" name="Footer Placeholder 3">
            <a:extLst>
              <a:ext uri="{FF2B5EF4-FFF2-40B4-BE49-F238E27FC236}">
                <a16:creationId xmlns:a16="http://schemas.microsoft.com/office/drawing/2014/main" id="{4DEA448F-C19A-454C-8522-85AA82230F71}"/>
              </a:ext>
            </a:extLst>
          </p:cNvPr>
          <p:cNvSpPr>
            <a:spLocks noGrp="1"/>
          </p:cNvSpPr>
          <p:nvPr>
            <p:ph type="ftr" sz="quarter" idx="11"/>
          </p:nvPr>
        </p:nvSpPr>
        <p:spPr/>
        <p:txBody>
          <a:bodyPr/>
          <a:lstStyle/>
          <a:p>
            <a:r>
              <a:rPr lang="en-US" dirty="0"/>
              <a:t>September 18th, 2023</a:t>
            </a:r>
          </a:p>
        </p:txBody>
      </p:sp>
      <p:sp>
        <p:nvSpPr>
          <p:cNvPr id="5" name="Rectangle 4">
            <a:extLst>
              <a:ext uri="{FF2B5EF4-FFF2-40B4-BE49-F238E27FC236}">
                <a16:creationId xmlns:a16="http://schemas.microsoft.com/office/drawing/2014/main" id="{A849660F-04BD-4C0B-A048-B76B8CD1FB1A}"/>
              </a:ext>
            </a:extLst>
          </p:cNvPr>
          <p:cNvSpPr/>
          <p:nvPr/>
        </p:nvSpPr>
        <p:spPr>
          <a:xfrm>
            <a:off x="6262816" y="2274838"/>
            <a:ext cx="4905633" cy="2308324"/>
          </a:xfrm>
          <a:prstGeom prst="rect">
            <a:avLst/>
          </a:prstGeom>
        </p:spPr>
        <p:txBody>
          <a:bodyPr wrap="square">
            <a:spAutoFit/>
          </a:bodyPr>
          <a:lstStyle/>
          <a:p>
            <a:pPr>
              <a:buFont typeface="Arial" panose="020B0604020202020204" pitchFamily="34" charset="0"/>
              <a:buChar char="•"/>
            </a:pPr>
            <a:r>
              <a:rPr lang="en-US" sz="2000" dirty="0">
                <a:latin typeface="Trebuchet MS" panose="020B0603020202020204" pitchFamily="34" charset="0"/>
                <a:cs typeface="Traditional Arabic" panose="02020603050405020304" pitchFamily="18" charset="-78"/>
              </a:rPr>
              <a:t> </a:t>
            </a:r>
            <a:r>
              <a:rPr lang="en-US" sz="2400" dirty="0">
                <a:latin typeface="Trebuchet MS" panose="020B0603020202020204" pitchFamily="34" charset="0"/>
                <a:cs typeface="Traditional Arabic" panose="02020603050405020304" pitchFamily="18" charset="-78"/>
              </a:rPr>
              <a:t>Homeless</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Runaway</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Aged out of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Pregnant or parenting</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An individual with a disability</a:t>
            </a:r>
          </a:p>
        </p:txBody>
      </p:sp>
    </p:spTree>
    <p:extLst>
      <p:ext uri="{BB962C8B-B14F-4D97-AF65-F5344CB8AC3E}">
        <p14:creationId xmlns:p14="http://schemas.microsoft.com/office/powerpoint/2010/main" val="199330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7BCD-F318-49FF-A1E3-6C82097D75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5F86CF2C-0635-4B91-8251-BCBCADFE6837}"/>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If an Out-of-School Youth (OSY) did not meet any of the previously addressed barriers, there are two more possible barriers that could support OSY eligibility, but </a:t>
            </a:r>
            <a:r>
              <a:rPr lang="en-US" b="1" u="sng" dirty="0">
                <a:solidFill>
                  <a:schemeClr val="tx1"/>
                </a:solidFill>
                <a:latin typeface="Trebuchet MS" panose="020B0603020202020204" pitchFamily="34" charset="0"/>
              </a:rPr>
              <a:t>both</a:t>
            </a:r>
            <a:r>
              <a:rPr lang="en-US" dirty="0">
                <a:solidFill>
                  <a:schemeClr val="tx1"/>
                </a:solidFill>
                <a:latin typeface="Trebuchet MS" panose="020B0603020202020204" pitchFamily="34" charset="0"/>
              </a:rPr>
              <a:t> require the client to meet </a:t>
            </a:r>
            <a:r>
              <a:rPr lang="en-US" b="1" u="sng" dirty="0">
                <a:solidFill>
                  <a:schemeClr val="tx1"/>
                </a:solidFill>
                <a:latin typeface="Trebuchet MS" panose="020B0603020202020204" pitchFamily="34" charset="0"/>
              </a:rPr>
              <a:t>WIOA Low-Income</a:t>
            </a:r>
            <a:r>
              <a:rPr lang="en-US" dirty="0">
                <a:solidFill>
                  <a:schemeClr val="tx1"/>
                </a:solidFill>
                <a:latin typeface="Trebuchet MS" panose="020B0603020202020204" pitchFamily="34" charset="0"/>
              </a:rPr>
              <a:t> criteria with the barrier.</a:t>
            </a:r>
          </a:p>
          <a:p>
            <a:endParaRPr lang="en-US" dirty="0"/>
          </a:p>
        </p:txBody>
      </p:sp>
      <p:sp>
        <p:nvSpPr>
          <p:cNvPr id="4" name="Footer Placeholder 3">
            <a:extLst>
              <a:ext uri="{FF2B5EF4-FFF2-40B4-BE49-F238E27FC236}">
                <a16:creationId xmlns:a16="http://schemas.microsoft.com/office/drawing/2014/main" id="{25A19D76-94D2-430E-A811-2E11E85DCB3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056024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989F-E899-4ECD-84D5-D79A04A9403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EECD563C-34E6-492A-A828-C57AD27690B2}"/>
              </a:ext>
            </a:extLst>
          </p:cNvPr>
          <p:cNvSpPr>
            <a:spLocks noGrp="1"/>
          </p:cNvSpPr>
          <p:nvPr>
            <p:ph idx="1"/>
          </p:nvPr>
        </p:nvSpPr>
        <p:spPr>
          <a:xfrm>
            <a:off x="838200" y="1729946"/>
            <a:ext cx="10515600" cy="4447017"/>
          </a:xfrm>
        </p:spPr>
        <p:txBody>
          <a:bodyPr>
            <a:normAutofit fontScale="92500" lnSpcReduction="20000"/>
          </a:bodyPr>
          <a:lstStyle/>
          <a:p>
            <a:pPr marL="0" indent="0">
              <a:buNone/>
            </a:pPr>
            <a:r>
              <a:rPr lang="en-US" b="1" dirty="0">
                <a:solidFill>
                  <a:schemeClr val="tx1"/>
                </a:solidFill>
                <a:latin typeface="Trebuchet MS" panose="020B0603020202020204" pitchFamily="34" charset="0"/>
              </a:rPr>
              <a:t>The following Out-of-School Youth barriers </a:t>
            </a:r>
            <a:r>
              <a:rPr lang="en-US" b="1" u="sng" dirty="0">
                <a:solidFill>
                  <a:schemeClr val="tx1"/>
                </a:solidFill>
                <a:latin typeface="Trebuchet MS" panose="020B0603020202020204" pitchFamily="34" charset="0"/>
              </a:rPr>
              <a:t>require</a:t>
            </a:r>
            <a:r>
              <a:rPr lang="en-US" b="1" dirty="0">
                <a:solidFill>
                  <a:schemeClr val="tx1"/>
                </a:solidFill>
                <a:latin typeface="Trebuchet MS" panose="020B0603020202020204" pitchFamily="34" charset="0"/>
              </a:rPr>
              <a:t> the individual to meet WIOA low-income criteria:</a:t>
            </a:r>
          </a:p>
          <a:p>
            <a:pPr marL="0" indent="0">
              <a:buNone/>
            </a:pPr>
            <a:endParaRPr lang="en-US" b="1"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recipient of a secondary school diploma or its recognized equivalent who is a low-income individual and is </a:t>
            </a:r>
          </a:p>
          <a:p>
            <a:pPr lvl="1" indent="-342900">
              <a:buFontTx/>
              <a:buChar char="-"/>
            </a:pPr>
            <a:r>
              <a:rPr lang="en-US" sz="2600" dirty="0">
                <a:solidFill>
                  <a:schemeClr val="tx1"/>
                </a:solidFill>
                <a:latin typeface="Trebuchet MS" panose="020B0603020202020204" pitchFamily="34" charset="0"/>
              </a:rPr>
              <a:t>Basic Skills Deficient, or </a:t>
            </a:r>
          </a:p>
          <a:p>
            <a:pPr lvl="1" indent="-342900">
              <a:buFontTx/>
              <a:buChar char="-"/>
            </a:pPr>
            <a:r>
              <a:rPr lang="en-US" sz="2600" dirty="0">
                <a:solidFill>
                  <a:schemeClr val="tx1"/>
                </a:solidFill>
                <a:latin typeface="Trebuchet MS" panose="020B0603020202020204" pitchFamily="34" charset="0"/>
              </a:rPr>
              <a:t>An English language learner</a:t>
            </a:r>
          </a:p>
          <a:p>
            <a:pPr marL="342900" lvl="1" indent="0">
              <a:buNone/>
            </a:pPr>
            <a:endParaRPr lang="en-US" sz="2600"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low-income individual requiring additional assistance to enter or complete an educational program or to secure or hold employment (must be supported based on local policy criteria.)</a:t>
            </a:r>
          </a:p>
          <a:p>
            <a:pPr marL="0" indent="0">
              <a:buNone/>
            </a:pPr>
            <a:endParaRPr lang="en-US" b="1" dirty="0">
              <a:latin typeface="Trebuchet MS" panose="020B0603020202020204" pitchFamily="34" charset="0"/>
            </a:endParaRPr>
          </a:p>
          <a:p>
            <a:pPr marL="0" indent="0">
              <a:buNone/>
            </a:pPr>
            <a:r>
              <a:rPr lang="en-US" dirty="0">
                <a:latin typeface="Trebuchet MS" panose="020B0603020202020204" pitchFamily="34" charset="0"/>
              </a:rPr>
              <a:t> </a:t>
            </a: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235B9456-7D3C-4A7D-9A9D-B05C49A4813E}"/>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2586602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3AEC-5EFD-47D1-9B93-C84E5D97B0A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Diploma or GED</a:t>
            </a:r>
            <a:br>
              <a:rPr lang="en-US" dirty="0">
                <a:latin typeface="Trebuchet MS" panose="020B0603020202020204" pitchFamily="34" charset="0"/>
              </a:rPr>
            </a:br>
            <a:r>
              <a:rPr lang="en-US" dirty="0">
                <a:latin typeface="Trebuchet MS" panose="020B0603020202020204" pitchFamily="34" charset="0"/>
              </a:rPr>
              <a:t>and is either BSD or ELL</a:t>
            </a:r>
          </a:p>
        </p:txBody>
      </p:sp>
      <p:sp>
        <p:nvSpPr>
          <p:cNvPr id="3" name="Content Placeholder 2">
            <a:extLst>
              <a:ext uri="{FF2B5EF4-FFF2-40B4-BE49-F238E27FC236}">
                <a16:creationId xmlns:a16="http://schemas.microsoft.com/office/drawing/2014/main" id="{70BE7D80-32C8-4604-A0F8-09BA7FD794BF}"/>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this barrier, the client will need to have been an OSY that has already graduated H.S. or completed their GED but is Basic Skills Deficient or an English Language Learner as was discussed and demonstrated previously in this PowerPoint.    </a:t>
            </a:r>
          </a:p>
          <a:p>
            <a:endParaRPr lang="en-US" dirty="0"/>
          </a:p>
        </p:txBody>
      </p:sp>
      <p:sp>
        <p:nvSpPr>
          <p:cNvPr id="4" name="Footer Placeholder 3">
            <a:extLst>
              <a:ext uri="{FF2B5EF4-FFF2-40B4-BE49-F238E27FC236}">
                <a16:creationId xmlns:a16="http://schemas.microsoft.com/office/drawing/2014/main" id="{6A574B6D-73D9-4B24-8BEB-F809126A7B40}"/>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3602137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85F3-D669-7612-276A-F8DCA1048AA1}"/>
              </a:ext>
            </a:extLst>
          </p:cNvPr>
          <p:cNvSpPr>
            <a:spLocks noGrp="1"/>
          </p:cNvSpPr>
          <p:nvPr>
            <p:ph type="title"/>
          </p:nvPr>
        </p:nvSpPr>
        <p:spPr/>
        <p:txBody>
          <a:bodyPr>
            <a:normAutofit fontScale="90000"/>
          </a:bodyPr>
          <a:lstStyle/>
          <a:p>
            <a:pPr algn="ctr"/>
            <a:r>
              <a:rPr lang="en-US" b="1" dirty="0">
                <a:latin typeface="Trebuchet MS" panose="020B0603020202020204" pitchFamily="34" charset="0"/>
              </a:rPr>
              <a:t>Youth Requiring Assistance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91E05E0-2B6C-3B4B-F72E-FF10E6A1C868}"/>
              </a:ext>
            </a:extLst>
          </p:cNvPr>
          <p:cNvSpPr>
            <a:spLocks noGrp="1"/>
          </p:cNvSpPr>
          <p:nvPr>
            <p:ph idx="1"/>
          </p:nvPr>
        </p:nvSpPr>
        <p:spPr/>
        <p:txBody>
          <a:bodyPr/>
          <a:lstStyle/>
          <a:p>
            <a:r>
              <a:rPr lang="en-US" sz="2400" dirty="0">
                <a:solidFill>
                  <a:schemeClr val="tx1"/>
                </a:solidFill>
                <a:latin typeface="Trebuchet MS" panose="020B0603020202020204" pitchFamily="34" charset="0"/>
              </a:rPr>
              <a:t>Under Youth eligibility, for the barrier, “</a:t>
            </a:r>
            <a:r>
              <a:rPr lang="en-US" sz="2400" dirty="0">
                <a:solidFill>
                  <a:schemeClr val="tx1"/>
                </a:solidFill>
                <a:latin typeface="Trebuchet MS" panose="020B0603020202020204" pitchFamily="34" charset="0"/>
                <a:cs typeface="Traditional Arabic" panose="02020603050405020304" pitchFamily="18" charset="-78"/>
              </a:rPr>
              <a:t>An individual </a:t>
            </a:r>
            <a:r>
              <a:rPr lang="en-US" sz="2400" b="1" dirty="0">
                <a:solidFill>
                  <a:schemeClr val="tx1"/>
                </a:solidFill>
                <a:latin typeface="Trebuchet MS" panose="020B0603020202020204" pitchFamily="34" charset="0"/>
                <a:cs typeface="Traditional Arabic" panose="02020603050405020304" pitchFamily="18" charset="-78"/>
              </a:rPr>
              <a:t>requiring additional assistance</a:t>
            </a:r>
            <a:r>
              <a:rPr lang="en-US" sz="2400" dirty="0">
                <a:solidFill>
                  <a:schemeClr val="tx1"/>
                </a:solidFill>
                <a:latin typeface="Trebuchet MS" panose="020B0603020202020204" pitchFamily="34" charset="0"/>
                <a:cs typeface="Traditional Arabic" panose="02020603050405020304" pitchFamily="18" charset="-78"/>
              </a:rPr>
              <a:t> to enter or complete an educational program or to secure or hold employment.” </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r>
              <a:rPr lang="en-US" sz="2400" dirty="0">
                <a:solidFill>
                  <a:schemeClr val="tx1"/>
                </a:solidFill>
                <a:latin typeface="Trebuchet MS" panose="020B0603020202020204" pitchFamily="34" charset="0"/>
                <a:cs typeface="Traditional Arabic" panose="02020603050405020304" pitchFamily="18" charset="-78"/>
              </a:rPr>
              <a:t>It is important to understand the criteria to support this barrier is determined by each Local Workforce Innovation Area (LWIA) in their own Local Policy.</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pPr lvl="1"/>
            <a:r>
              <a:rPr lang="en-US" sz="2000" dirty="0">
                <a:solidFill>
                  <a:schemeClr val="tx1"/>
                </a:solidFill>
                <a:latin typeface="Trebuchet MS" panose="020B0603020202020204" pitchFamily="34" charset="0"/>
                <a:cs typeface="Traditional Arabic" panose="02020603050405020304" pitchFamily="18" charset="-78"/>
              </a:rPr>
              <a:t>As previously mentioned, if this barrier is indicated in an application, staff must explain in the case note, how the client meets the particular criteria that is laid out within the LWIA Local Policy guidance on this barrier.</a:t>
            </a:r>
            <a:endParaRPr lang="en-US" sz="20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80864D4E-E2F7-18E7-5516-A3E4615A235D}"/>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992513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760E-32F5-5FD9-4902-77F2F2B420A4}"/>
              </a:ext>
            </a:extLst>
          </p:cNvPr>
          <p:cNvSpPr>
            <a:spLocks noGrp="1"/>
          </p:cNvSpPr>
          <p:nvPr>
            <p:ph type="title"/>
          </p:nvPr>
        </p:nvSpPr>
        <p:spPr>
          <a:xfrm>
            <a:off x="2951018" y="610865"/>
            <a:ext cx="8402782" cy="875035"/>
          </a:xfrm>
        </p:spPr>
        <p:txBody>
          <a:bodyPr>
            <a:noAutofit/>
          </a:bodyPr>
          <a:lstStyle/>
          <a:p>
            <a:pPr algn="ctr"/>
            <a:r>
              <a:rPr lang="en-US" sz="3800" dirty="0">
                <a:latin typeface="Trebuchet MS" panose="020B0603020202020204" pitchFamily="34" charset="0"/>
              </a:rPr>
              <a:t>LWIA 7 Out-of-School Youth – Youth Requiring Additional Assistance</a:t>
            </a:r>
          </a:p>
        </p:txBody>
      </p:sp>
      <p:sp>
        <p:nvSpPr>
          <p:cNvPr id="3" name="Content Placeholder 2">
            <a:extLst>
              <a:ext uri="{FF2B5EF4-FFF2-40B4-BE49-F238E27FC236}">
                <a16:creationId xmlns:a16="http://schemas.microsoft.com/office/drawing/2014/main" id="{60EDF802-FCE5-A8B6-680C-91746E1DFBCA}"/>
              </a:ext>
            </a:extLst>
          </p:cNvPr>
          <p:cNvSpPr>
            <a:spLocks noGrp="1"/>
          </p:cNvSpPr>
          <p:nvPr>
            <p:ph idx="1"/>
          </p:nvPr>
        </p:nvSpPr>
        <p:spPr>
          <a:xfrm>
            <a:off x="838200" y="2118167"/>
            <a:ext cx="5157355" cy="4058796"/>
          </a:xfrm>
        </p:spPr>
        <p:txBody>
          <a:bodyPr>
            <a:normAutofit lnSpcReduction="10000"/>
          </a:bodyPr>
          <a:lstStyle/>
          <a:p>
            <a:r>
              <a:rPr lang="en-US" sz="2800" dirty="0">
                <a:solidFill>
                  <a:schemeClr val="tx1"/>
                </a:solidFill>
                <a:latin typeface="Trebuchet MS" panose="020B0603020202020204" pitchFamily="34" charset="0"/>
              </a:rPr>
              <a:t>As stated earlier, it is my understanding that LWIA 7 -  Policy No. 2018-PL-06 Change 1, September 2018 is the current local policy on Youth Eligibility. </a:t>
            </a:r>
          </a:p>
          <a:p>
            <a:r>
              <a:rPr lang="en-US" sz="2800" dirty="0">
                <a:solidFill>
                  <a:schemeClr val="tx1"/>
                </a:solidFill>
                <a:latin typeface="Trebuchet MS" panose="020B0603020202020204" pitchFamily="34" charset="0"/>
              </a:rPr>
              <a:t>In that local policy, it has the details listed on the adjacent screen print as the “Youth Requiring Additional Assistance” barrier criteria.</a:t>
            </a:r>
          </a:p>
          <a:p>
            <a:endParaRPr lang="en-US" dirty="0"/>
          </a:p>
        </p:txBody>
      </p:sp>
      <p:sp>
        <p:nvSpPr>
          <p:cNvPr id="4" name="Footer Placeholder 3">
            <a:extLst>
              <a:ext uri="{FF2B5EF4-FFF2-40B4-BE49-F238E27FC236}">
                <a16:creationId xmlns:a16="http://schemas.microsoft.com/office/drawing/2014/main" id="{1CEC617E-427C-1012-90E9-7EAD09274514}"/>
              </a:ext>
            </a:extLst>
          </p:cNvPr>
          <p:cNvSpPr>
            <a:spLocks noGrp="1"/>
          </p:cNvSpPr>
          <p:nvPr>
            <p:ph type="ftr" sz="quarter" idx="11"/>
          </p:nvPr>
        </p:nvSpPr>
        <p:spPr/>
        <p:txBody>
          <a:bodyPr/>
          <a:lstStyle/>
          <a:p>
            <a:r>
              <a:rPr lang="en-US" dirty="0"/>
              <a:t>September 18th, 2023</a:t>
            </a:r>
          </a:p>
        </p:txBody>
      </p:sp>
      <p:pic>
        <p:nvPicPr>
          <p:cNvPr id="6" name="Content Placeholder 8">
            <a:extLst>
              <a:ext uri="{FF2B5EF4-FFF2-40B4-BE49-F238E27FC236}">
                <a16:creationId xmlns:a16="http://schemas.microsoft.com/office/drawing/2014/main" id="{F97C94A0-92F2-1E4D-CA2A-A196FCE02AB0}"/>
              </a:ext>
            </a:extLst>
          </p:cNvPr>
          <p:cNvPicPr>
            <a:picLocks noChangeAspect="1"/>
          </p:cNvPicPr>
          <p:nvPr/>
        </p:nvPicPr>
        <p:blipFill>
          <a:blip r:embed="rId2"/>
          <a:stretch>
            <a:fillRect/>
          </a:stretch>
        </p:blipFill>
        <p:spPr>
          <a:xfrm>
            <a:off x="6248401" y="1735282"/>
            <a:ext cx="4942607" cy="4441681"/>
          </a:xfrm>
          <a:prstGeom prst="rect">
            <a:avLst/>
          </a:prstGeom>
        </p:spPr>
      </p:pic>
    </p:spTree>
    <p:extLst>
      <p:ext uri="{BB962C8B-B14F-4D97-AF65-F5344CB8AC3E}">
        <p14:creationId xmlns:p14="http://schemas.microsoft.com/office/powerpoint/2010/main" val="115358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91B0-FBCA-4AA5-B46B-F9D4D9423E00}"/>
              </a:ext>
            </a:extLst>
          </p:cNvPr>
          <p:cNvSpPr>
            <a:spLocks noGrp="1"/>
          </p:cNvSpPr>
          <p:nvPr>
            <p:ph type="title"/>
          </p:nvPr>
        </p:nvSpPr>
        <p:spPr>
          <a:xfrm>
            <a:off x="3211010" y="610865"/>
            <a:ext cx="7616143" cy="937380"/>
          </a:xfrm>
        </p:spPr>
        <p:txBody>
          <a:bodyPr>
            <a:normAutofit fontScale="90000"/>
          </a:bodyPr>
          <a:lstStyle/>
          <a:p>
            <a:pPr algn="ctr"/>
            <a:r>
              <a:rPr lang="en-US" dirty="0">
                <a:latin typeface="Trebuchet MS" panose="020B0603020202020204" pitchFamily="34" charset="0"/>
              </a:rPr>
              <a:t>WIOA 5% Non-Low-Income Youth Rule</a:t>
            </a:r>
          </a:p>
        </p:txBody>
      </p:sp>
      <p:sp>
        <p:nvSpPr>
          <p:cNvPr id="3" name="Content Placeholder 2">
            <a:extLst>
              <a:ext uri="{FF2B5EF4-FFF2-40B4-BE49-F238E27FC236}">
                <a16:creationId xmlns:a16="http://schemas.microsoft.com/office/drawing/2014/main" id="{40E78295-8498-4722-A2BB-6E4117A1D555}"/>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A last point to cover for Youth, WIOA Legislation allows for a LWIA to serve up to 5% of their Youth, that are required to meet WIOA Low-Income criteria as part of the eligibility (either ISY or OSY), who </a:t>
            </a:r>
            <a:r>
              <a:rPr lang="en-US" b="1" u="sng" dirty="0">
                <a:solidFill>
                  <a:schemeClr val="tx1"/>
                </a:solidFill>
                <a:latin typeface="Trebuchet MS" panose="020B0603020202020204" pitchFamily="34" charset="0"/>
              </a:rPr>
              <a:t>do not</a:t>
            </a:r>
            <a:r>
              <a:rPr lang="en-US" dirty="0">
                <a:solidFill>
                  <a:schemeClr val="tx1"/>
                </a:solidFill>
                <a:latin typeface="Trebuchet MS" panose="020B0603020202020204" pitchFamily="34" charset="0"/>
              </a:rPr>
              <a:t> in fact meet WIOA Low-Income criteria.</a:t>
            </a:r>
          </a:p>
          <a:p>
            <a:r>
              <a:rPr lang="en-US" dirty="0">
                <a:solidFill>
                  <a:schemeClr val="tx1"/>
                </a:solidFill>
                <a:latin typeface="Trebuchet MS" panose="020B0603020202020204" pitchFamily="34" charset="0"/>
              </a:rPr>
              <a:t>The Youth is still required to have at least one or more of the Youth barriers. </a:t>
            </a:r>
          </a:p>
          <a:p>
            <a:r>
              <a:rPr lang="en-US" dirty="0">
                <a:solidFill>
                  <a:schemeClr val="tx1"/>
                </a:solidFill>
                <a:latin typeface="Trebuchet MS" panose="020B0603020202020204" pitchFamily="34" charset="0"/>
              </a:rPr>
              <a:t>Each LWIA is responsible for tracking their own 5% Youth non-low-income, so check with the individual who is responsible for providing oversight of your Youth program if you feel you have a good client for the 5% Youth criteria</a:t>
            </a:r>
          </a:p>
          <a:p>
            <a:endParaRPr lang="en-US" dirty="0"/>
          </a:p>
        </p:txBody>
      </p:sp>
      <p:sp>
        <p:nvSpPr>
          <p:cNvPr id="4" name="Footer Placeholder 3">
            <a:extLst>
              <a:ext uri="{FF2B5EF4-FFF2-40B4-BE49-F238E27FC236}">
                <a16:creationId xmlns:a16="http://schemas.microsoft.com/office/drawing/2014/main" id="{54E8CD2E-F206-4988-BAF1-C5C9A3658554}"/>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15226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A71F-79BC-14B8-5740-1CE4EE399F8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Local Policy/Guidance</a:t>
            </a:r>
          </a:p>
        </p:txBody>
      </p:sp>
      <p:sp>
        <p:nvSpPr>
          <p:cNvPr id="4" name="Footer Placeholder 3">
            <a:extLst>
              <a:ext uri="{FF2B5EF4-FFF2-40B4-BE49-F238E27FC236}">
                <a16:creationId xmlns:a16="http://schemas.microsoft.com/office/drawing/2014/main" id="{061BCA2A-00AF-16A8-0606-C0C500CFDF7A}"/>
              </a:ext>
            </a:extLst>
          </p:cNvPr>
          <p:cNvSpPr>
            <a:spLocks noGrp="1"/>
          </p:cNvSpPr>
          <p:nvPr>
            <p:ph type="ftr" sz="quarter" idx="11"/>
          </p:nvPr>
        </p:nvSpPr>
        <p:spPr/>
        <p:txBody>
          <a:bodyPr/>
          <a:lstStyle/>
          <a:p>
            <a:r>
              <a:rPr lang="en-US" dirty="0"/>
              <a:t>September 18th, 2023</a:t>
            </a:r>
          </a:p>
        </p:txBody>
      </p:sp>
      <p:pic>
        <p:nvPicPr>
          <p:cNvPr id="5" name="Picture 6">
            <a:extLst>
              <a:ext uri="{FF2B5EF4-FFF2-40B4-BE49-F238E27FC236}">
                <a16:creationId xmlns:a16="http://schemas.microsoft.com/office/drawing/2014/main" id="{0E3BF452-9B56-BF59-5104-C416D175F5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4273" y="1652155"/>
            <a:ext cx="8988136" cy="45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64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3B62-78B9-4883-9C4A-D3662F6D022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Wrap Up</a:t>
            </a:r>
          </a:p>
        </p:txBody>
      </p:sp>
      <p:sp>
        <p:nvSpPr>
          <p:cNvPr id="3" name="Content Placeholder 2">
            <a:extLst>
              <a:ext uri="{FF2B5EF4-FFF2-40B4-BE49-F238E27FC236}">
                <a16:creationId xmlns:a16="http://schemas.microsoft.com/office/drawing/2014/main" id="{FE9B9AFC-66CC-4645-9BCD-C22BFC68EF5E}"/>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In conclusion – all WIOA Youth must meet WIOA General Eligibility tied to Authorized to Work in the U.S. criteria. All clients born male who have turned age 18 must be in compliance with Selective Service.  </a:t>
            </a:r>
          </a:p>
          <a:p>
            <a:r>
              <a:rPr lang="en-US" altLang="en-US" dirty="0">
                <a:solidFill>
                  <a:schemeClr val="tx1"/>
                </a:solidFill>
                <a:latin typeface="Trebuchet MS" panose="020B0603020202020204" pitchFamily="34" charset="0"/>
              </a:rPr>
              <a:t>95% of In-School Youth must meet WIOA Low-Income criteria and have at least one or more of the identified Youth Barriers.</a:t>
            </a:r>
          </a:p>
          <a:p>
            <a:r>
              <a:rPr lang="en-US" altLang="en-US" dirty="0">
                <a:solidFill>
                  <a:schemeClr val="tx1"/>
                </a:solidFill>
                <a:latin typeface="Trebuchet MS" panose="020B0603020202020204" pitchFamily="34" charset="0"/>
              </a:rPr>
              <a:t>For Out-of-School Youth, most of the clients are not required to meet WIOA Low-Income criteria unless their only barriers are tied to being a High School Graduate who is Basic Skills Deficient or an English Language Learner, or if the Youth Needing Assistance barrier is the only barrier.</a:t>
            </a:r>
          </a:p>
          <a:p>
            <a:endParaRPr lang="en-US" dirty="0"/>
          </a:p>
        </p:txBody>
      </p:sp>
      <p:sp>
        <p:nvSpPr>
          <p:cNvPr id="4" name="Footer Placeholder 3">
            <a:extLst>
              <a:ext uri="{FF2B5EF4-FFF2-40B4-BE49-F238E27FC236}">
                <a16:creationId xmlns:a16="http://schemas.microsoft.com/office/drawing/2014/main" id="{239C8277-3B79-402F-9BC6-2BEFFBBE3B51}"/>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769154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building a WIOA Youth Eligibility. </a:t>
            </a:r>
          </a:p>
          <a:p>
            <a:r>
              <a:rPr lang="en-US" altLang="en-US" sz="2800" dirty="0">
                <a:solidFill>
                  <a:schemeClr val="tx1"/>
                </a:solidFill>
                <a:latin typeface="Trebuchet MS" panose="020B0603020202020204" pitchFamily="34" charset="0"/>
              </a:rPr>
              <a:t>Please </a:t>
            </a:r>
            <a:r>
              <a:rPr lang="en-US" sz="2800" dirty="0">
                <a:solidFill>
                  <a:schemeClr val="tx1"/>
                </a:solidFill>
                <a:latin typeface="Trebuchet MS" panose="020B0603020202020204" pitchFamily="34" charset="0"/>
              </a:rPr>
              <a:t>contact your Regional Manager or Project Coordinator for any questions.</a:t>
            </a:r>
            <a:r>
              <a:rPr lang="en-US" altLang="en-US" sz="2800" dirty="0">
                <a:solidFill>
                  <a:schemeClr val="tx1"/>
                </a:solidFill>
                <a:latin typeface="Trebuchet MS" panose="020B0603020202020204" pitchFamily="34" charset="0"/>
              </a:rPr>
              <a:t> </a:t>
            </a:r>
          </a:p>
          <a:p>
            <a:endParaRPr lang="en-US" dirty="0">
              <a:solidFill>
                <a:schemeClr val="tx1"/>
              </a:solidFill>
              <a:latin typeface="Trebuchet MS" panose="020B060302020202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54199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64CA-5D98-360F-4DDC-F935277EBAF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a:t>
            </a:r>
          </a:p>
        </p:txBody>
      </p:sp>
      <p:sp>
        <p:nvSpPr>
          <p:cNvPr id="3" name="Content Placeholder 2">
            <a:extLst>
              <a:ext uri="{FF2B5EF4-FFF2-40B4-BE49-F238E27FC236}">
                <a16:creationId xmlns:a16="http://schemas.microsoft.com/office/drawing/2014/main" id="{05677AA4-31BE-D806-033A-895CAF73D5DF}"/>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rPr>
              <a:t>Prior to reviewing this power point on WIOA Youth Eligibility, if you did not participate in the live presentations, it is important that you </a:t>
            </a:r>
            <a:r>
              <a:rPr lang="en-US" sz="2800" b="1" dirty="0">
                <a:solidFill>
                  <a:schemeClr val="tx1"/>
                </a:solidFill>
                <a:latin typeface="Trebuchet MS" panose="020B0603020202020204" pitchFamily="34" charset="0"/>
              </a:rPr>
              <a:t>view and understand</a:t>
            </a:r>
            <a:r>
              <a:rPr lang="en-US" sz="2800" dirty="0">
                <a:solidFill>
                  <a:schemeClr val="tx1"/>
                </a:solidFill>
                <a:latin typeface="Trebuchet MS" panose="020B0603020202020204" pitchFamily="34" charset="0"/>
              </a:rPr>
              <a:t> the details that were covered in the 9-14-23 presentations:</a:t>
            </a:r>
          </a:p>
          <a:p>
            <a:pPr marL="0" indent="0">
              <a:buNone/>
            </a:pPr>
            <a:endParaRPr lang="en-US" sz="2800" dirty="0">
              <a:solidFill>
                <a:schemeClr val="tx1"/>
              </a:solidFill>
              <a:latin typeface="Trebuchet MS" panose="020B0603020202020204" pitchFamily="34" charset="0"/>
            </a:endParaRPr>
          </a:p>
          <a:p>
            <a:pPr lvl="1"/>
            <a:r>
              <a:rPr lang="en-US" sz="2400" b="1" u="sng" dirty="0">
                <a:solidFill>
                  <a:schemeClr val="tx1"/>
                </a:solidFill>
                <a:latin typeface="Trebuchet MS" panose="020B0603020202020204" pitchFamily="34" charset="0"/>
              </a:rPr>
              <a:t>WIOA General Eligibility</a:t>
            </a:r>
            <a:r>
              <a:rPr lang="en-US" sz="2400" dirty="0">
                <a:solidFill>
                  <a:schemeClr val="tx1"/>
                </a:solidFill>
                <a:latin typeface="Trebuchet MS" panose="020B0603020202020204" pitchFamily="34" charset="0"/>
              </a:rPr>
              <a:t> – </a:t>
            </a:r>
            <a:r>
              <a:rPr lang="en-US" sz="2400" b="1" dirty="0">
                <a:solidFill>
                  <a:schemeClr val="tx1"/>
                </a:solidFill>
                <a:latin typeface="Trebuchet MS" panose="020B0603020202020204" pitchFamily="34" charset="0"/>
              </a:rPr>
              <a:t>posted on Zen Desk</a:t>
            </a:r>
            <a:r>
              <a:rPr lang="en-US" altLang="en-US" sz="2400" b="1" dirty="0">
                <a:solidFill>
                  <a:schemeClr val="tx1"/>
                </a:solidFill>
                <a:latin typeface="Trebuchet MS" panose="020B0603020202020204" pitchFamily="34" charset="0"/>
              </a:rPr>
              <a:t> </a:t>
            </a:r>
          </a:p>
          <a:p>
            <a:pPr lvl="1"/>
            <a:r>
              <a:rPr lang="en-US" sz="2400" b="1" u="sng" dirty="0">
                <a:solidFill>
                  <a:schemeClr val="tx1"/>
                </a:solidFill>
                <a:latin typeface="Trebuchet MS" panose="020B0603020202020204" pitchFamily="34" charset="0"/>
              </a:rPr>
              <a:t>WIOA Low Income</a:t>
            </a:r>
            <a:r>
              <a:rPr lang="en-US" sz="2400" b="1" dirty="0">
                <a:solidFill>
                  <a:schemeClr val="tx1"/>
                </a:solidFill>
                <a:latin typeface="Trebuchet MS" panose="020B0603020202020204" pitchFamily="34" charset="0"/>
              </a:rPr>
              <a:t> – posted on Zen Desk</a:t>
            </a:r>
            <a:r>
              <a:rPr lang="en-US" altLang="en-US" sz="2400" b="1" dirty="0">
                <a:solidFill>
                  <a:schemeClr val="tx1"/>
                </a:solidFill>
                <a:latin typeface="Trebuchet MS" panose="020B0603020202020204" pitchFamily="34" charset="0"/>
              </a:rPr>
              <a:t> </a:t>
            </a:r>
          </a:p>
          <a:p>
            <a:pPr lvl="1"/>
            <a:r>
              <a:rPr lang="en-US" altLang="en-US" sz="2400" b="1" u="sng" dirty="0">
                <a:solidFill>
                  <a:schemeClr val="tx1"/>
                </a:solidFill>
                <a:latin typeface="Trebuchet MS" panose="020B0603020202020204" pitchFamily="34" charset="0"/>
              </a:rPr>
              <a:t>WIOA Basic Skills Deficient</a:t>
            </a:r>
            <a:r>
              <a:rPr lang="en-US" altLang="en-US" sz="2400" b="1" dirty="0">
                <a:solidFill>
                  <a:schemeClr val="tx1"/>
                </a:solidFill>
                <a:latin typeface="Trebuchet MS" panose="020B0603020202020204" pitchFamily="34" charset="0"/>
              </a:rPr>
              <a:t> – posted on Zen Desk </a:t>
            </a:r>
          </a:p>
          <a:p>
            <a:endParaRPr lang="en-US" dirty="0"/>
          </a:p>
        </p:txBody>
      </p:sp>
      <p:sp>
        <p:nvSpPr>
          <p:cNvPr id="4" name="Footer Placeholder 3">
            <a:extLst>
              <a:ext uri="{FF2B5EF4-FFF2-40B4-BE49-F238E27FC236}">
                <a16:creationId xmlns:a16="http://schemas.microsoft.com/office/drawing/2014/main" id="{0F77EDDD-B4CB-5B38-3494-A16FAE0A0B0C}"/>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24349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 </a:t>
            </a: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lstStyle/>
          <a:p>
            <a:pPr marL="0" indent="0">
              <a:buNone/>
            </a:pPr>
            <a:r>
              <a:rPr lang="en-US" altLang="en-US" b="1" dirty="0">
                <a:solidFill>
                  <a:schemeClr val="tx1"/>
                </a:solidFill>
                <a:latin typeface="Trebuchet MS" panose="020B0603020202020204" pitchFamily="34" charset="0"/>
                <a:cs typeface="Traditional Arabic" panose="02020603050405020304" pitchFamily="18" charset="-78"/>
              </a:rPr>
              <a:t> </a:t>
            </a:r>
            <a:r>
              <a:rPr lang="en-US" altLang="en-US" dirty="0">
                <a:solidFill>
                  <a:schemeClr val="tx1"/>
                </a:solidFill>
                <a:latin typeface="Trebuchet MS" panose="020B0603020202020204" pitchFamily="34" charset="0"/>
              </a:rPr>
              <a:t>DCEO ePolicy – WIOA General Eligibility Policy 5.1 </a:t>
            </a:r>
          </a:p>
          <a:p>
            <a:pPr marL="0" indent="0">
              <a:buNone/>
            </a:pPr>
            <a:r>
              <a:rPr lang="en-US" altLang="en-US" dirty="0">
                <a:solidFill>
                  <a:schemeClr val="tx1"/>
                </a:solidFill>
                <a:latin typeface="Trebuchet MS" panose="020B0603020202020204" pitchFamily="34" charset="0"/>
              </a:rPr>
              <a:t> </a:t>
            </a:r>
            <a:r>
              <a:rPr lang="en-US" altLang="en-US" b="1" dirty="0">
                <a:solidFill>
                  <a:schemeClr val="tx1"/>
                </a:solidFill>
                <a:latin typeface="Trebuchet MS" panose="020B0603020202020204" pitchFamily="34" charset="0"/>
                <a:cs typeface="Traditional Arabic" panose="02020603050405020304" pitchFamily="18" charset="-78"/>
              </a:rPr>
              <a:t>  </a:t>
            </a:r>
          </a:p>
          <a:p>
            <a:pPr lvl="1"/>
            <a:r>
              <a:rPr lang="en-US" altLang="en-US" sz="2800" dirty="0">
                <a:solidFill>
                  <a:schemeClr val="tx1"/>
                </a:solidFill>
                <a:latin typeface="Trebuchet MS" panose="020B0603020202020204" pitchFamily="34" charset="0"/>
              </a:rPr>
              <a:t>All clients must be authorized to work in the U.S. before they meet WIOA General Eligibility.</a:t>
            </a:r>
          </a:p>
          <a:p>
            <a:pPr lvl="1"/>
            <a:r>
              <a:rPr lang="en-US" altLang="en-US" sz="2800" dirty="0">
                <a:solidFill>
                  <a:schemeClr val="tx1"/>
                </a:solidFill>
                <a:latin typeface="Trebuchet MS" panose="020B0603020202020204" pitchFamily="34" charset="0"/>
              </a:rPr>
              <a:t>All clients born male, who have turned age 18 and were born on or after January 1st, 1960 must comply with Selective Service before they meet WIOA General eligibility.</a:t>
            </a: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September 18th, 2023</a:t>
            </a:r>
          </a:p>
        </p:txBody>
      </p:sp>
    </p:spTree>
    <p:extLst>
      <p:ext uri="{BB962C8B-B14F-4D97-AF65-F5344CB8AC3E}">
        <p14:creationId xmlns:p14="http://schemas.microsoft.com/office/powerpoint/2010/main" val="1150958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CDAE9-398C-4861-A693-B87F4624A071}">
  <ds:schemaRef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sharepoint/v3"/>
    <ds:schemaRef ds:uri="http://purl.org/dc/elements/1.1/"/>
    <ds:schemaRef ds:uri="http://schemas.microsoft.com/office/2006/metadata/properties"/>
    <ds:schemaRef ds:uri="http://schemas.microsoft.com/office/infopath/2007/PartnerControls"/>
    <ds:schemaRef ds:uri="8430a93d-6297-48af-9e97-891a18a10308"/>
    <ds:schemaRef ds:uri="http://purl.org/dc/terms/"/>
  </ds:schemaRefs>
</ds:datastoreItem>
</file>

<file path=customXml/itemProps2.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3.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13671</TotalTime>
  <Words>5030</Words>
  <Application>Microsoft Office PowerPoint</Application>
  <PresentationFormat>Widescreen</PresentationFormat>
  <Paragraphs>367</Paragraphs>
  <Slides>71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Candara</vt:lpstr>
      <vt:lpstr>Trebuchet MS</vt:lpstr>
      <vt:lpstr>Office Theme</vt:lpstr>
      <vt:lpstr>WIOA Youth Eligibility              </vt:lpstr>
      <vt:lpstr>Objective</vt:lpstr>
      <vt:lpstr>Federal Guidance</vt:lpstr>
      <vt:lpstr>Understanding E-Policy Manual</vt:lpstr>
      <vt:lpstr>State Guidance</vt:lpstr>
      <vt:lpstr>Local Policy/Guidance</vt:lpstr>
      <vt:lpstr>Local Policy/Guidance</vt:lpstr>
      <vt:lpstr>WIOA Youth Eligibility</vt:lpstr>
      <vt:lpstr>WIOA General Eligibility </vt:lpstr>
      <vt:lpstr>WIOA Youth Eligibility </vt:lpstr>
      <vt:lpstr>WIOA Youth Eligibility</vt:lpstr>
      <vt:lpstr>WIOA Youth Assessment Requirements</vt:lpstr>
      <vt:lpstr>WIOA Youth Program</vt:lpstr>
      <vt:lpstr>Individual Service Strategy (ISS)</vt:lpstr>
      <vt:lpstr>Guidance from TEGL 21-16</vt:lpstr>
      <vt:lpstr>Determining School Status in Career Connect</vt:lpstr>
      <vt:lpstr>Determining In-School Youth</vt:lpstr>
      <vt:lpstr>Determining Out-of-School Youth</vt:lpstr>
      <vt:lpstr>WIOA In-School Youth </vt:lpstr>
      <vt:lpstr>Partnership March 2022 ISY Checklist</vt:lpstr>
      <vt:lpstr>WIOA In-School Youth</vt:lpstr>
      <vt:lpstr>WIOA In-School Youth Barriers</vt:lpstr>
      <vt:lpstr>Basic Skills Deficient Definition</vt:lpstr>
      <vt:lpstr>Ways to be Basic Skills Deficient</vt:lpstr>
      <vt:lpstr>Basic Skills Deficient from Testing</vt:lpstr>
      <vt:lpstr>Within Career Connect</vt:lpstr>
      <vt:lpstr>Within Career Connect</vt:lpstr>
      <vt:lpstr>Basic Skills Screening Tool</vt:lpstr>
      <vt:lpstr>Basic Skills Screening Tool</vt:lpstr>
      <vt:lpstr>Basic Skills Screening Tool</vt:lpstr>
      <vt:lpstr>Basic Skills Screening Tool</vt:lpstr>
      <vt:lpstr>Case Note in Career Connect Required</vt:lpstr>
      <vt:lpstr>Basic Skills Screening Tool</vt:lpstr>
      <vt:lpstr>Bottom Portion of the Basic Skills Screening Tool </vt:lpstr>
      <vt:lpstr>English Language Learner</vt:lpstr>
      <vt:lpstr>English Language Learner </vt:lpstr>
      <vt:lpstr>English Language Learner</vt:lpstr>
      <vt:lpstr>English Language Learner</vt:lpstr>
      <vt:lpstr>Recap of Basic Skills Deficient</vt:lpstr>
      <vt:lpstr>Youth Offender Barrier</vt:lpstr>
      <vt:lpstr>Youth Homeless Barrier</vt:lpstr>
      <vt:lpstr>Youth Foster Child Barrier</vt:lpstr>
      <vt:lpstr>Aged Out of Foster Care</vt:lpstr>
      <vt:lpstr>Youth Runaway Barrier</vt:lpstr>
      <vt:lpstr>Pregnant or Parenting Barrier</vt:lpstr>
      <vt:lpstr>An Individual with a Disability</vt:lpstr>
      <vt:lpstr>Youth Needing Assistance</vt:lpstr>
      <vt:lpstr>Youth Requiring Additional Assistance Limitations   </vt:lpstr>
      <vt:lpstr>Limited to only 5% of ISY</vt:lpstr>
      <vt:lpstr>LWIA 7 Local Guidance </vt:lpstr>
      <vt:lpstr>Youth Requiring Assistance</vt:lpstr>
      <vt:lpstr>ISY – Limitations to “Youth Needing Assistance” Barrier</vt:lpstr>
      <vt:lpstr>Case Note How Criteria was Met</vt:lpstr>
      <vt:lpstr>Concludes In-School Youth (ISY)</vt:lpstr>
      <vt:lpstr>Out-of-School Youth Program</vt:lpstr>
      <vt:lpstr>Partnership March 2022 OSY Checklist</vt:lpstr>
      <vt:lpstr>Guidance from TEGL 21-16</vt:lpstr>
      <vt:lpstr>Out-of-School Youth</vt:lpstr>
      <vt:lpstr>High School Dropout </vt:lpstr>
      <vt:lpstr>Not Attended High School in Quarter </vt:lpstr>
      <vt:lpstr>Subject to Justice System</vt:lpstr>
      <vt:lpstr>Subject to Justice System</vt:lpstr>
      <vt:lpstr>Out-of-School Youth Barriers</vt:lpstr>
      <vt:lpstr>Out-of-School Youth Barriers</vt:lpstr>
      <vt:lpstr>Out-of-School Youth Barriers</vt:lpstr>
      <vt:lpstr>High School Diploma or GED and is either BSD or ELL</vt:lpstr>
      <vt:lpstr>Youth Requiring Assistance</vt:lpstr>
      <vt:lpstr>LWIA 7 Out-of-School Youth – Youth Requiring Additional Assistance</vt:lpstr>
      <vt:lpstr>WIOA 5% Non-Low-Income Youth Rule</vt:lpstr>
      <vt:lpstr>Youth Wrap Up</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Zaida Chaidez</cp:lastModifiedBy>
  <cp:revision>561</cp:revision>
  <dcterms:created xsi:type="dcterms:W3CDTF">2021-03-25T12:28:35Z</dcterms:created>
  <dcterms:modified xsi:type="dcterms:W3CDTF">2023-09-22T14:02:47Z</dcterms:modified>
</cp:coreProperties>
</file>