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8"/>
  </p:notesMasterIdLst>
  <p:handoutMasterIdLst>
    <p:handoutMasterId r:id="rId109"/>
  </p:handoutMasterIdLst>
  <p:sldIdLst>
    <p:sldId id="256" r:id="rId5"/>
    <p:sldId id="257" r:id="rId6"/>
    <p:sldId id="2668" r:id="rId7"/>
    <p:sldId id="2549" r:id="rId8"/>
    <p:sldId id="2722" r:id="rId9"/>
    <p:sldId id="2723" r:id="rId10"/>
    <p:sldId id="2724" r:id="rId11"/>
    <p:sldId id="2550" r:id="rId12"/>
    <p:sldId id="2551" r:id="rId13"/>
    <p:sldId id="2709" r:id="rId14"/>
    <p:sldId id="2728" r:id="rId15"/>
    <p:sldId id="2729" r:id="rId16"/>
    <p:sldId id="2552" r:id="rId17"/>
    <p:sldId id="2553" r:id="rId18"/>
    <p:sldId id="2567" r:id="rId19"/>
    <p:sldId id="2568" r:id="rId20"/>
    <p:sldId id="2569" r:id="rId21"/>
    <p:sldId id="2704" r:id="rId22"/>
    <p:sldId id="2636" r:id="rId23"/>
    <p:sldId id="2554" r:id="rId24"/>
    <p:sldId id="2555" r:id="rId25"/>
    <p:sldId id="2556" r:id="rId26"/>
    <p:sldId id="2726" r:id="rId27"/>
    <p:sldId id="2557" r:id="rId28"/>
    <p:sldId id="2571" r:id="rId29"/>
    <p:sldId id="2572" r:id="rId30"/>
    <p:sldId id="2573" r:id="rId31"/>
    <p:sldId id="2574" r:id="rId32"/>
    <p:sldId id="2576" r:id="rId33"/>
    <p:sldId id="2577" r:id="rId34"/>
    <p:sldId id="2578" r:id="rId35"/>
    <p:sldId id="2579" r:id="rId36"/>
    <p:sldId id="2580" r:id="rId37"/>
    <p:sldId id="2558" r:id="rId38"/>
    <p:sldId id="2714" r:id="rId39"/>
    <p:sldId id="2715" r:id="rId40"/>
    <p:sldId id="2559" r:id="rId41"/>
    <p:sldId id="2730" r:id="rId42"/>
    <p:sldId id="2581" r:id="rId43"/>
    <p:sldId id="2582" r:id="rId44"/>
    <p:sldId id="2583" r:id="rId45"/>
    <p:sldId id="2716" r:id="rId46"/>
    <p:sldId id="2496" r:id="rId47"/>
    <p:sldId id="2494" r:id="rId48"/>
    <p:sldId id="2731" r:id="rId49"/>
    <p:sldId id="2733" r:id="rId50"/>
    <p:sldId id="2586" r:id="rId51"/>
    <p:sldId id="2734" r:id="rId52"/>
    <p:sldId id="2587" r:id="rId53"/>
    <p:sldId id="2588" r:id="rId54"/>
    <p:sldId id="2589" r:id="rId55"/>
    <p:sldId id="2592" r:id="rId56"/>
    <p:sldId id="2600" r:id="rId57"/>
    <p:sldId id="2629" r:id="rId58"/>
    <p:sldId id="2594" r:id="rId59"/>
    <p:sldId id="2595" r:id="rId60"/>
    <p:sldId id="2596" r:id="rId61"/>
    <p:sldId id="2727" r:id="rId62"/>
    <p:sldId id="2735" r:id="rId63"/>
    <p:sldId id="2597" r:id="rId64"/>
    <p:sldId id="2598" r:id="rId65"/>
    <p:sldId id="2683" r:id="rId66"/>
    <p:sldId id="2630" r:id="rId67"/>
    <p:sldId id="2719" r:id="rId68"/>
    <p:sldId id="2720" r:id="rId69"/>
    <p:sldId id="2705" r:id="rId70"/>
    <p:sldId id="2706" r:id="rId71"/>
    <p:sldId id="2707" r:id="rId72"/>
    <p:sldId id="2751" r:id="rId73"/>
    <p:sldId id="2721" r:id="rId74"/>
    <p:sldId id="2718" r:id="rId75"/>
    <p:sldId id="2752" r:id="rId76"/>
    <p:sldId id="2749" r:id="rId77"/>
    <p:sldId id="2599" r:id="rId78"/>
    <p:sldId id="2606" r:id="rId79"/>
    <p:sldId id="2737" r:id="rId80"/>
    <p:sldId id="2739" r:id="rId81"/>
    <p:sldId id="2740" r:id="rId82"/>
    <p:sldId id="2742" r:id="rId83"/>
    <p:sldId id="2608" r:id="rId84"/>
    <p:sldId id="2609" r:id="rId85"/>
    <p:sldId id="2632" r:id="rId86"/>
    <p:sldId id="2633" r:id="rId87"/>
    <p:sldId id="2635" r:id="rId88"/>
    <p:sldId id="2743" r:id="rId89"/>
    <p:sldId id="2610" r:id="rId90"/>
    <p:sldId id="2744" r:id="rId91"/>
    <p:sldId id="2616" r:id="rId92"/>
    <p:sldId id="2745" r:id="rId93"/>
    <p:sldId id="2507" r:id="rId94"/>
    <p:sldId id="2617" r:id="rId95"/>
    <p:sldId id="2618" r:id="rId96"/>
    <p:sldId id="2619" r:id="rId97"/>
    <p:sldId id="2620" r:id="rId98"/>
    <p:sldId id="2621" r:id="rId99"/>
    <p:sldId id="2622" r:id="rId100"/>
    <p:sldId id="2747" r:id="rId101"/>
    <p:sldId id="2746" r:id="rId102"/>
    <p:sldId id="2625" r:id="rId103"/>
    <p:sldId id="2626" r:id="rId104"/>
    <p:sldId id="2627" r:id="rId105"/>
    <p:sldId id="2748" r:id="rId106"/>
    <p:sldId id="2547" r:id="rId107"/>
  </p:sldIdLst>
  <p:sldSz cx="12192000" cy="6858000"/>
  <p:notesSz cx="6858000" cy="91440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625" autoAdjust="0"/>
    <p:restoredTop sz="86980" autoAdjust="0"/>
  </p:normalViewPr>
  <p:slideViewPr>
    <p:cSldViewPr snapToGrid="0" snapToObjects="1">
      <p:cViewPr varScale="1">
        <p:scale>
          <a:sx n="61" d="100"/>
          <a:sy n="61" d="100"/>
        </p:scale>
        <p:origin x="56" y="172"/>
      </p:cViewPr>
      <p:guideLst>
        <p:guide orient="horz" pos="2160"/>
        <p:guide pos="3840"/>
      </p:guideLst>
    </p:cSldViewPr>
  </p:slideViewPr>
  <p:notesTextViewPr>
    <p:cViewPr>
      <p:scale>
        <a:sx n="75" d="100"/>
        <a:sy n="75" d="100"/>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gs" Target="tags/tag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9/22/2023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9/22/2023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25</a:t>
            </a:fld>
            <a:endParaRPr lang="en-US" dirty="0"/>
          </a:p>
        </p:txBody>
      </p:sp>
    </p:spTree>
    <p:extLst>
      <p:ext uri="{BB962C8B-B14F-4D97-AF65-F5344CB8AC3E}">
        <p14:creationId xmlns:p14="http://schemas.microsoft.com/office/powerpoint/2010/main" val="223926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63</a:t>
            </a:fld>
            <a:endParaRPr lang="en-US" dirty="0"/>
          </a:p>
        </p:txBody>
      </p:sp>
    </p:spTree>
    <p:extLst>
      <p:ext uri="{BB962C8B-B14F-4D97-AF65-F5344CB8AC3E}">
        <p14:creationId xmlns:p14="http://schemas.microsoft.com/office/powerpoint/2010/main" val="2294117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75</a:t>
            </a:fld>
            <a:endParaRPr lang="en-US" dirty="0"/>
          </a:p>
        </p:txBody>
      </p:sp>
    </p:spTree>
    <p:extLst>
      <p:ext uri="{BB962C8B-B14F-4D97-AF65-F5344CB8AC3E}">
        <p14:creationId xmlns:p14="http://schemas.microsoft.com/office/powerpoint/2010/main" val="293999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83</a:t>
            </a:fld>
            <a:endParaRPr lang="en-US" dirty="0"/>
          </a:p>
        </p:txBody>
      </p:sp>
    </p:spTree>
    <p:extLst>
      <p:ext uri="{BB962C8B-B14F-4D97-AF65-F5344CB8AC3E}">
        <p14:creationId xmlns:p14="http://schemas.microsoft.com/office/powerpoint/2010/main" val="332699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35</a:t>
            </a:fld>
            <a:endParaRPr lang="en-US" dirty="0"/>
          </a:p>
        </p:txBody>
      </p:sp>
    </p:spTree>
    <p:extLst>
      <p:ext uri="{BB962C8B-B14F-4D97-AF65-F5344CB8AC3E}">
        <p14:creationId xmlns:p14="http://schemas.microsoft.com/office/powerpoint/2010/main" val="202801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37</a:t>
            </a:fld>
            <a:endParaRPr lang="en-US" dirty="0"/>
          </a:p>
        </p:txBody>
      </p:sp>
    </p:spTree>
    <p:extLst>
      <p:ext uri="{BB962C8B-B14F-4D97-AF65-F5344CB8AC3E}">
        <p14:creationId xmlns:p14="http://schemas.microsoft.com/office/powerpoint/2010/main" val="339551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39</a:t>
            </a:fld>
            <a:endParaRPr lang="en-US" dirty="0"/>
          </a:p>
        </p:txBody>
      </p:sp>
    </p:spTree>
    <p:extLst>
      <p:ext uri="{BB962C8B-B14F-4D97-AF65-F5344CB8AC3E}">
        <p14:creationId xmlns:p14="http://schemas.microsoft.com/office/powerpoint/2010/main" val="88354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40</a:t>
            </a:fld>
            <a:endParaRPr lang="en-US" dirty="0"/>
          </a:p>
        </p:txBody>
      </p:sp>
    </p:spTree>
    <p:extLst>
      <p:ext uri="{BB962C8B-B14F-4D97-AF65-F5344CB8AC3E}">
        <p14:creationId xmlns:p14="http://schemas.microsoft.com/office/powerpoint/2010/main" val="174457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44</a:t>
            </a:fld>
            <a:endParaRPr lang="en-US" dirty="0"/>
          </a:p>
        </p:txBody>
      </p:sp>
    </p:spTree>
    <p:extLst>
      <p:ext uri="{BB962C8B-B14F-4D97-AF65-F5344CB8AC3E}">
        <p14:creationId xmlns:p14="http://schemas.microsoft.com/office/powerpoint/2010/main" val="358006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49</a:t>
            </a:fld>
            <a:endParaRPr lang="en-US" dirty="0"/>
          </a:p>
        </p:txBody>
      </p:sp>
    </p:spTree>
    <p:extLst>
      <p:ext uri="{BB962C8B-B14F-4D97-AF65-F5344CB8AC3E}">
        <p14:creationId xmlns:p14="http://schemas.microsoft.com/office/powerpoint/2010/main" val="323910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53</a:t>
            </a:fld>
            <a:endParaRPr lang="en-US" dirty="0"/>
          </a:p>
        </p:txBody>
      </p:sp>
    </p:spTree>
    <p:extLst>
      <p:ext uri="{BB962C8B-B14F-4D97-AF65-F5344CB8AC3E}">
        <p14:creationId xmlns:p14="http://schemas.microsoft.com/office/powerpoint/2010/main" val="3039245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55</a:t>
            </a:fld>
            <a:endParaRPr lang="en-US" dirty="0"/>
          </a:p>
        </p:txBody>
      </p:sp>
    </p:spTree>
    <p:extLst>
      <p:ext uri="{BB962C8B-B14F-4D97-AF65-F5344CB8AC3E}">
        <p14:creationId xmlns:p14="http://schemas.microsoft.com/office/powerpoint/2010/main" val="245679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September 19th,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11480" y="548640"/>
            <a:ext cx="2212848" cy="95322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1" y="501650"/>
            <a:ext cx="2212848" cy="95322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September 19th,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orkforceboard.zendesk.com/hc/en-us/articles/7760807734541--WIOA-Staff-Training-Guide-Workshee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2387003"/>
          </a:xfrm>
        </p:spPr>
        <p:txBody>
          <a:bodyPr>
            <a:normAutofit fontScale="90000"/>
          </a:bodyPr>
          <a:lstStyle/>
          <a:p>
            <a:pPr algn="ctr"/>
            <a:r>
              <a:rPr lang="en-US" altLang="en-US" sz="4000" dirty="0">
                <a:effectLst>
                  <a:outerShdw blurRad="38100" dist="38100" dir="2700000" algn="tl">
                    <a:srgbClr val="000000">
                      <a:alpha val="43137"/>
                    </a:srgbClr>
                  </a:outerShdw>
                </a:effectLst>
                <a:latin typeface="Trebuchet MS" panose="020B0603020202020204" pitchFamily="34" charset="0"/>
              </a:rPr>
              <a:t>WIOA Dislocated Worker Eligibility</a:t>
            </a:r>
            <a:br>
              <a:rPr lang="en-US" altLang="en-US" sz="6600" dirty="0">
                <a:effectLst>
                  <a:outerShdw blurRad="38100" dist="38100" dir="2700000" algn="tl">
                    <a:srgbClr val="000000">
                      <a:alpha val="43137"/>
                    </a:srgbClr>
                  </a:outerShdw>
                </a:effectLst>
                <a:latin typeface="Trebuchet MS" panose="020B0603020202020204" pitchFamily="34" charset="0"/>
              </a:rPr>
            </a:br>
            <a:r>
              <a:rPr lang="en-US" dirty="0">
                <a:effectLst>
                  <a:outerShdw blurRad="38100" dist="38100" dir="2700000" algn="tl">
                    <a:srgbClr val="000000">
                      <a:alpha val="43137"/>
                    </a:srgbClr>
                  </a:outerShdw>
                </a:effectLst>
                <a:latin typeface="Trebuchet MS" panose="020B0603020202020204" pitchFamily="34" charset="0"/>
              </a:rPr>
              <a:t>    </a:t>
            </a:r>
            <a:r>
              <a:rPr lang="en-US" sz="3600" dirty="0">
                <a:effectLst>
                  <a:outerShdw blurRad="38100" dist="38100" dir="2700000" algn="tl">
                    <a:srgbClr val="000000">
                      <a:alpha val="43137"/>
                    </a:srgbClr>
                  </a:outerShdw>
                </a:effectLst>
                <a:latin typeface="Trebuchet MS" panose="020B0603020202020204" pitchFamily="34" charset="0"/>
              </a:rPr>
              <a:t>Tailored for LWIA 7      </a:t>
            </a:r>
            <a:r>
              <a:rPr lang="en-US" dirty="0"/>
              <a:t>	</a:t>
            </a:r>
            <a:endParaRPr lang="en-US" sz="2200" dirty="0"/>
          </a:p>
        </p:txBody>
      </p:sp>
      <p:sp>
        <p:nvSpPr>
          <p:cNvPr id="3" name="Subtitle 2"/>
          <p:cNvSpPr>
            <a:spLocks noGrp="1"/>
          </p:cNvSpPr>
          <p:nvPr>
            <p:ph type="subTitle" idx="1"/>
          </p:nvPr>
        </p:nvSpPr>
        <p:spPr/>
        <p:txBody>
          <a:bodyPr/>
          <a:lstStyle/>
          <a:p>
            <a:r>
              <a:rPr lang="en-US" dirty="0">
                <a:solidFill>
                  <a:schemeClr val="tx1"/>
                </a:solidFill>
                <a:latin typeface="Trebuchet MS" panose="020B0603020202020204" pitchFamily="34" charset="0"/>
              </a:rPr>
              <a:t>September 19th,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463-E5CA-40D8-870A-5DA0CDCC9889}"/>
              </a:ext>
            </a:extLst>
          </p:cNvPr>
          <p:cNvSpPr>
            <a:spLocks noGrp="1"/>
          </p:cNvSpPr>
          <p:nvPr>
            <p:ph type="title"/>
          </p:nvPr>
        </p:nvSpPr>
        <p:spPr>
          <a:xfrm>
            <a:off x="2992583" y="610865"/>
            <a:ext cx="8790708" cy="561049"/>
          </a:xfrm>
        </p:spPr>
        <p:txBody>
          <a:bodyPr>
            <a:noAutofit/>
          </a:bodyPr>
          <a:lstStyle/>
          <a:p>
            <a:pPr algn="ctr"/>
            <a:r>
              <a:rPr lang="en-US" sz="3800" dirty="0">
                <a:latin typeface="Trebuchet MS" panose="020B0603020202020204" pitchFamily="34" charset="0"/>
              </a:rPr>
              <a:t>Dislocated Worker Eligibility Checklist</a:t>
            </a:r>
          </a:p>
        </p:txBody>
      </p:sp>
      <p:sp>
        <p:nvSpPr>
          <p:cNvPr id="3" name="Content Placeholder 2">
            <a:extLst>
              <a:ext uri="{FF2B5EF4-FFF2-40B4-BE49-F238E27FC236}">
                <a16:creationId xmlns:a16="http://schemas.microsoft.com/office/drawing/2014/main" id="{F3118267-4582-49DA-A95A-81953C23EEEB}"/>
              </a:ext>
            </a:extLst>
          </p:cNvPr>
          <p:cNvSpPr>
            <a:spLocks noGrp="1"/>
          </p:cNvSpPr>
          <p:nvPr>
            <p:ph idx="1"/>
          </p:nvPr>
        </p:nvSpPr>
        <p:spPr>
          <a:xfrm>
            <a:off x="522514" y="2118167"/>
            <a:ext cx="4423559" cy="4058796"/>
          </a:xfrm>
        </p:spPr>
        <p:txBody>
          <a:bodyPr/>
          <a:lstStyle/>
          <a:p>
            <a:r>
              <a:rPr lang="en-US" sz="2400" dirty="0">
                <a:solidFill>
                  <a:schemeClr val="tx1"/>
                </a:solidFill>
                <a:latin typeface="Trebuchet MS" panose="020B0603020202020204" pitchFamily="34" charset="0"/>
              </a:rPr>
              <a:t>As part of the OET Dislocated Worker Eligibility Policy, under Attachment “C”, is a  Dislocated Worker Eligibility checklist that was added </a:t>
            </a:r>
          </a:p>
          <a:p>
            <a:r>
              <a:rPr lang="en-US" sz="2400" dirty="0">
                <a:solidFill>
                  <a:schemeClr val="tx1"/>
                </a:solidFill>
                <a:latin typeface="Trebuchet MS" panose="020B0603020202020204" pitchFamily="34" charset="0"/>
              </a:rPr>
              <a:t>This checklist breaks down in a truncated wording the six (6) different Dislocated Worker eligibility criteria</a:t>
            </a:r>
            <a:r>
              <a:rPr lang="en-US" sz="2400" dirty="0">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DCC939C-2F03-4588-A01D-4ACA90F70D08}"/>
              </a:ext>
            </a:extLst>
          </p:cNvPr>
          <p:cNvSpPr>
            <a:spLocks noGrp="1"/>
          </p:cNvSpPr>
          <p:nvPr>
            <p:ph type="ftr" sz="quarter" idx="11"/>
          </p:nvPr>
        </p:nvSpPr>
        <p:spPr/>
        <p:txBody>
          <a:bodyPr/>
          <a:lstStyle/>
          <a:p>
            <a:r>
              <a:rPr lang="en-US" dirty="0"/>
              <a:t>September 19th, 2023</a:t>
            </a:r>
          </a:p>
        </p:txBody>
      </p:sp>
      <p:pic>
        <p:nvPicPr>
          <p:cNvPr id="7" name="Picture 6">
            <a:extLst>
              <a:ext uri="{FF2B5EF4-FFF2-40B4-BE49-F238E27FC236}">
                <a16:creationId xmlns:a16="http://schemas.microsoft.com/office/drawing/2014/main" id="{50DE10CA-D10F-459F-8495-1A755A05DD65}"/>
              </a:ext>
            </a:extLst>
          </p:cNvPr>
          <p:cNvPicPr>
            <a:picLocks noChangeAspect="1"/>
          </p:cNvPicPr>
          <p:nvPr/>
        </p:nvPicPr>
        <p:blipFill>
          <a:blip r:embed="rId2"/>
          <a:stretch>
            <a:fillRect/>
          </a:stretch>
        </p:blipFill>
        <p:spPr>
          <a:xfrm>
            <a:off x="5288973" y="1350818"/>
            <a:ext cx="6064827" cy="5005532"/>
          </a:xfrm>
          <a:prstGeom prst="rect">
            <a:avLst/>
          </a:prstGeom>
        </p:spPr>
      </p:pic>
    </p:spTree>
    <p:extLst>
      <p:ext uri="{BB962C8B-B14F-4D97-AF65-F5344CB8AC3E}">
        <p14:creationId xmlns:p14="http://schemas.microsoft.com/office/powerpoint/2010/main" val="353336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F014-9ACF-42B6-9C8A-DDAD58BC21C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C5706F9B-B484-4B3A-A4F7-A7B5363FA23A}"/>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This concludes the various ways an individual could meet WIOA Dislocated Worker Eligibility criteria</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There are six different ways an individual could meet WIOA Dislocated Worker eligibility and each criteria is significantly different</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However, in Career Connect, there are eight different categories to capture the WIOA Dislocated Worker Eligibility  </a:t>
            </a:r>
          </a:p>
          <a:p>
            <a:endParaRPr lang="en-US" dirty="0"/>
          </a:p>
        </p:txBody>
      </p:sp>
      <p:sp>
        <p:nvSpPr>
          <p:cNvPr id="4" name="Footer Placeholder 3">
            <a:extLst>
              <a:ext uri="{FF2B5EF4-FFF2-40B4-BE49-F238E27FC236}">
                <a16:creationId xmlns:a16="http://schemas.microsoft.com/office/drawing/2014/main" id="{6BEA689F-6DDC-4A40-B1F0-82E792BCE4A6}"/>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7126803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3C3A-C738-4AC2-896E-26989F1607BD}"/>
              </a:ext>
            </a:extLst>
          </p:cNvPr>
          <p:cNvSpPr>
            <a:spLocks noGrp="1"/>
          </p:cNvSpPr>
          <p:nvPr>
            <p:ph type="title"/>
          </p:nvPr>
        </p:nvSpPr>
        <p:spPr>
          <a:xfrm>
            <a:off x="2763983" y="610865"/>
            <a:ext cx="8967354" cy="561049"/>
          </a:xfrm>
        </p:spPr>
        <p:txBody>
          <a:bodyPr>
            <a:noAutofit/>
          </a:bodyPr>
          <a:lstStyle/>
          <a:p>
            <a:pPr algn="ctr"/>
            <a:r>
              <a:rPr lang="en-US" sz="3600" dirty="0">
                <a:latin typeface="Trebuchet MS" panose="020B0603020202020204" pitchFamily="34" charset="0"/>
              </a:rPr>
              <a:t>Overview of Dislocated Worker Eligibility</a:t>
            </a:r>
          </a:p>
        </p:txBody>
      </p:sp>
      <p:sp>
        <p:nvSpPr>
          <p:cNvPr id="3" name="Content Placeholder 2">
            <a:extLst>
              <a:ext uri="{FF2B5EF4-FFF2-40B4-BE49-F238E27FC236}">
                <a16:creationId xmlns:a16="http://schemas.microsoft.com/office/drawing/2014/main" id="{52AB5328-1183-478F-BE2E-1ED3083820D9}"/>
              </a:ext>
            </a:extLst>
          </p:cNvPr>
          <p:cNvSpPr>
            <a:spLocks noGrp="1"/>
          </p:cNvSpPr>
          <p:nvPr>
            <p:ph idx="1"/>
          </p:nvPr>
        </p:nvSpPr>
        <p:spPr/>
        <p:txBody>
          <a:bodyPr/>
          <a:lstStyle/>
          <a:p>
            <a:pPr marL="0" indent="0">
              <a:buNone/>
              <a:defRPr/>
            </a:pPr>
            <a:r>
              <a:rPr lang="en-US" altLang="en-US" b="1" dirty="0">
                <a:solidFill>
                  <a:schemeClr val="tx1"/>
                </a:solidFill>
                <a:latin typeface="Trebuchet MS" panose="020B0603020202020204" pitchFamily="34" charset="0"/>
                <a:cs typeface="Traditional Arabic" panose="02020603050405020304" pitchFamily="18" charset="-78"/>
              </a:rPr>
              <a:t>WIOA ePolicy Chapter 5.3 </a:t>
            </a:r>
            <a:r>
              <a:rPr lang="en-US" altLang="en-US" b="1" dirty="0">
                <a:solidFill>
                  <a:schemeClr val="tx1"/>
                </a:solidFill>
                <a:latin typeface="Trebuchet MS" panose="020B0603020202020204" pitchFamily="34" charset="0"/>
              </a:rPr>
              <a:t>Dislocated Worker Eligibility</a:t>
            </a:r>
          </a:p>
          <a:p>
            <a:pPr marL="0" indent="0">
              <a:buNone/>
              <a:defRPr/>
            </a:pPr>
            <a:endParaRPr lang="en-US" altLang="en-US" sz="2300" b="1" dirty="0">
              <a:solidFill>
                <a:schemeClr val="tx1"/>
              </a:solidFill>
              <a:latin typeface="Trebuchet MS" panose="020B0603020202020204" pitchFamily="34" charset="0"/>
            </a:endParaRPr>
          </a:p>
          <a:p>
            <a:pPr lvl="1">
              <a:buFont typeface="Arial" charset="0"/>
              <a:buChar char="–"/>
              <a:defRPr/>
            </a:pPr>
            <a:r>
              <a:rPr lang="en-US" altLang="en-US" dirty="0">
                <a:solidFill>
                  <a:schemeClr val="tx1"/>
                </a:solidFill>
                <a:latin typeface="Trebuchet MS" panose="020B0603020202020204" pitchFamily="34" charset="0"/>
              </a:rPr>
              <a:t>Unlikely to Return to Previous Industry or Occupation</a:t>
            </a:r>
          </a:p>
          <a:p>
            <a:pPr lvl="1">
              <a:buFont typeface="Arial" charset="0"/>
              <a:buChar char="–"/>
              <a:defRPr/>
            </a:pPr>
            <a:r>
              <a:rPr lang="en-US" altLang="en-US" dirty="0">
                <a:solidFill>
                  <a:schemeClr val="tx1"/>
                </a:solidFill>
                <a:latin typeface="Trebuchet MS" panose="020B0603020202020204" pitchFamily="34" charset="0"/>
              </a:rPr>
              <a:t>Plant Closure or Substantial Layoff</a:t>
            </a:r>
          </a:p>
          <a:p>
            <a:pPr lvl="1">
              <a:buFont typeface="Arial" charset="0"/>
              <a:buChar char="–"/>
              <a:defRPr/>
            </a:pPr>
            <a:r>
              <a:rPr lang="en-US" altLang="en-US" dirty="0">
                <a:solidFill>
                  <a:schemeClr val="tx1"/>
                </a:solidFill>
                <a:latin typeface="Trebuchet MS" panose="020B0603020202020204" pitchFamily="34" charset="0"/>
              </a:rPr>
              <a:t>UI Profilee</a:t>
            </a:r>
          </a:p>
          <a:p>
            <a:pPr lvl="1">
              <a:buFont typeface="Arial" charset="0"/>
              <a:buChar char="–"/>
              <a:defRPr/>
            </a:pPr>
            <a:r>
              <a:rPr lang="en-US" altLang="en-US" dirty="0">
                <a:solidFill>
                  <a:schemeClr val="tx1"/>
                </a:solidFill>
                <a:latin typeface="Trebuchet MS" panose="020B0603020202020204" pitchFamily="34" charset="0"/>
              </a:rPr>
              <a:t>No Longer Self-Employed </a:t>
            </a:r>
          </a:p>
          <a:p>
            <a:pPr lvl="1">
              <a:buFont typeface="Arial" charset="0"/>
              <a:buChar char="–"/>
              <a:defRPr/>
            </a:pPr>
            <a:r>
              <a:rPr lang="en-US" altLang="en-US" dirty="0">
                <a:solidFill>
                  <a:schemeClr val="tx1"/>
                </a:solidFill>
                <a:latin typeface="Trebuchet MS" panose="020B0603020202020204" pitchFamily="34" charset="0"/>
              </a:rPr>
              <a:t>Displaced Homemaker</a:t>
            </a:r>
          </a:p>
          <a:p>
            <a:pPr lvl="1">
              <a:buFont typeface="Arial" charset="0"/>
              <a:buChar char="–"/>
              <a:defRPr/>
            </a:pPr>
            <a:r>
              <a:rPr lang="en-US" altLang="en-US" dirty="0">
                <a:solidFill>
                  <a:schemeClr val="tx1"/>
                </a:solidFill>
                <a:latin typeface="Trebuchet MS" panose="020B0603020202020204" pitchFamily="34" charset="0"/>
              </a:rPr>
              <a:t>Spouse of a member of the Armed Forces on active duty </a:t>
            </a:r>
          </a:p>
          <a:p>
            <a:endParaRPr lang="en-US" dirty="0"/>
          </a:p>
        </p:txBody>
      </p:sp>
      <p:sp>
        <p:nvSpPr>
          <p:cNvPr id="4" name="Footer Placeholder 3">
            <a:extLst>
              <a:ext uri="{FF2B5EF4-FFF2-40B4-BE49-F238E27FC236}">
                <a16:creationId xmlns:a16="http://schemas.microsoft.com/office/drawing/2014/main" id="{24F09021-3FF5-411F-8A21-F647088C579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969004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5D11-1E1B-4ABB-51EC-E79E7183E323}"/>
              </a:ext>
            </a:extLst>
          </p:cNvPr>
          <p:cNvSpPr>
            <a:spLocks noGrp="1"/>
          </p:cNvSpPr>
          <p:nvPr>
            <p:ph type="title"/>
          </p:nvPr>
        </p:nvSpPr>
        <p:spPr>
          <a:xfrm>
            <a:off x="3211010" y="370114"/>
            <a:ext cx="7616143" cy="907143"/>
          </a:xfrm>
        </p:spPr>
        <p:txBody>
          <a:bodyPr>
            <a:normAutofit fontScale="90000"/>
          </a:bodyPr>
          <a:lstStyle/>
          <a:p>
            <a:pPr algn="ctr"/>
            <a:r>
              <a:rPr lang="en-US" dirty="0">
                <a:latin typeface="Trebuchet MS" panose="020B0603020202020204" pitchFamily="34" charset="0"/>
              </a:rPr>
              <a:t>Overview of DW Eligibility in Career Connect  </a:t>
            </a:r>
          </a:p>
        </p:txBody>
      </p:sp>
      <p:sp>
        <p:nvSpPr>
          <p:cNvPr id="3" name="Content Placeholder 2">
            <a:extLst>
              <a:ext uri="{FF2B5EF4-FFF2-40B4-BE49-F238E27FC236}">
                <a16:creationId xmlns:a16="http://schemas.microsoft.com/office/drawing/2014/main" id="{8D553D90-4A21-DD71-1DD2-403750187669}"/>
              </a:ext>
            </a:extLst>
          </p:cNvPr>
          <p:cNvSpPr>
            <a:spLocks noGrp="1"/>
          </p:cNvSpPr>
          <p:nvPr>
            <p:ph idx="1"/>
          </p:nvPr>
        </p:nvSpPr>
        <p:spPr>
          <a:xfrm>
            <a:off x="838200" y="1567543"/>
            <a:ext cx="10515600" cy="4920343"/>
          </a:xfrm>
        </p:spPr>
        <p:txBody>
          <a:bodyPr>
            <a:normAutofit/>
          </a:bodyPr>
          <a:lstStyle/>
          <a:p>
            <a:r>
              <a:rPr lang="en-US" sz="2000" dirty="0">
                <a:solidFill>
                  <a:schemeClr val="tx1"/>
                </a:solidFill>
                <a:latin typeface="Trebuchet MS" panose="020B0603020202020204" pitchFamily="34" charset="0"/>
              </a:rPr>
              <a:t>Category 1 – Unlikely to Return to Previous Industry or Occupation due to receiving or exhausting UI</a:t>
            </a:r>
          </a:p>
          <a:p>
            <a:r>
              <a:rPr lang="en-US" sz="2000" dirty="0">
                <a:solidFill>
                  <a:schemeClr val="tx1"/>
                </a:solidFill>
                <a:latin typeface="Trebuchet MS" panose="020B0603020202020204" pitchFamily="34" charset="0"/>
              </a:rPr>
              <a:t>Category 2 - Unlikely to Return to Previous Industry or Occupation due to meeting the “Tenure” criteria</a:t>
            </a:r>
          </a:p>
          <a:p>
            <a:r>
              <a:rPr lang="en-US" sz="2000" dirty="0">
                <a:solidFill>
                  <a:schemeClr val="tx1"/>
                </a:solidFill>
                <a:latin typeface="Trebuchet MS" panose="020B0603020202020204" pitchFamily="34" charset="0"/>
              </a:rPr>
              <a:t>Category 3 – Plant Closure/Substantial Layoff and the client has been laid off</a:t>
            </a:r>
          </a:p>
          <a:p>
            <a:r>
              <a:rPr lang="en-US" sz="2000" dirty="0">
                <a:solidFill>
                  <a:schemeClr val="tx1"/>
                </a:solidFill>
                <a:latin typeface="Trebuchet MS" panose="020B0603020202020204" pitchFamily="34" charset="0"/>
              </a:rPr>
              <a:t>Category 4 – B</a:t>
            </a:r>
            <a:r>
              <a:rPr lang="en-US" altLang="en-US" sz="2000" dirty="0">
                <a:solidFill>
                  <a:schemeClr val="tx1"/>
                </a:solidFill>
                <a:latin typeface="Trebuchet MS" panose="020B0603020202020204" pitchFamily="34" charset="0"/>
              </a:rPr>
              <a:t>een notified via a public notice of an upcoming layoff due to Plant Closure or Substantial Layoff </a:t>
            </a:r>
            <a:r>
              <a:rPr lang="en-US" sz="2000" dirty="0">
                <a:solidFill>
                  <a:schemeClr val="tx1"/>
                </a:solidFill>
                <a:latin typeface="Trebuchet MS" panose="020B0603020202020204" pitchFamily="34" charset="0"/>
              </a:rPr>
              <a:t> </a:t>
            </a:r>
          </a:p>
          <a:p>
            <a:r>
              <a:rPr lang="en-US" sz="2000" dirty="0">
                <a:solidFill>
                  <a:schemeClr val="tx1"/>
                </a:solidFill>
                <a:latin typeface="Trebuchet MS" panose="020B0603020202020204" pitchFamily="34" charset="0"/>
              </a:rPr>
              <a:t>Category 5 – No Longer Self-Employed</a:t>
            </a:r>
          </a:p>
          <a:p>
            <a:r>
              <a:rPr lang="en-US" sz="2000" dirty="0">
                <a:solidFill>
                  <a:schemeClr val="tx1"/>
                </a:solidFill>
                <a:latin typeface="Trebuchet MS" panose="020B0603020202020204" pitchFamily="34" charset="0"/>
              </a:rPr>
              <a:t>Category 6 – Displaced Homemaker</a:t>
            </a:r>
          </a:p>
          <a:p>
            <a:r>
              <a:rPr lang="en-US" sz="2000" dirty="0">
                <a:solidFill>
                  <a:schemeClr val="tx1"/>
                </a:solidFill>
                <a:latin typeface="Trebuchet MS" panose="020B0603020202020204" pitchFamily="34" charset="0"/>
              </a:rPr>
              <a:t>Category 7 – Spouse of Active Duty Service Member who had to leave job when active duty spouse was transferred to a new duty station</a:t>
            </a:r>
          </a:p>
          <a:p>
            <a:r>
              <a:rPr lang="en-US" sz="2000" dirty="0">
                <a:solidFill>
                  <a:schemeClr val="tx1"/>
                </a:solidFill>
                <a:latin typeface="Trebuchet MS" panose="020B0603020202020204" pitchFamily="34" charset="0"/>
              </a:rPr>
              <a:t>Category 8 – Spouse of Active Duty Service Member who is unemployed or underemployed and experience difficulty obtaining or upgrading employment </a:t>
            </a:r>
          </a:p>
          <a:p>
            <a:endParaRPr lang="en-US" sz="2000" dirty="0">
              <a:latin typeface="Trebuchet MS" panose="020B0603020202020204" pitchFamily="34" charset="0"/>
            </a:endParaRPr>
          </a:p>
        </p:txBody>
      </p:sp>
      <p:sp>
        <p:nvSpPr>
          <p:cNvPr id="4" name="Footer Placeholder 3">
            <a:extLst>
              <a:ext uri="{FF2B5EF4-FFF2-40B4-BE49-F238E27FC236}">
                <a16:creationId xmlns:a16="http://schemas.microsoft.com/office/drawing/2014/main" id="{619541CB-0A92-49C5-292E-632518197596}"/>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5483829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a:xfrm>
            <a:off x="838200" y="2118167"/>
            <a:ext cx="10515600" cy="4058796"/>
          </a:xfrm>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WIOA Dislocated Worker Eligibility</a:t>
            </a:r>
          </a:p>
          <a:p>
            <a:endParaRPr lang="en-US" altLang="en-US" sz="2800" dirty="0">
              <a:solidFill>
                <a:prstClr val="black"/>
              </a:solidFill>
              <a:latin typeface="Trebuchet MS" panose="020B0603020202020204" pitchFamily="34" charset="0"/>
              <a:cs typeface="Calibri" panose="020F0502020204030204" pitchFamily="34" charset="0"/>
            </a:endParaRPr>
          </a:p>
          <a:p>
            <a:r>
              <a:rPr lang="en-US" altLang="en-US" sz="2800" dirty="0">
                <a:solidFill>
                  <a:schemeClr val="tx1"/>
                </a:solidFill>
                <a:latin typeface="Trebuchet MS" panose="020B0603020202020204" pitchFamily="34" charset="0"/>
              </a:rPr>
              <a:t>Please </a:t>
            </a:r>
            <a:r>
              <a:rPr lang="en-US" sz="2800" dirty="0">
                <a:solidFill>
                  <a:schemeClr val="tx1"/>
                </a:solidFill>
                <a:latin typeface="Trebuchet MS" panose="020B0603020202020204" pitchFamily="34" charset="0"/>
              </a:rPr>
              <a:t>contact your Regional Manager or Project Coordinator for any questions </a:t>
            </a:r>
            <a:endParaRPr lang="en-US" alt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54199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0CF1-5553-BBD2-18C3-D63D45C8CC25}"/>
              </a:ext>
            </a:extLst>
          </p:cNvPr>
          <p:cNvSpPr>
            <a:spLocks noGrp="1"/>
          </p:cNvSpPr>
          <p:nvPr>
            <p:ph type="title"/>
          </p:nvPr>
        </p:nvSpPr>
        <p:spPr>
          <a:xfrm>
            <a:off x="2757713" y="610865"/>
            <a:ext cx="8766629" cy="561049"/>
          </a:xfrm>
        </p:spPr>
        <p:txBody>
          <a:bodyPr>
            <a:normAutofit fontScale="90000"/>
          </a:bodyPr>
          <a:lstStyle/>
          <a:p>
            <a:pPr algn="ctr"/>
            <a:r>
              <a:rPr lang="en-US" dirty="0"/>
              <a:t>Dislocated Worker in Career Connect</a:t>
            </a:r>
          </a:p>
        </p:txBody>
      </p:sp>
      <p:sp>
        <p:nvSpPr>
          <p:cNvPr id="3" name="Content Placeholder 2">
            <a:extLst>
              <a:ext uri="{FF2B5EF4-FFF2-40B4-BE49-F238E27FC236}">
                <a16:creationId xmlns:a16="http://schemas.microsoft.com/office/drawing/2014/main" id="{EBEA7569-A492-10FF-63FF-A847B69C1DC5}"/>
              </a:ext>
            </a:extLst>
          </p:cNvPr>
          <p:cNvSpPr>
            <a:spLocks noGrp="1"/>
          </p:cNvSpPr>
          <p:nvPr>
            <p:ph idx="1"/>
          </p:nvPr>
        </p:nvSpPr>
        <p:spPr>
          <a:xfrm>
            <a:off x="482602" y="1611086"/>
            <a:ext cx="5410198" cy="4745264"/>
          </a:xfrm>
        </p:spPr>
        <p:txBody>
          <a:bodyPr>
            <a:normAutofit lnSpcReduction="10000"/>
          </a:bodyPr>
          <a:lstStyle/>
          <a:p>
            <a:r>
              <a:rPr lang="en-US" altLang="en-US" sz="2800" dirty="0">
                <a:solidFill>
                  <a:schemeClr val="tx1"/>
                </a:solidFill>
                <a:latin typeface="Trebuchet MS" panose="020B0603020202020204" pitchFamily="34" charset="0"/>
              </a:rPr>
              <a:t>In Career Connect the Dislocated Worker categories are identified different than they are in the WIOA Legislation, and in DCEO OET Dislocated Worker Policy</a:t>
            </a:r>
          </a:p>
          <a:p>
            <a:r>
              <a:rPr lang="en-US" altLang="en-US" sz="2800" dirty="0">
                <a:solidFill>
                  <a:schemeClr val="tx1"/>
                </a:solidFill>
                <a:latin typeface="Trebuchet MS" panose="020B0603020202020204" pitchFamily="34" charset="0"/>
              </a:rPr>
              <a:t>The current Chicago Cook Workforce Partnership  Dislocated Worker Eligibility Checklist (March 2022) should always be used when working with a Dislocated Worker client </a:t>
            </a:r>
          </a:p>
          <a:p>
            <a:endParaRPr lang="en-US" dirty="0"/>
          </a:p>
        </p:txBody>
      </p:sp>
      <p:sp>
        <p:nvSpPr>
          <p:cNvPr id="4" name="Footer Placeholder 3">
            <a:extLst>
              <a:ext uri="{FF2B5EF4-FFF2-40B4-BE49-F238E27FC236}">
                <a16:creationId xmlns:a16="http://schemas.microsoft.com/office/drawing/2014/main" id="{2D84E6A7-B676-E6B0-B479-C9FCB1A7EABF}"/>
              </a:ext>
            </a:extLst>
          </p:cNvPr>
          <p:cNvSpPr>
            <a:spLocks noGrp="1"/>
          </p:cNvSpPr>
          <p:nvPr>
            <p:ph type="ftr" sz="quarter" idx="11"/>
          </p:nvPr>
        </p:nvSpPr>
        <p:spPr/>
        <p:txBody>
          <a:bodyPr/>
          <a:lstStyle/>
          <a:p>
            <a:r>
              <a:rPr lang="en-US" dirty="0"/>
              <a:t>September 19th, 2023</a:t>
            </a:r>
          </a:p>
        </p:txBody>
      </p:sp>
      <p:pic>
        <p:nvPicPr>
          <p:cNvPr id="5" name="Content Placeholder 3">
            <a:extLst>
              <a:ext uri="{FF2B5EF4-FFF2-40B4-BE49-F238E27FC236}">
                <a16:creationId xmlns:a16="http://schemas.microsoft.com/office/drawing/2014/main" id="{C762FCC6-EF86-7539-069D-91E11C9C5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0" y="1171914"/>
            <a:ext cx="5613398" cy="5238185"/>
          </a:xfrm>
          <a:prstGeom prst="rect">
            <a:avLst/>
          </a:prstGeom>
        </p:spPr>
      </p:pic>
    </p:spTree>
    <p:extLst>
      <p:ext uri="{BB962C8B-B14F-4D97-AF65-F5344CB8AC3E}">
        <p14:creationId xmlns:p14="http://schemas.microsoft.com/office/powerpoint/2010/main" val="322592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2EDF9-4457-1B1C-818A-687A13B685C9}"/>
              </a:ext>
            </a:extLst>
          </p:cNvPr>
          <p:cNvSpPr>
            <a:spLocks noGrp="1"/>
          </p:cNvSpPr>
          <p:nvPr>
            <p:ph type="title"/>
          </p:nvPr>
        </p:nvSpPr>
        <p:spPr>
          <a:xfrm>
            <a:off x="3211010" y="333829"/>
            <a:ext cx="7616143" cy="1088571"/>
          </a:xfrm>
        </p:spPr>
        <p:txBody>
          <a:bodyPr>
            <a:normAutofit fontScale="90000"/>
          </a:bodyPr>
          <a:lstStyle/>
          <a:p>
            <a:pPr algn="ctr"/>
            <a:r>
              <a:rPr lang="en-US" dirty="0">
                <a:latin typeface="Trebuchet MS" panose="020B0603020202020204" pitchFamily="34" charset="0"/>
              </a:rPr>
              <a:t>Dislocated Worker Categories in Career Connect</a:t>
            </a:r>
          </a:p>
        </p:txBody>
      </p:sp>
      <p:sp>
        <p:nvSpPr>
          <p:cNvPr id="3" name="Content Placeholder 2">
            <a:extLst>
              <a:ext uri="{FF2B5EF4-FFF2-40B4-BE49-F238E27FC236}">
                <a16:creationId xmlns:a16="http://schemas.microsoft.com/office/drawing/2014/main" id="{02AE59DA-E641-90DC-B362-B0F3AB248DB9}"/>
              </a:ext>
            </a:extLst>
          </p:cNvPr>
          <p:cNvSpPr>
            <a:spLocks noGrp="1"/>
          </p:cNvSpPr>
          <p:nvPr>
            <p:ph idx="1"/>
          </p:nvPr>
        </p:nvSpPr>
        <p:spPr>
          <a:xfrm>
            <a:off x="838200" y="1741714"/>
            <a:ext cx="10845799" cy="4435249"/>
          </a:xfrm>
        </p:spPr>
        <p:txBody>
          <a:bodyPr>
            <a:normAutofit lnSpcReduction="10000"/>
          </a:bodyPr>
          <a:lstStyle/>
          <a:p>
            <a:r>
              <a:rPr lang="en-US" dirty="0">
                <a:solidFill>
                  <a:schemeClr val="tx1"/>
                </a:solidFill>
                <a:latin typeface="Trebuchet MS" panose="020B0603020202020204" pitchFamily="34" charset="0"/>
              </a:rPr>
              <a:t>Within Career Connect the traditional Dislocated Worker Eligibility are broken down under eight (8) different categories</a:t>
            </a:r>
          </a:p>
          <a:p>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We will be discussing each of these eight categories in depth during this PowerPoint while tying in how those categories also fall in line with the Federal and State Dislocated Worker criteria</a:t>
            </a:r>
          </a:p>
          <a:p>
            <a:pPr marL="0" indent="0">
              <a:buNone/>
            </a:pPr>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As previously mentioned, the portion of Dislocated Worker Eligibility under UI Profilee are not currently captured in Career Connect, so we will address how any UI profilee should still be able to have their Dislocated Worker eligibility completed in Career Connect  </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D5A6D2D5-A35B-2B16-BA2C-D7534CC5135B}"/>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50776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352C-6C6D-4576-B203-7B457F2B29D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7BD461C-1F93-45D5-A867-6A53646318CB}"/>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Before we get into the different categories of Dislocated Worker eligibility, there are some key terms that must be understood related to Dislocated Worker eligibility:</a:t>
            </a:r>
          </a:p>
          <a:p>
            <a:pPr marL="0" indent="0">
              <a:buNone/>
            </a:pPr>
            <a:r>
              <a:rPr lang="en-US" altLang="en-US" dirty="0">
                <a:solidFill>
                  <a:schemeClr val="tx1"/>
                </a:solidFill>
                <a:latin typeface="Trebuchet MS" panose="020B0603020202020204" pitchFamily="34" charset="0"/>
              </a:rPr>
              <a:t>	</a:t>
            </a:r>
          </a:p>
          <a:p>
            <a:pPr lvl="1"/>
            <a:r>
              <a:rPr lang="en-US" altLang="en-US" sz="2800" dirty="0">
                <a:solidFill>
                  <a:schemeClr val="tx1"/>
                </a:solidFill>
                <a:latin typeface="Trebuchet MS" panose="020B0603020202020204" pitchFamily="34" charset="0"/>
              </a:rPr>
              <a:t>Under-Employed</a:t>
            </a:r>
          </a:p>
          <a:p>
            <a:pPr lvl="1"/>
            <a:r>
              <a:rPr lang="en-US" altLang="en-US" sz="2800" dirty="0">
                <a:solidFill>
                  <a:schemeClr val="tx1"/>
                </a:solidFill>
                <a:latin typeface="Trebuchet MS" panose="020B0603020202020204" pitchFamily="34" charset="0"/>
              </a:rPr>
              <a:t>Self-Sustaining Employment</a:t>
            </a:r>
          </a:p>
          <a:p>
            <a:pPr lvl="1"/>
            <a:r>
              <a:rPr lang="en-US" altLang="en-US" sz="2800" dirty="0">
                <a:solidFill>
                  <a:schemeClr val="tx1"/>
                </a:solidFill>
                <a:latin typeface="Trebuchet MS" panose="020B0603020202020204" pitchFamily="34" charset="0"/>
              </a:rPr>
              <a:t>Intervening Employment </a:t>
            </a:r>
          </a:p>
          <a:p>
            <a:endParaRPr lang="en-US" dirty="0"/>
          </a:p>
        </p:txBody>
      </p:sp>
      <p:sp>
        <p:nvSpPr>
          <p:cNvPr id="4" name="Footer Placeholder 3">
            <a:extLst>
              <a:ext uri="{FF2B5EF4-FFF2-40B4-BE49-F238E27FC236}">
                <a16:creationId xmlns:a16="http://schemas.microsoft.com/office/drawing/2014/main" id="{CAD976D9-3E55-4537-8989-00FDA756B0B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73814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2BE5-D681-4917-B84D-8629307FC46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a:t>
            </a:r>
          </a:p>
        </p:txBody>
      </p:sp>
      <p:sp>
        <p:nvSpPr>
          <p:cNvPr id="3" name="Content Placeholder 2">
            <a:extLst>
              <a:ext uri="{FF2B5EF4-FFF2-40B4-BE49-F238E27FC236}">
                <a16:creationId xmlns:a16="http://schemas.microsoft.com/office/drawing/2014/main" id="{46A536C3-4119-4B77-9BF0-C5069F347872}"/>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You will notice that the term Under-Employed is included as part of various WIOA Dislocated Worker Eligibility criteria </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Under WIOA, Under-Employed is defined as an individual who is working part-time but desires full-time employment, or who is working in employment not commensurate with the individual’s demonstrated level of educational attainment</a:t>
            </a:r>
          </a:p>
          <a:p>
            <a:endParaRPr lang="en-US" dirty="0"/>
          </a:p>
        </p:txBody>
      </p:sp>
      <p:sp>
        <p:nvSpPr>
          <p:cNvPr id="4" name="Footer Placeholder 3">
            <a:extLst>
              <a:ext uri="{FF2B5EF4-FFF2-40B4-BE49-F238E27FC236}">
                <a16:creationId xmlns:a16="http://schemas.microsoft.com/office/drawing/2014/main" id="{0CC382CC-A5B9-475E-8277-EF47E8DF7DD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416664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F9C2-36A8-4DF8-B95F-0E02CEB65C6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Under-Employed</a:t>
            </a:r>
          </a:p>
        </p:txBody>
      </p:sp>
      <p:sp>
        <p:nvSpPr>
          <p:cNvPr id="3" name="Content Placeholder 2">
            <a:extLst>
              <a:ext uri="{FF2B5EF4-FFF2-40B4-BE49-F238E27FC236}">
                <a16:creationId xmlns:a16="http://schemas.microsoft.com/office/drawing/2014/main" id="{00CFEB0A-B8DF-4C24-BCBC-B3B2D4E2E46C}"/>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TEGL 19-16 - Guidance on Services Provided through Adult and Dislocated Worker Programs also states that if an individual is working full-time but is on public assistance (Food Stamps, Cash Welfare, Medical Card, etc.), then they should also be considered under-employed   </a:t>
            </a:r>
          </a:p>
          <a:p>
            <a:endParaRPr lang="en-US" dirty="0"/>
          </a:p>
        </p:txBody>
      </p:sp>
      <p:sp>
        <p:nvSpPr>
          <p:cNvPr id="4" name="Footer Placeholder 3">
            <a:extLst>
              <a:ext uri="{FF2B5EF4-FFF2-40B4-BE49-F238E27FC236}">
                <a16:creationId xmlns:a16="http://schemas.microsoft.com/office/drawing/2014/main" id="{BB47843B-1AAC-4D52-B15C-EE3436029C8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06509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F2C3-5CE5-430E-9542-5B24A6340CD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 Employed</a:t>
            </a:r>
          </a:p>
        </p:txBody>
      </p:sp>
      <p:sp>
        <p:nvSpPr>
          <p:cNvPr id="3" name="Content Placeholder 2">
            <a:extLst>
              <a:ext uri="{FF2B5EF4-FFF2-40B4-BE49-F238E27FC236}">
                <a16:creationId xmlns:a16="http://schemas.microsoft.com/office/drawing/2014/main" id="{9AD57945-FBFA-4AAC-A380-78AD5D9854CA}"/>
              </a:ext>
            </a:extLst>
          </p:cNvPr>
          <p:cNvSpPr>
            <a:spLocks noGrp="1"/>
          </p:cNvSpPr>
          <p:nvPr>
            <p:ph idx="1"/>
          </p:nvPr>
        </p:nvSpPr>
        <p:spPr>
          <a:xfrm>
            <a:off x="838200" y="1767016"/>
            <a:ext cx="10515600" cy="4409947"/>
          </a:xfrm>
        </p:spPr>
        <p:txBody>
          <a:bodyPr>
            <a:normAutofit lnSpcReduction="10000"/>
          </a:bodyPr>
          <a:lstStyle/>
          <a:p>
            <a:pPr>
              <a:defRPr/>
            </a:pPr>
            <a:r>
              <a:rPr lang="en-US" altLang="en-US" sz="2400" dirty="0">
                <a:solidFill>
                  <a:schemeClr val="tx1"/>
                </a:solidFill>
                <a:latin typeface="Trebuchet MS" panose="020B0603020202020204" pitchFamily="34" charset="0"/>
              </a:rPr>
              <a:t>TEGL 19-16 – provided additional criteria for Under-employed:</a:t>
            </a:r>
          </a:p>
          <a:p>
            <a:pPr>
              <a:defRPr/>
            </a:pPr>
            <a:endParaRPr lang="en-US" altLang="en-US" sz="24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Individuals who meet WIOA Low-Income criteria but are working full-time are considered under-employed </a:t>
            </a:r>
          </a:p>
          <a:p>
            <a:pPr lvl="1">
              <a:defRPr/>
            </a:pPr>
            <a:r>
              <a:rPr lang="en-US" altLang="en-US" dirty="0">
                <a:solidFill>
                  <a:schemeClr val="tx1"/>
                </a:solidFill>
                <a:latin typeface="Trebuchet MS" panose="020B0603020202020204" pitchFamily="34" charset="0"/>
              </a:rPr>
              <a:t>Individuals who are employed, but whose current job’s earnings are not sufficient compared to their previous job’s earnings from their previous employment </a:t>
            </a:r>
          </a:p>
          <a:p>
            <a:pPr lvl="1">
              <a:defRPr/>
            </a:pPr>
            <a:endParaRPr lang="en-US" altLang="en-US" dirty="0">
              <a:solidFill>
                <a:schemeClr val="tx1"/>
              </a:solidFill>
              <a:latin typeface="Trebuchet MS" panose="020B0603020202020204" pitchFamily="34" charset="0"/>
            </a:endParaRPr>
          </a:p>
          <a:p>
            <a:r>
              <a:rPr lang="en-US" altLang="en-US" sz="2400" dirty="0">
                <a:solidFill>
                  <a:schemeClr val="tx1"/>
                </a:solidFill>
                <a:latin typeface="Trebuchet MS" panose="020B0603020202020204" pitchFamily="34" charset="0"/>
              </a:rPr>
              <a:t>Similar, LWIA’s local policy on self-sufficiency criteria for a Dislocated Worker (DW) Client can be based on the individual finding employment equal to or greater than a percentage of a client’s dislocation lay-off wage   </a:t>
            </a:r>
          </a:p>
          <a:p>
            <a:endParaRPr lang="en-US" dirty="0"/>
          </a:p>
        </p:txBody>
      </p:sp>
      <p:sp>
        <p:nvSpPr>
          <p:cNvPr id="4" name="Footer Placeholder 3">
            <a:extLst>
              <a:ext uri="{FF2B5EF4-FFF2-40B4-BE49-F238E27FC236}">
                <a16:creationId xmlns:a16="http://schemas.microsoft.com/office/drawing/2014/main" id="{D5C11E9D-5ACC-493B-80A4-5494D6519FD6}"/>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89899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E1B0-53D1-47D5-9EFB-9DC98C8C9452}"/>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Self-Sustaining Employment</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946C195D-F256-4500-A7FA-33BA8FAD00D4}"/>
              </a:ext>
            </a:extLst>
          </p:cNvPr>
          <p:cNvSpPr>
            <a:spLocks noGrp="1"/>
          </p:cNvSpPr>
          <p:nvPr>
            <p:ph idx="1"/>
          </p:nvPr>
        </p:nvSpPr>
        <p:spPr/>
        <p:txBody>
          <a:bodyPr>
            <a:normAutofit/>
          </a:bodyPr>
          <a:lstStyle/>
          <a:p>
            <a:r>
              <a:rPr lang="en-US" altLang="en-US" sz="2600" dirty="0">
                <a:solidFill>
                  <a:schemeClr val="tx1"/>
                </a:solidFill>
                <a:latin typeface="Trebuchet MS" panose="020B0603020202020204" pitchFamily="34" charset="0"/>
              </a:rPr>
              <a:t>Self-Sustaining Employment is a job, that meets a LWIA’s definition for self-sufficiency </a:t>
            </a:r>
          </a:p>
          <a:p>
            <a:pPr marL="0" indent="0">
              <a:buNone/>
            </a:pPr>
            <a:endParaRPr lang="en-US" altLang="en-US" sz="800" dirty="0">
              <a:solidFill>
                <a:schemeClr val="tx1"/>
              </a:solidFill>
              <a:latin typeface="Trebuchet MS" panose="020B0603020202020204" pitchFamily="34" charset="0"/>
            </a:endParaRPr>
          </a:p>
          <a:p>
            <a:r>
              <a:rPr lang="en-US" altLang="en-US" sz="2600" dirty="0">
                <a:solidFill>
                  <a:schemeClr val="tx1"/>
                </a:solidFill>
                <a:latin typeface="Trebuchet MS" panose="020B0603020202020204" pitchFamily="34" charset="0"/>
              </a:rPr>
              <a:t>Under the Dislocated Worker title, as mentioned previously in this presentation, each LWIA has the latitude to define self-sufficient employment based on a percentage of a dislocation wage </a:t>
            </a:r>
          </a:p>
          <a:p>
            <a:pPr marL="457200" lvl="1" indent="0" fontAlgn="base">
              <a:spcBef>
                <a:spcPts val="0"/>
              </a:spcBef>
              <a:buNone/>
              <a:tabLst>
                <a:tab pos="457200" algn="l"/>
              </a:tabLst>
            </a:pPr>
            <a:endParaRPr lang="en-US" sz="2200" dirty="0">
              <a:solidFill>
                <a:srgbClr val="000000"/>
              </a:solidFill>
              <a:effectLst>
                <a:outerShdw blurRad="38100" dist="38100" dir="2700000" algn="tl">
                  <a:srgbClr val="000000"/>
                </a:outerShdw>
              </a:effectLst>
              <a:latin typeface="Calibri" panose="020F0502020204030204" pitchFamily="34" charset="0"/>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2B94E3BB-B52B-4B06-943E-923491331BA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82349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1537-AE30-4443-85E2-8127EB6461BC}"/>
              </a:ext>
            </a:extLst>
          </p:cNvPr>
          <p:cNvSpPr>
            <a:spLocks noGrp="1"/>
          </p:cNvSpPr>
          <p:nvPr>
            <p:ph type="title"/>
          </p:nvPr>
        </p:nvSpPr>
        <p:spPr>
          <a:xfrm>
            <a:off x="3211010" y="610865"/>
            <a:ext cx="8229381" cy="561049"/>
          </a:xfrm>
        </p:spPr>
        <p:txBody>
          <a:bodyPr>
            <a:normAutofit fontScale="90000"/>
          </a:bodyPr>
          <a:lstStyle/>
          <a:p>
            <a:pPr algn="ctr"/>
            <a:r>
              <a:rPr lang="en-US" dirty="0">
                <a:latin typeface="Trebuchet MS" panose="020B0603020202020204" pitchFamily="34" charset="0"/>
              </a:rPr>
              <a:t>LWIA 7 Self-Sufficiency Criteria</a:t>
            </a:r>
          </a:p>
        </p:txBody>
      </p:sp>
      <p:sp>
        <p:nvSpPr>
          <p:cNvPr id="3" name="Content Placeholder 2">
            <a:extLst>
              <a:ext uri="{FF2B5EF4-FFF2-40B4-BE49-F238E27FC236}">
                <a16:creationId xmlns:a16="http://schemas.microsoft.com/office/drawing/2014/main" id="{56377756-EE12-44C9-8350-59121432638F}"/>
              </a:ext>
            </a:extLst>
          </p:cNvPr>
          <p:cNvSpPr>
            <a:spLocks noGrp="1"/>
          </p:cNvSpPr>
          <p:nvPr>
            <p:ph idx="1"/>
          </p:nvPr>
        </p:nvSpPr>
        <p:spPr/>
        <p:txBody>
          <a:bodyPr>
            <a:normAutofit fontScale="92500" lnSpcReduction="20000"/>
          </a:bodyPr>
          <a:lstStyle/>
          <a:p>
            <a:pPr marL="0" indent="0">
              <a:buNone/>
            </a:pPr>
            <a:endParaRPr lang="en-US" altLang="en-US" sz="900" dirty="0">
              <a:solidFill>
                <a:schemeClr val="tx1"/>
              </a:solidFill>
              <a:latin typeface="Trebuchet MS" panose="020B0603020202020204" pitchFamily="34" charset="0"/>
            </a:endParaRPr>
          </a:p>
          <a:p>
            <a:pPr marL="0" indent="0">
              <a:buNone/>
            </a:pPr>
            <a:r>
              <a:rPr lang="en-US" altLang="en-US" sz="3000" dirty="0">
                <a:solidFill>
                  <a:schemeClr val="tx1"/>
                </a:solidFill>
                <a:latin typeface="Trebuchet MS" panose="020B0603020202020204" pitchFamily="34" charset="0"/>
              </a:rPr>
              <a:t>LWIA 7 – Economic Self-sufficiency Level Policy, states for a Dislocated Worker, the criteria is “</a:t>
            </a:r>
            <a:r>
              <a:rPr lang="en-US" altLang="en-US" sz="3000" i="1" dirty="0">
                <a:solidFill>
                  <a:schemeClr val="tx1"/>
                </a:solidFill>
                <a:highlight>
                  <a:srgbClr val="FFFF00"/>
                </a:highlight>
                <a:latin typeface="Trebuchet MS" panose="020B0603020202020204" pitchFamily="34" charset="0"/>
              </a:rPr>
              <a:t>for a client to obtain comparable to or higher wages than from the previous employment</a:t>
            </a:r>
            <a:r>
              <a:rPr lang="en-US" altLang="en-US" sz="3000" dirty="0">
                <a:solidFill>
                  <a:schemeClr val="tx1"/>
                </a:solidFill>
                <a:latin typeface="Trebuchet MS" panose="020B0603020202020204" pitchFamily="34" charset="0"/>
              </a:rPr>
              <a:t>.” </a:t>
            </a:r>
          </a:p>
          <a:p>
            <a:pPr marL="0" indent="0">
              <a:buNone/>
            </a:pPr>
            <a:endParaRPr lang="en-US" altLang="en-US" dirty="0">
              <a:solidFill>
                <a:schemeClr val="tx1"/>
              </a:solidFill>
              <a:latin typeface="Trebuchet MS" panose="020B0603020202020204" pitchFamily="34" charset="0"/>
            </a:endParaRPr>
          </a:p>
          <a:p>
            <a:pPr lvl="1"/>
            <a:r>
              <a:rPr lang="en-US" altLang="en-US" sz="2800" dirty="0">
                <a:solidFill>
                  <a:schemeClr val="tx1"/>
                </a:solidFill>
                <a:latin typeface="Trebuchet MS" panose="020B0603020202020204" pitchFamily="34" charset="0"/>
              </a:rPr>
              <a:t>As an example, if a client had made $50,000 per year at their dislocation job, for this “example” client to meet the LWIA 7 Local Policy for self-sufficiency, the client would need to obtain employment making $50,000 or more each year in order to be considered self-sufficient    </a:t>
            </a:r>
          </a:p>
          <a:p>
            <a:pPr fontAlgn="base">
              <a:spcBef>
                <a:spcPts val="0"/>
              </a:spcBef>
              <a:tabLst>
                <a:tab pos="457200" algn="l"/>
              </a:tabLst>
            </a:pPr>
            <a:endParaRPr lang="en-US" altLang="en-US" dirty="0">
              <a:solidFill>
                <a:schemeClr val="tx1"/>
              </a:solidFill>
              <a:latin typeface="Trebuchet MS" panose="020B0603020202020204" pitchFamily="34" charset="0"/>
            </a:endParaRPr>
          </a:p>
          <a:p>
            <a:pPr marL="0" indent="0" fontAlgn="base">
              <a:spcBef>
                <a:spcPts val="0"/>
              </a:spcBef>
              <a:buNone/>
              <a:tabLst>
                <a:tab pos="457200" algn="l"/>
              </a:tabLst>
            </a:pPr>
            <a:r>
              <a:rPr lang="en-US" alt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D0B0073A-89FB-4899-8E44-4B0928905A1F}"/>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90594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E6FA-AD0A-474A-8C4F-75FD62E2B7C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Intervening Employment </a:t>
            </a:r>
          </a:p>
        </p:txBody>
      </p:sp>
      <p:sp>
        <p:nvSpPr>
          <p:cNvPr id="3" name="Content Placeholder 2">
            <a:extLst>
              <a:ext uri="{FF2B5EF4-FFF2-40B4-BE49-F238E27FC236}">
                <a16:creationId xmlns:a16="http://schemas.microsoft.com/office/drawing/2014/main" id="{248E403D-44A2-4CB3-A2EC-8D3CF9A02661}"/>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Using the example on the previous slide of a LWIA 7 self-sufficiency criteria for a Dislocated Worker was for a client to obtain comparable to or higher wages than from the previous employment </a:t>
            </a:r>
          </a:p>
          <a:p>
            <a:pPr marL="0" indent="0">
              <a:buNone/>
            </a:pPr>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If a client would obtain employment making less than their original dislocation wage, then that new employment would be considered “</a:t>
            </a:r>
            <a:r>
              <a:rPr lang="en-US" altLang="en-US" dirty="0">
                <a:solidFill>
                  <a:schemeClr val="tx1"/>
                </a:solidFill>
                <a:highlight>
                  <a:srgbClr val="FFFF00"/>
                </a:highlight>
                <a:latin typeface="Trebuchet MS" panose="020B0603020202020204" pitchFamily="34" charset="0"/>
              </a:rPr>
              <a:t>intervening employment</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A47CB4B-72C3-415F-B7C7-73C52BAEF119}"/>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64525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r>
              <a:rPr lang="en-US" dirty="0">
                <a:solidFill>
                  <a:schemeClr val="tx1"/>
                </a:solidFill>
                <a:latin typeface="Trebuchet MS" panose="020B0603020202020204" pitchFamily="34" charset="0"/>
              </a:rPr>
              <a:t>The primary objective of this presentation is to inform the audience about the intricate details around the Updated Workforce Innovation and Opportunity Act (WIOA) Dislocated Worker Eligibility Policy Chapter 5 Section 3 </a:t>
            </a:r>
          </a:p>
          <a:p>
            <a:r>
              <a:rPr lang="en-US" dirty="0">
                <a:solidFill>
                  <a:schemeClr val="tx1"/>
                </a:solidFill>
                <a:latin typeface="Trebuchet MS" panose="020B0603020202020204" pitchFamily="34" charset="0"/>
              </a:rPr>
              <a:t>The secondary objective of this presentation is to discuss and describe how the various Dislocated Worker criteria in the Career </a:t>
            </a:r>
            <a:r>
              <a:rPr lang="en-US">
                <a:solidFill>
                  <a:schemeClr val="tx1"/>
                </a:solidFill>
                <a:latin typeface="Trebuchet MS" panose="020B0603020202020204" pitchFamily="34" charset="0"/>
              </a:rPr>
              <a:t>Connect system that </a:t>
            </a:r>
            <a:r>
              <a:rPr lang="en-US" dirty="0">
                <a:solidFill>
                  <a:schemeClr val="tx1"/>
                </a:solidFill>
                <a:latin typeface="Trebuchet MS" panose="020B0603020202020204" pitchFamily="34" charset="0"/>
              </a:rPr>
              <a:t>LWIA 7 staff use as their Management Information System for WIOA records </a:t>
            </a:r>
          </a:p>
          <a:p>
            <a:pPr marL="0" indent="0">
              <a:buNone/>
            </a:pPr>
            <a:endParaRPr lang="en-US" dirty="0">
              <a:solidFill>
                <a:schemeClr val="tx1"/>
              </a:solidFill>
              <a:latin typeface="Trebuchet MS" panose="020B0603020202020204" pitchFamily="34" charset="0"/>
            </a:endParaRP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September 19th, 2023 </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4152-6665-4CA8-8483-35545C4D964B}"/>
              </a:ext>
            </a:extLst>
          </p:cNvPr>
          <p:cNvSpPr>
            <a:spLocks noGrp="1"/>
          </p:cNvSpPr>
          <p:nvPr>
            <p:ph type="title"/>
          </p:nvPr>
        </p:nvSpPr>
        <p:spPr>
          <a:xfrm>
            <a:off x="3209544" y="610865"/>
            <a:ext cx="8425249" cy="561049"/>
          </a:xfrm>
        </p:spPr>
        <p:txBody>
          <a:bodyPr>
            <a:noAutofit/>
          </a:bodyPr>
          <a:lstStyle/>
          <a:p>
            <a:pPr algn="ctr"/>
            <a:r>
              <a:rPr lang="en-US" sz="3600" dirty="0">
                <a:latin typeface="Trebuchet MS" panose="020B0603020202020204" pitchFamily="34" charset="0"/>
              </a:rPr>
              <a:t>Taking those things into Consideration</a:t>
            </a:r>
          </a:p>
        </p:txBody>
      </p:sp>
      <p:sp>
        <p:nvSpPr>
          <p:cNvPr id="3" name="Content Placeholder 2">
            <a:extLst>
              <a:ext uri="{FF2B5EF4-FFF2-40B4-BE49-F238E27FC236}">
                <a16:creationId xmlns:a16="http://schemas.microsoft.com/office/drawing/2014/main" id="{32D39A84-C3E4-4CB1-9DD2-6FB6D14307EC}"/>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To tie everything together on these topics; if a client had “</a:t>
            </a:r>
            <a:r>
              <a:rPr lang="en-US" altLang="en-US" dirty="0">
                <a:solidFill>
                  <a:schemeClr val="tx1"/>
                </a:solidFill>
                <a:highlight>
                  <a:srgbClr val="FFFF00"/>
                </a:highlight>
                <a:latin typeface="Trebuchet MS" panose="020B0603020202020204" pitchFamily="34" charset="0"/>
              </a:rPr>
              <a:t>intervening employment</a:t>
            </a:r>
            <a:r>
              <a:rPr lang="en-US" altLang="en-US" dirty="0">
                <a:solidFill>
                  <a:schemeClr val="tx1"/>
                </a:solidFill>
                <a:latin typeface="Trebuchet MS" panose="020B0603020202020204" pitchFamily="34" charset="0"/>
              </a:rPr>
              <a:t>”, they would also be considered “</a:t>
            </a:r>
            <a:r>
              <a:rPr lang="en-US" altLang="en-US" dirty="0">
                <a:solidFill>
                  <a:schemeClr val="tx1"/>
                </a:solidFill>
                <a:highlight>
                  <a:srgbClr val="FFFF00"/>
                </a:highlight>
                <a:latin typeface="Trebuchet MS" panose="020B0603020202020204" pitchFamily="34" charset="0"/>
              </a:rPr>
              <a:t>under-unemployed</a:t>
            </a: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The client </a:t>
            </a:r>
            <a:r>
              <a:rPr lang="en-US" altLang="en-US" b="1" dirty="0">
                <a:solidFill>
                  <a:schemeClr val="tx1"/>
                </a:solidFill>
                <a:latin typeface="Trebuchet MS" panose="020B0603020202020204" pitchFamily="34" charset="0"/>
              </a:rPr>
              <a:t>could still be considered</a:t>
            </a:r>
            <a:r>
              <a:rPr lang="en-US" altLang="en-US" dirty="0">
                <a:solidFill>
                  <a:schemeClr val="tx1"/>
                </a:solidFill>
                <a:latin typeface="Trebuchet MS" panose="020B0603020202020204" pitchFamily="34" charset="0"/>
              </a:rPr>
              <a:t> for eligibility under the Dislocated Worker program using the original Dislocation Job, while working at the “</a:t>
            </a:r>
            <a:r>
              <a:rPr lang="en-US" altLang="en-US" dirty="0">
                <a:solidFill>
                  <a:schemeClr val="tx1"/>
                </a:solidFill>
                <a:highlight>
                  <a:srgbClr val="FFFF00"/>
                </a:highlight>
                <a:latin typeface="Trebuchet MS" panose="020B0603020202020204" pitchFamily="34" charset="0"/>
              </a:rPr>
              <a:t>intervening employment</a:t>
            </a:r>
            <a:r>
              <a:rPr lang="en-US" altLang="en-US" dirty="0">
                <a:solidFill>
                  <a:schemeClr val="tx1"/>
                </a:solidFill>
                <a:latin typeface="Trebuchet MS" panose="020B0603020202020204" pitchFamily="34" charset="0"/>
              </a:rPr>
              <a:t>” due to being “</a:t>
            </a:r>
            <a:r>
              <a:rPr lang="en-US" altLang="en-US" dirty="0">
                <a:solidFill>
                  <a:schemeClr val="tx1"/>
                </a:solidFill>
                <a:highlight>
                  <a:srgbClr val="FFFF00"/>
                </a:highlight>
                <a:latin typeface="Trebuchet MS" panose="020B0603020202020204" pitchFamily="34" charset="0"/>
              </a:rPr>
              <a:t>under-employed</a:t>
            </a:r>
            <a:r>
              <a:rPr lang="en-US" altLang="en-US" dirty="0">
                <a:solidFill>
                  <a:schemeClr val="tx1"/>
                </a:solidFill>
                <a:latin typeface="Trebuchet MS" panose="020B0603020202020204" pitchFamily="34" charset="0"/>
              </a:rPr>
              <a:t>”</a:t>
            </a:r>
          </a:p>
          <a:p>
            <a:r>
              <a:rPr lang="en-US" altLang="en-US" dirty="0">
                <a:solidFill>
                  <a:schemeClr val="tx1"/>
                </a:solidFill>
                <a:latin typeface="Trebuchet MS" panose="020B0603020202020204" pitchFamily="34" charset="0"/>
              </a:rPr>
              <a:t>Lastly, a client would be working in “</a:t>
            </a:r>
            <a:r>
              <a:rPr lang="en-US" altLang="en-US" dirty="0">
                <a:solidFill>
                  <a:schemeClr val="tx1"/>
                </a:solidFill>
                <a:highlight>
                  <a:srgbClr val="FFFF00"/>
                </a:highlight>
                <a:latin typeface="Trebuchet MS" panose="020B0603020202020204" pitchFamily="34" charset="0"/>
              </a:rPr>
              <a:t>intervening employment</a:t>
            </a:r>
            <a:r>
              <a:rPr lang="en-US" altLang="en-US" dirty="0">
                <a:solidFill>
                  <a:schemeClr val="tx1"/>
                </a:solidFill>
                <a:latin typeface="Trebuchet MS" panose="020B0603020202020204" pitchFamily="34" charset="0"/>
              </a:rPr>
              <a:t>” at any job until they obtain “</a:t>
            </a:r>
            <a:r>
              <a:rPr lang="en-US" altLang="en-US" dirty="0">
                <a:solidFill>
                  <a:schemeClr val="tx1"/>
                </a:solidFill>
                <a:highlight>
                  <a:srgbClr val="FFFF00"/>
                </a:highlight>
                <a:latin typeface="Trebuchet MS" panose="020B0603020202020204" pitchFamily="34" charset="0"/>
              </a:rPr>
              <a:t>self-sustaining employment</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8FC6CD15-3308-421A-BB85-F331043D361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2754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7565-7F94-45BF-8FE1-34B6B85D29C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8736BD40-FCB9-445E-A7A8-BFDF6CD1E3C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Now that we have those terms covered, let us get into the specifics of WIOA Dislocated Worker eligibility </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As mentioned earlier, based on the State’s Dislocated Worker Policy, an individual could meet WIOA Dislocated Worker eligibility under six different categories, and each category has different eligibility criteria with significantly different documentation requirements </a:t>
            </a:r>
          </a:p>
          <a:p>
            <a:endParaRPr lang="en-US" dirty="0"/>
          </a:p>
        </p:txBody>
      </p:sp>
      <p:sp>
        <p:nvSpPr>
          <p:cNvPr id="4" name="Footer Placeholder 3">
            <a:extLst>
              <a:ext uri="{FF2B5EF4-FFF2-40B4-BE49-F238E27FC236}">
                <a16:creationId xmlns:a16="http://schemas.microsoft.com/office/drawing/2014/main" id="{16BDDCD2-3E00-4D7C-90E3-9B44AB2915C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21645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94D7-8116-4A42-8279-6A195E24103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480C598-82A0-46CE-828C-E5CED82ABE54}"/>
              </a:ext>
            </a:extLst>
          </p:cNvPr>
          <p:cNvSpPr>
            <a:spLocks noGrp="1"/>
          </p:cNvSpPr>
          <p:nvPr>
            <p:ph idx="1"/>
          </p:nvPr>
        </p:nvSpPr>
        <p:spPr>
          <a:xfrm>
            <a:off x="838200" y="1595535"/>
            <a:ext cx="10515600" cy="4581428"/>
          </a:xfrm>
        </p:spPr>
        <p:txBody>
          <a:bodyPr>
            <a:normAutofit/>
          </a:bodyPr>
          <a:lstStyle/>
          <a:p>
            <a:pPr marL="0" indent="0">
              <a:buFont typeface="Arial" panose="020B0604020202020204" pitchFamily="34" charset="0"/>
              <a:buNone/>
              <a:defRPr/>
            </a:pPr>
            <a:r>
              <a:rPr lang="en-US" altLang="en-US" dirty="0">
                <a:solidFill>
                  <a:schemeClr val="tx1"/>
                </a:solidFill>
                <a:latin typeface="Trebuchet MS" panose="020B0603020202020204" pitchFamily="34" charset="0"/>
              </a:rPr>
              <a:t>Under the new Dislocated Worker Policy Chapter 5 Section 3,that was issued on May 12</a:t>
            </a:r>
            <a:r>
              <a:rPr lang="en-US" altLang="en-US" baseline="30000" dirty="0">
                <a:solidFill>
                  <a:schemeClr val="tx1"/>
                </a:solidFill>
                <a:latin typeface="Trebuchet MS" panose="020B0603020202020204" pitchFamily="34" charset="0"/>
              </a:rPr>
              <a:t>th</a:t>
            </a:r>
            <a:r>
              <a:rPr lang="en-US" altLang="en-US" dirty="0">
                <a:solidFill>
                  <a:schemeClr val="tx1"/>
                </a:solidFill>
                <a:latin typeface="Trebuchet MS" panose="020B0603020202020204" pitchFamily="34" charset="0"/>
              </a:rPr>
              <a:t>, 2023 there are six (6) different ways an individual could meet WIOA Dislocated Worker eligibility and each criteria is significantly different: </a:t>
            </a:r>
          </a:p>
          <a:p>
            <a:pPr marL="0" indent="0">
              <a:buFont typeface="Arial" panose="020B0604020202020204" pitchFamily="34" charset="0"/>
              <a:buNone/>
              <a:defRPr/>
            </a:pPr>
            <a:endParaRPr lang="en-US" altLang="en-US" sz="2400" dirty="0">
              <a:solidFill>
                <a:schemeClr val="tx1"/>
              </a:solidFill>
              <a:latin typeface="Trebuchet MS" panose="020B0603020202020204" pitchFamily="34" charset="0"/>
            </a:endParaRP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Unlikely to Return to Previous Industry or Occupation</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Plant Closure or Substantial Layoff</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UI Profilee</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No Longer Self-Employed </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Displaced Homemaker</a:t>
            </a:r>
          </a:p>
          <a:p>
            <a:pPr marL="914400" lvl="1" indent="-457200">
              <a:buFont typeface="Trebuchet MS" panose="020B0603020202020204" pitchFamily="34" charset="0"/>
              <a:buAutoNum type="arabicPeriod"/>
              <a:defRPr/>
            </a:pPr>
            <a:r>
              <a:rPr lang="en-US" altLang="en-US" dirty="0">
                <a:solidFill>
                  <a:schemeClr val="tx1"/>
                </a:solidFill>
                <a:latin typeface="Trebuchet MS" panose="020B0603020202020204" pitchFamily="34" charset="0"/>
              </a:rPr>
              <a:t>Spouse of a member of the Armed Forces on active duty  </a:t>
            </a:r>
          </a:p>
          <a:p>
            <a:endParaRPr lang="en-US" dirty="0"/>
          </a:p>
        </p:txBody>
      </p:sp>
      <p:sp>
        <p:nvSpPr>
          <p:cNvPr id="4" name="Footer Placeholder 3">
            <a:extLst>
              <a:ext uri="{FF2B5EF4-FFF2-40B4-BE49-F238E27FC236}">
                <a16:creationId xmlns:a16="http://schemas.microsoft.com/office/drawing/2014/main" id="{43292CC5-01D7-4797-91F1-544A686A8D9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601707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6213B-31FE-0889-5A1E-C905FA11AE4A}"/>
              </a:ext>
            </a:extLst>
          </p:cNvPr>
          <p:cNvSpPr>
            <a:spLocks noGrp="1"/>
          </p:cNvSpPr>
          <p:nvPr>
            <p:ph type="title"/>
          </p:nvPr>
        </p:nvSpPr>
        <p:spPr>
          <a:xfrm>
            <a:off x="2919846" y="610865"/>
            <a:ext cx="8769928" cy="561049"/>
          </a:xfrm>
        </p:spPr>
        <p:txBody>
          <a:bodyPr>
            <a:noAutofit/>
          </a:bodyPr>
          <a:lstStyle/>
          <a:p>
            <a:r>
              <a:rPr lang="en-US" sz="3800" dirty="0">
                <a:latin typeface="Trebuchet MS" panose="020B0603020202020204" pitchFamily="34" charset="0"/>
              </a:rPr>
              <a:t>Dislocated Worker in Career Connect</a:t>
            </a:r>
          </a:p>
        </p:txBody>
      </p:sp>
      <p:sp>
        <p:nvSpPr>
          <p:cNvPr id="3" name="Content Placeholder 2">
            <a:extLst>
              <a:ext uri="{FF2B5EF4-FFF2-40B4-BE49-F238E27FC236}">
                <a16:creationId xmlns:a16="http://schemas.microsoft.com/office/drawing/2014/main" id="{6C47F82D-B80E-0D96-EAB5-D0AE9DD42594}"/>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Currently in Career Connect nor on the Partnership Dislocated Worker Eligibility Checklist, is there standalone Dislocated Worker Eligibility for the Dislocated Worker criteria of “UI Profilee”</a:t>
            </a:r>
          </a:p>
          <a:p>
            <a:pPr marL="0" indent="0">
              <a:buNone/>
            </a:pPr>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It should be noted, that any individual that gets profiled by Illinois Department of Employment Security (IDES), that would be eligible under “UI Profilee”, should meet current Career Connect Category 1 eligibility criteria</a:t>
            </a:r>
          </a:p>
          <a:p>
            <a:pPr marL="0" indent="0">
              <a:buNone/>
            </a:pPr>
            <a:endParaRPr lang="en-US" sz="1400" dirty="0">
              <a:solidFill>
                <a:schemeClr val="tx1"/>
              </a:solidFill>
              <a:latin typeface="Trebuchet MS" panose="020B0603020202020204" pitchFamily="34" charset="0"/>
            </a:endParaRPr>
          </a:p>
          <a:p>
            <a:pPr marL="0" indent="0">
              <a:buNone/>
            </a:pPr>
            <a:endParaRPr lang="en-US" sz="1400" dirty="0">
              <a:solidFill>
                <a:schemeClr val="tx1"/>
              </a:solidFill>
              <a:latin typeface="Trebuchet MS" panose="020B0603020202020204" pitchFamily="34" charset="0"/>
            </a:endParaRPr>
          </a:p>
          <a:p>
            <a:pPr marL="0" indent="0">
              <a:buNone/>
            </a:pPr>
            <a:r>
              <a:rPr lang="en-US" sz="1500" dirty="0">
                <a:solidFill>
                  <a:schemeClr val="tx1"/>
                </a:solidFill>
                <a:highlight>
                  <a:srgbClr val="FFFF00"/>
                </a:highlight>
                <a:latin typeface="Trebuchet MS" panose="020B0603020202020204" pitchFamily="34" charset="0"/>
              </a:rPr>
              <a:t>Note:  More information about how a UI profilee can meet eligibility in Career Connect later in the presentation. </a:t>
            </a:r>
          </a:p>
        </p:txBody>
      </p:sp>
      <p:sp>
        <p:nvSpPr>
          <p:cNvPr id="4" name="Footer Placeholder 3">
            <a:extLst>
              <a:ext uri="{FF2B5EF4-FFF2-40B4-BE49-F238E27FC236}">
                <a16:creationId xmlns:a16="http://schemas.microsoft.com/office/drawing/2014/main" id="{07A895E1-E258-CBC7-6F8A-4C90A0D0BB9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17547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51C4-D035-421E-8E29-224B686D465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39F32E6C-6DD6-4A50-86C5-02D0166CCCE2}"/>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rPr>
              <a:t>Out of the six different ways an individual could be determined eligible under Dislocated Worker criteria as laid out in the DCEO Dislocated Worker Eligibility Policy, by far, the most complex criteria is under “Unlikely to Return to Previous Industry or Occupation” – We will just call this “Unlikely to Return” </a:t>
            </a:r>
          </a:p>
          <a:p>
            <a:pPr marL="0" indent="0">
              <a:buNone/>
            </a:pPr>
            <a:endParaRPr lang="en-US" altLang="en-US" sz="10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“Unlikely to Return” has layered eligibility criteria, meaning there are several factors that will determine if an individual meets this criteria; the next several slides will cover this very layered criteria </a:t>
            </a:r>
          </a:p>
          <a:p>
            <a:endParaRPr lang="en-US" dirty="0"/>
          </a:p>
        </p:txBody>
      </p:sp>
      <p:sp>
        <p:nvSpPr>
          <p:cNvPr id="4" name="Footer Placeholder 3">
            <a:extLst>
              <a:ext uri="{FF2B5EF4-FFF2-40B4-BE49-F238E27FC236}">
                <a16:creationId xmlns:a16="http://schemas.microsoft.com/office/drawing/2014/main" id="{E09959EE-CF62-4E7B-B6F7-D8904483A7CB}"/>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40587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197E-4728-4A09-B091-88D6CAE8B0C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1D073384-F46D-4390-A717-0BA110DF2E0B}"/>
              </a:ext>
            </a:extLst>
          </p:cNvPr>
          <p:cNvSpPr>
            <a:spLocks noGrp="1"/>
          </p:cNvSpPr>
          <p:nvPr>
            <p:ph idx="1"/>
          </p:nvPr>
        </p:nvSpPr>
        <p:spPr/>
        <p:txBody>
          <a:bodyPr/>
          <a:lstStyle/>
          <a:p>
            <a:pPr marL="914400" marR="0" lvl="2" indent="0">
              <a:lnSpc>
                <a:spcPct val="115000"/>
              </a:lnSpc>
              <a:spcBef>
                <a:spcPts val="0"/>
              </a:spcBef>
              <a:spcAft>
                <a:spcPts val="0"/>
              </a:spcAft>
              <a:buNone/>
            </a:pPr>
            <a:r>
              <a:rPr lang="en-US" altLang="en-US" sz="2400" dirty="0">
                <a:solidFill>
                  <a:schemeClr val="tx1"/>
                </a:solidFill>
                <a:latin typeface="Trebuchet MS" panose="020B0603020202020204" pitchFamily="34" charset="0"/>
              </a:rPr>
              <a:t>First as listed in </a:t>
            </a:r>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I.1.a.1)</a:t>
            </a:r>
            <a:r>
              <a:rPr lang="en-US" altLang="en-US" sz="2400" b="1" dirty="0">
                <a:solidFill>
                  <a:schemeClr val="tx1"/>
                </a:solidFill>
                <a:latin typeface="Trebuchet MS" panose="020B0603020202020204" pitchFamily="34" charset="0"/>
              </a:rPr>
              <a:t> </a:t>
            </a:r>
            <a:r>
              <a:rPr lang="en-US" altLang="en-US" sz="2400" dirty="0">
                <a:solidFill>
                  <a:schemeClr val="tx1"/>
                </a:solidFill>
                <a:latin typeface="Trebuchet MS" panose="020B0603020202020204" pitchFamily="34" charset="0"/>
              </a:rPr>
              <a:t>- </a:t>
            </a:r>
            <a:r>
              <a:rPr lang="en-US" sz="2000" dirty="0">
                <a:latin typeface="Trebuchet MS" panose="020B0603020202020204" pitchFamily="34" charset="0"/>
              </a:rPr>
              <a:t> </a:t>
            </a:r>
            <a:r>
              <a:rPr lang="en-US" sz="2400" dirty="0">
                <a:solidFill>
                  <a:schemeClr val="tx1"/>
                </a:solidFill>
                <a:latin typeface="Trebuchet MS" panose="020B0603020202020204" pitchFamily="34" charset="0"/>
              </a:rPr>
              <a:t>The individual: 1) Has been terminated or laid off or has received notice of employment termination or layoff; this would include an individual who has separated from or has an impending separation from the Armed Forces; and</a:t>
            </a:r>
            <a:endParaRPr lang="en-US" alt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50F89D8-2A7F-4106-A068-6F24925D5DBD}"/>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17858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4EC9-47A1-4649-B7C7-542A55E557D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F8B3240A-2F15-4FBD-A7E1-BEB79C47FED6}"/>
              </a:ext>
            </a:extLst>
          </p:cNvPr>
          <p:cNvSpPr>
            <a:spLocks noGrp="1"/>
          </p:cNvSpPr>
          <p:nvPr>
            <p:ph idx="1"/>
          </p:nvPr>
        </p:nvSpPr>
        <p:spPr/>
        <p:txBody>
          <a:bodyPr>
            <a:normAutofit/>
          </a:bodyPr>
          <a:lstStyle/>
          <a:p>
            <a:pPr marL="0" indent="0">
              <a:buNone/>
            </a:pPr>
            <a:r>
              <a:rPr lang="en-US" altLang="en-US" sz="2400" dirty="0">
                <a:solidFill>
                  <a:schemeClr val="tx1"/>
                </a:solidFill>
                <a:latin typeface="Trebuchet MS" panose="020B0603020202020204" pitchFamily="34" charset="0"/>
              </a:rPr>
              <a:t>This individual that has been terminated, laid off, or has received notice of employment termination or layoff; must as listed in </a:t>
            </a:r>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I.1.a.2).a)</a:t>
            </a:r>
            <a:r>
              <a:rPr lang="en-US" altLang="en-US" sz="2400" b="1" dirty="0">
                <a:solidFill>
                  <a:schemeClr val="tx1"/>
                </a:solidFill>
                <a:latin typeface="Trebuchet MS" panose="020B0603020202020204" pitchFamily="34" charset="0"/>
              </a:rPr>
              <a:t>:</a:t>
            </a:r>
          </a:p>
          <a:p>
            <a:r>
              <a:rPr lang="en-US" altLang="en-US" sz="2200" dirty="0">
                <a:solidFill>
                  <a:schemeClr val="tx1"/>
                </a:solidFill>
                <a:highlight>
                  <a:srgbClr val="FFFF00"/>
                </a:highlight>
                <a:latin typeface="Trebuchet MS" panose="020B0603020202020204" pitchFamily="34" charset="0"/>
              </a:rPr>
              <a:t>Is </a:t>
            </a:r>
            <a:r>
              <a:rPr lang="en-US" sz="2200" dirty="0">
                <a:solidFill>
                  <a:schemeClr val="tx1"/>
                </a:solidFill>
                <a:effectLst/>
                <a:highlight>
                  <a:srgbClr val="FFFF00"/>
                </a:highlight>
                <a:latin typeface="Trebuchet MS" panose="020B0603020202020204" pitchFamily="34" charset="0"/>
                <a:ea typeface="Arial" panose="020B0604020202020204" pitchFamily="34" charset="0"/>
                <a:cs typeface="Calibri" panose="020F0502020204030204" pitchFamily="34" charset="0"/>
              </a:rPr>
              <a:t>eligible for or has exhausted entitlement to unemployment compensation as documented in one of the following ways</a:t>
            </a:r>
            <a:r>
              <a:rPr lang="en-US" sz="22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 </a:t>
            </a:r>
          </a:p>
          <a:p>
            <a:pPr marL="0" indent="0">
              <a:buNone/>
            </a:pPr>
            <a:endParaRPr lang="en-US" sz="800" dirty="0">
              <a:solidFill>
                <a:schemeClr val="tx1"/>
              </a:solidFill>
              <a:effectLst/>
              <a:latin typeface="Trebuchet MS" panose="020B0603020202020204" pitchFamily="34" charset="0"/>
              <a:ea typeface="Arial" panose="020B0604020202020204" pitchFamily="34" charset="0"/>
              <a:cs typeface="Calibri" panose="020F0502020204030204" pitchFamily="34" charset="0"/>
            </a:endParaRPr>
          </a:p>
          <a:p>
            <a:pPr lvl="1"/>
            <a:r>
              <a:rPr lang="en-US" sz="20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Unemployment Insurance Benefits:  </a:t>
            </a:r>
            <a:r>
              <a:rPr lang="en-US" sz="2000" dirty="0">
                <a:solidFill>
                  <a:schemeClr val="tx1"/>
                </a:solidFill>
                <a:latin typeface="Trebuchet MS" panose="020B0603020202020204" pitchFamily="34" charset="0"/>
                <a:ea typeface="Arial" panose="020B0604020202020204" pitchFamily="34" charset="0"/>
                <a:cs typeface="Calibri" panose="020F0502020204030204" pitchFamily="34" charset="0"/>
              </a:rPr>
              <a:t>The classification of persons as eligible for unemployment compensation is limited to those who have been determined eligible to receive a monetary benefit by the state unemployment insurance administering agency, or who have been determined by the state unemployment administering agency to have exhausted their benefits; OR  </a:t>
            </a:r>
          </a:p>
          <a:p>
            <a:endParaRPr lang="en-US" dirty="0"/>
          </a:p>
        </p:txBody>
      </p:sp>
      <p:sp>
        <p:nvSpPr>
          <p:cNvPr id="4" name="Footer Placeholder 3">
            <a:extLst>
              <a:ext uri="{FF2B5EF4-FFF2-40B4-BE49-F238E27FC236}">
                <a16:creationId xmlns:a16="http://schemas.microsoft.com/office/drawing/2014/main" id="{8E0641B3-A8AE-447C-A46B-58D6C3F62C47}"/>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118565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7CE3-027E-43A9-8138-0F34512662F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903EEC6D-9C8A-4868-A29C-CEBB4621A833}"/>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From the previous slide, in layman’s terms, to meet this portion of the criteria under “Unlikely to Return,” an individual who had worked at a job where the employer had paid into Unemployment Insurance (UI) on behalf of the client, the client </a:t>
            </a:r>
            <a:r>
              <a:rPr lang="en-US" altLang="en-US" b="1" u="sng" dirty="0">
                <a:solidFill>
                  <a:schemeClr val="tx1"/>
                </a:solidFill>
                <a:latin typeface="Trebuchet MS" panose="020B0603020202020204" pitchFamily="34" charset="0"/>
              </a:rPr>
              <a:t>must be </a:t>
            </a:r>
            <a:r>
              <a:rPr lang="en-US" altLang="en-US" dirty="0">
                <a:solidFill>
                  <a:schemeClr val="tx1"/>
                </a:solidFill>
                <a:latin typeface="Trebuchet MS" panose="020B0603020202020204" pitchFamily="34" charset="0"/>
              </a:rPr>
              <a:t>eligible to draw a monetary UI benefit or has exhausted the monetary UI benefit</a:t>
            </a:r>
          </a:p>
          <a:p>
            <a:endParaRPr lang="en-US" dirty="0"/>
          </a:p>
        </p:txBody>
      </p:sp>
      <p:sp>
        <p:nvSpPr>
          <p:cNvPr id="4" name="Footer Placeholder 3">
            <a:extLst>
              <a:ext uri="{FF2B5EF4-FFF2-40B4-BE49-F238E27FC236}">
                <a16:creationId xmlns:a16="http://schemas.microsoft.com/office/drawing/2014/main" id="{E732F018-E34F-48DF-9242-DB200BB53797}"/>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70627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016B-BE54-44CB-B272-30060A80921A}"/>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C803BBA-5862-4E51-9F20-2B4BD3F1ED25}"/>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Traditional UI payments are received when an individual loses their job, where the employer of record had been paying into the UI system on behalf of the individual </a:t>
            </a:r>
          </a:p>
          <a:p>
            <a:pPr marL="0" indent="0">
              <a:buNone/>
            </a:pP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When an individual applies for UI, if the employer does not dispute the UI claim, the individual can draw the UI benefit while looking for new employment   </a:t>
            </a:r>
          </a:p>
          <a:p>
            <a:endParaRPr lang="en-US" dirty="0"/>
          </a:p>
        </p:txBody>
      </p:sp>
      <p:sp>
        <p:nvSpPr>
          <p:cNvPr id="4" name="Footer Placeholder 3">
            <a:extLst>
              <a:ext uri="{FF2B5EF4-FFF2-40B4-BE49-F238E27FC236}">
                <a16:creationId xmlns:a16="http://schemas.microsoft.com/office/drawing/2014/main" id="{CA964D39-C9ED-4E2C-85A7-C27E4A3F7C4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76844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53F3-F387-44E5-A07F-B99247AC5B1D}"/>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BDBEEDC-8AE2-49F0-8E6D-F1A606004DCA}"/>
              </a:ext>
            </a:extLst>
          </p:cNvPr>
          <p:cNvSpPr>
            <a:spLocks noGrp="1"/>
          </p:cNvSpPr>
          <p:nvPr>
            <p:ph idx="1"/>
          </p:nvPr>
        </p:nvSpPr>
        <p:spPr/>
        <p:txBody>
          <a:bodyPr>
            <a:normAutofit/>
          </a:bodyPr>
          <a:lstStyle/>
          <a:p>
            <a:pPr marL="0" indent="0">
              <a:buNone/>
              <a:defRPr/>
            </a:pPr>
            <a:r>
              <a:rPr lang="en-US" altLang="en-US" dirty="0">
                <a:solidFill>
                  <a:schemeClr val="tx1"/>
                </a:solidFill>
                <a:latin typeface="Trebuchet MS" panose="020B0603020202020204" pitchFamily="34" charset="0"/>
              </a:rPr>
              <a:t>In the past, there was a lot of information about the different UI payments </a:t>
            </a:r>
          </a:p>
          <a:p>
            <a:pPr marL="0" indent="0">
              <a:buNone/>
              <a:defRPr/>
            </a:pPr>
            <a:endParaRPr lang="en-US" altLang="en-US" sz="10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Pandemic Unemployment Assistance (PUA) program was a program during the COVID-19 Crisis, which provided UI benefits for many individuals who had been determined ineligible for traditional unemployment benefits</a:t>
            </a:r>
          </a:p>
          <a:p>
            <a:pPr marL="1074420" lvl="2" indent="-342900">
              <a:spcBef>
                <a:spcPts val="1200"/>
              </a:spcBef>
              <a:defRPr/>
            </a:pPr>
            <a:r>
              <a:rPr lang="en-US" altLang="en-US" sz="2400" dirty="0">
                <a:solidFill>
                  <a:schemeClr val="tx1"/>
                </a:solidFill>
                <a:latin typeface="Trebuchet MS" panose="020B0603020202020204" pitchFamily="34" charset="0"/>
              </a:rPr>
              <a:t>Self-employed and independent contractor employees are probably the two most well-known groups of individuals who received PUA </a:t>
            </a:r>
          </a:p>
          <a:p>
            <a:endParaRPr lang="en-US" dirty="0"/>
          </a:p>
        </p:txBody>
      </p:sp>
      <p:sp>
        <p:nvSpPr>
          <p:cNvPr id="4" name="Footer Placeholder 3">
            <a:extLst>
              <a:ext uri="{FF2B5EF4-FFF2-40B4-BE49-F238E27FC236}">
                <a16:creationId xmlns:a16="http://schemas.microsoft.com/office/drawing/2014/main" id="{41487F07-B059-49D2-9F04-9CC044FC2D29}"/>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90311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B2EF-59A5-4F23-B019-3AD8520DF6E6}"/>
              </a:ext>
            </a:extLst>
          </p:cNvPr>
          <p:cNvSpPr>
            <a:spLocks noGrp="1"/>
          </p:cNvSpPr>
          <p:nvPr>
            <p:ph type="title"/>
          </p:nvPr>
        </p:nvSpPr>
        <p:spPr>
          <a:xfrm>
            <a:off x="2888673" y="610865"/>
            <a:ext cx="9008919" cy="561049"/>
          </a:xfrm>
        </p:spPr>
        <p:txBody>
          <a:bodyPr>
            <a:noAutofit/>
          </a:bodyPr>
          <a:lstStyle/>
          <a:p>
            <a:pPr algn="ctr"/>
            <a:r>
              <a:rPr lang="en-US" sz="3200" dirty="0">
                <a:latin typeface="Trebuchet MS" panose="020B0603020202020204" pitchFamily="34" charset="0"/>
              </a:rPr>
              <a:t>WIOA Policy 5.3 – Dislocated Worker Eligibility </a:t>
            </a:r>
          </a:p>
        </p:txBody>
      </p:sp>
      <p:sp>
        <p:nvSpPr>
          <p:cNvPr id="3" name="Content Placeholder 2">
            <a:extLst>
              <a:ext uri="{FF2B5EF4-FFF2-40B4-BE49-F238E27FC236}">
                <a16:creationId xmlns:a16="http://schemas.microsoft.com/office/drawing/2014/main" id="{8471F0B4-CF14-4413-9617-FE8C8886ABA4}"/>
              </a:ext>
            </a:extLst>
          </p:cNvPr>
          <p:cNvSpPr>
            <a:spLocks noGrp="1"/>
          </p:cNvSpPr>
          <p:nvPr>
            <p:ph idx="1"/>
          </p:nvPr>
        </p:nvSpPr>
        <p:spPr>
          <a:xfrm>
            <a:off x="467591" y="2576945"/>
            <a:ext cx="3241963" cy="2047010"/>
          </a:xfrm>
        </p:spPr>
        <p:txBody>
          <a:bodyPr/>
          <a:lstStyle/>
          <a:p>
            <a:pPr marL="0" indent="0">
              <a:buNone/>
            </a:pPr>
            <a:r>
              <a:rPr lang="en-US" dirty="0">
                <a:solidFill>
                  <a:schemeClr val="tx1"/>
                </a:solidFill>
                <a:latin typeface="Trebuchet MS" panose="020B0603020202020204" pitchFamily="34" charset="0"/>
              </a:rPr>
              <a:t>This updated/new policy was issued on May 12th, 2023:</a:t>
            </a:r>
          </a:p>
        </p:txBody>
      </p:sp>
      <p:sp>
        <p:nvSpPr>
          <p:cNvPr id="4" name="Footer Placeholder 3">
            <a:extLst>
              <a:ext uri="{FF2B5EF4-FFF2-40B4-BE49-F238E27FC236}">
                <a16:creationId xmlns:a16="http://schemas.microsoft.com/office/drawing/2014/main" id="{E785885E-D02C-4852-86E2-B73671750F67}"/>
              </a:ext>
            </a:extLst>
          </p:cNvPr>
          <p:cNvSpPr>
            <a:spLocks noGrp="1"/>
          </p:cNvSpPr>
          <p:nvPr>
            <p:ph type="ftr" sz="quarter" idx="11"/>
          </p:nvPr>
        </p:nvSpPr>
        <p:spPr/>
        <p:txBody>
          <a:bodyPr/>
          <a:lstStyle/>
          <a:p>
            <a:r>
              <a:rPr lang="en-US" dirty="0"/>
              <a:t>September 19th, 2023</a:t>
            </a:r>
          </a:p>
        </p:txBody>
      </p:sp>
      <p:pic>
        <p:nvPicPr>
          <p:cNvPr id="7" name="Picture 6">
            <a:extLst>
              <a:ext uri="{FF2B5EF4-FFF2-40B4-BE49-F238E27FC236}">
                <a16:creationId xmlns:a16="http://schemas.microsoft.com/office/drawing/2014/main" id="{7321E272-0208-A372-7A4D-1B6907A7D7AE}"/>
              </a:ext>
            </a:extLst>
          </p:cNvPr>
          <p:cNvPicPr>
            <a:picLocks noChangeAspect="1"/>
          </p:cNvPicPr>
          <p:nvPr/>
        </p:nvPicPr>
        <p:blipFill>
          <a:blip r:embed="rId2"/>
          <a:stretch>
            <a:fillRect/>
          </a:stretch>
        </p:blipFill>
        <p:spPr>
          <a:xfrm>
            <a:off x="4625686" y="1330036"/>
            <a:ext cx="7055427" cy="5026314"/>
          </a:xfrm>
          <a:prstGeom prst="rect">
            <a:avLst/>
          </a:prstGeom>
        </p:spPr>
      </p:pic>
    </p:spTree>
    <p:extLst>
      <p:ext uri="{BB962C8B-B14F-4D97-AF65-F5344CB8AC3E}">
        <p14:creationId xmlns:p14="http://schemas.microsoft.com/office/powerpoint/2010/main" val="1607436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0FF0A-2229-44A3-ACA5-4D9387C802D4}"/>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Unemployment Insurance (UI)</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795BE21-E07E-45FE-B026-F672CA07C548}"/>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Regardless if an individual receives or has received traditional UI benefits or PUA benefits, is receiving or eligible to receive a monetary benefit but is not currently drawing, or has exhausted either traditional UI or PUA, they will meet the criteria tied to UI under the eligibility for “Unlikely to Return” criteria </a:t>
            </a:r>
          </a:p>
          <a:p>
            <a:endParaRPr lang="en-US" dirty="0"/>
          </a:p>
        </p:txBody>
      </p:sp>
      <p:sp>
        <p:nvSpPr>
          <p:cNvPr id="4" name="Footer Placeholder 3">
            <a:extLst>
              <a:ext uri="{FF2B5EF4-FFF2-40B4-BE49-F238E27FC236}">
                <a16:creationId xmlns:a16="http://schemas.microsoft.com/office/drawing/2014/main" id="{8F473A5E-8722-4EC7-AE06-4E58DE82F35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34561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8CA2-25C4-4344-A533-1F5F9BBC93E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Additional Feedback on UI</a:t>
            </a:r>
          </a:p>
        </p:txBody>
      </p:sp>
      <p:sp>
        <p:nvSpPr>
          <p:cNvPr id="3" name="Content Placeholder 2">
            <a:extLst>
              <a:ext uri="{FF2B5EF4-FFF2-40B4-BE49-F238E27FC236}">
                <a16:creationId xmlns:a16="http://schemas.microsoft.com/office/drawing/2014/main" id="{2B38BA5B-02DD-4FB8-88D9-A3A66633F085}"/>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Additionally, regardless if the individual was fired, quit, or laid off, if determined eligible to draw a monetary UI benefit (either traditional or PUA) or has exhausted their monetary UI benefit (either traditional or PUA), the criteria tied to being terminated or laid off is met, and the criteria tied to UI would be met  </a:t>
            </a:r>
          </a:p>
          <a:p>
            <a:endParaRPr lang="en-US" dirty="0"/>
          </a:p>
        </p:txBody>
      </p:sp>
      <p:sp>
        <p:nvSpPr>
          <p:cNvPr id="4" name="Footer Placeholder 3">
            <a:extLst>
              <a:ext uri="{FF2B5EF4-FFF2-40B4-BE49-F238E27FC236}">
                <a16:creationId xmlns:a16="http://schemas.microsoft.com/office/drawing/2014/main" id="{4B2BF93C-C993-4F04-ABB6-70A75A9D0950}"/>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04770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2622A-86AF-43F3-A607-D574318FEC62}"/>
              </a:ext>
            </a:extLst>
          </p:cNvPr>
          <p:cNvSpPr>
            <a:spLocks noGrp="1"/>
          </p:cNvSpPr>
          <p:nvPr>
            <p:ph type="title"/>
          </p:nvPr>
        </p:nvSpPr>
        <p:spPr/>
        <p:txBody>
          <a:bodyPr>
            <a:normAutofit fontScale="90000"/>
          </a:bodyPr>
          <a:lstStyle/>
          <a:p>
            <a:pPr algn="ctr"/>
            <a:r>
              <a:rPr lang="en-US" altLang="en-US" dirty="0">
                <a:latin typeface="Trebuchet MS" panose="020B0603020202020204" pitchFamily="34" charset="0"/>
              </a:rPr>
              <a:t>PUA Ended in September 2021</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EACBADDE-3F0F-4A84-BA32-C08033DBF284}"/>
              </a:ext>
            </a:extLst>
          </p:cNvPr>
          <p:cNvSpPr>
            <a:spLocks noGrp="1"/>
          </p:cNvSpPr>
          <p:nvPr>
            <p:ph idx="1"/>
          </p:nvPr>
        </p:nvSpPr>
        <p:spPr>
          <a:xfrm>
            <a:off x="838200" y="1859797"/>
            <a:ext cx="10515600" cy="4317166"/>
          </a:xfrm>
        </p:spPr>
        <p:txBody>
          <a:bodyPr>
            <a:normAutofit lnSpcReduction="10000"/>
          </a:bodyPr>
          <a:lstStyle/>
          <a:p>
            <a:r>
              <a:rPr lang="en-US" altLang="en-US" dirty="0">
                <a:solidFill>
                  <a:schemeClr val="tx1"/>
                </a:solidFill>
                <a:latin typeface="Trebuchet MS" panose="020B0603020202020204" pitchFamily="34" charset="0"/>
              </a:rPr>
              <a:t>In September 2021, Pandemic Unemployment Assistance (PUA) ended. There were questions about how a client on PUA when the program ended should be recorded in their WIOA application regarding UI Status  </a:t>
            </a:r>
          </a:p>
          <a:p>
            <a:pPr marL="0" indent="0">
              <a:buNone/>
            </a:pPr>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Based on communication with our Policy Unit, after coordination with Illinois Department of Employment Security (IDES), based on UI Law, if an individual was drawing PUA when the program ended, (even if that individual still had a balance remaining when the PUA program ended,) the individual should be considered to have “Exhausted” their UI benefits </a:t>
            </a:r>
          </a:p>
          <a:p>
            <a:endParaRPr lang="en-US" dirty="0"/>
          </a:p>
        </p:txBody>
      </p:sp>
      <p:sp>
        <p:nvSpPr>
          <p:cNvPr id="4" name="Footer Placeholder 3">
            <a:extLst>
              <a:ext uri="{FF2B5EF4-FFF2-40B4-BE49-F238E27FC236}">
                <a16:creationId xmlns:a16="http://schemas.microsoft.com/office/drawing/2014/main" id="{05BF8CE6-10EC-407B-B64C-F98D1190DFD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149580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DFC1-527E-4301-B07A-124CD845099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OET WIOA COVID Q&amp;A</a:t>
            </a:r>
          </a:p>
        </p:txBody>
      </p:sp>
      <p:sp>
        <p:nvSpPr>
          <p:cNvPr id="4" name="Footer Placeholder 3">
            <a:extLst>
              <a:ext uri="{FF2B5EF4-FFF2-40B4-BE49-F238E27FC236}">
                <a16:creationId xmlns:a16="http://schemas.microsoft.com/office/drawing/2014/main" id="{804B9D33-C871-42EC-882D-23EA7C7D58AC}"/>
              </a:ext>
            </a:extLst>
          </p:cNvPr>
          <p:cNvSpPr>
            <a:spLocks noGrp="1"/>
          </p:cNvSpPr>
          <p:nvPr>
            <p:ph type="ftr" sz="quarter" idx="11"/>
          </p:nvPr>
        </p:nvSpPr>
        <p:spPr/>
        <p:txBody>
          <a:bodyPr/>
          <a:lstStyle/>
          <a:p>
            <a:r>
              <a:rPr lang="en-US" dirty="0"/>
              <a:t>September 19th, 2023</a:t>
            </a:r>
          </a:p>
        </p:txBody>
      </p:sp>
      <p:pic>
        <p:nvPicPr>
          <p:cNvPr id="5" name="Content Placeholder 4">
            <a:extLst>
              <a:ext uri="{FF2B5EF4-FFF2-40B4-BE49-F238E27FC236}">
                <a16:creationId xmlns:a16="http://schemas.microsoft.com/office/drawing/2014/main" id="{06C6105C-6B5D-4E14-9CF6-4BFB06B556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55805"/>
            <a:ext cx="9386815" cy="452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94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708CD-EA45-4622-95BB-548B176059B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PUA Guidance from OET  </a:t>
            </a:r>
          </a:p>
        </p:txBody>
      </p:sp>
      <p:sp>
        <p:nvSpPr>
          <p:cNvPr id="4" name="Footer Placeholder 3">
            <a:extLst>
              <a:ext uri="{FF2B5EF4-FFF2-40B4-BE49-F238E27FC236}">
                <a16:creationId xmlns:a16="http://schemas.microsoft.com/office/drawing/2014/main" id="{6A2B886F-E065-4981-9ECD-2C7DD169DFF0}"/>
              </a:ext>
            </a:extLst>
          </p:cNvPr>
          <p:cNvSpPr>
            <a:spLocks noGrp="1"/>
          </p:cNvSpPr>
          <p:nvPr>
            <p:ph type="ftr" sz="quarter" idx="11"/>
          </p:nvPr>
        </p:nvSpPr>
        <p:spPr/>
        <p:txBody>
          <a:bodyPr/>
          <a:lstStyle/>
          <a:p>
            <a:r>
              <a:rPr lang="en-US" dirty="0"/>
              <a:t>September 19th, 2023</a:t>
            </a:r>
          </a:p>
        </p:txBody>
      </p:sp>
      <p:pic>
        <p:nvPicPr>
          <p:cNvPr id="5" name="Picture 2">
            <a:extLst>
              <a:ext uri="{FF2B5EF4-FFF2-40B4-BE49-F238E27FC236}">
                <a16:creationId xmlns:a16="http://schemas.microsoft.com/office/drawing/2014/main" id="{8A83A041-1D8E-4D61-8092-DCBEE504C2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1813302"/>
            <a:ext cx="9848850" cy="382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737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7DC7-9EA8-459D-98F3-83AC9C4846FB}"/>
              </a:ext>
            </a:extLst>
          </p:cNvPr>
          <p:cNvSpPr>
            <a:spLocks noGrp="1"/>
          </p:cNvSpPr>
          <p:nvPr>
            <p:ph type="title"/>
          </p:nvPr>
        </p:nvSpPr>
        <p:spPr>
          <a:xfrm>
            <a:off x="3211010" y="610865"/>
            <a:ext cx="7616143" cy="812690"/>
          </a:xfrm>
        </p:spPr>
        <p:txBody>
          <a:bodyPr>
            <a:normAutofit fontScale="90000"/>
          </a:bodyPr>
          <a:lstStyle/>
          <a:p>
            <a:pPr algn="ctr"/>
            <a:r>
              <a:rPr lang="en-US" dirty="0">
                <a:latin typeface="Trebuchet MS" panose="020B0603020202020204" pitchFamily="34" charset="0"/>
              </a:rPr>
              <a:t>Recent Inquiry – Notified of Impending Layoff and UI</a:t>
            </a:r>
          </a:p>
        </p:txBody>
      </p:sp>
      <p:sp>
        <p:nvSpPr>
          <p:cNvPr id="3" name="Content Placeholder 2">
            <a:extLst>
              <a:ext uri="{FF2B5EF4-FFF2-40B4-BE49-F238E27FC236}">
                <a16:creationId xmlns:a16="http://schemas.microsoft.com/office/drawing/2014/main" id="{B24120A0-2309-42DC-84B1-5E790C9B7AE0}"/>
              </a:ext>
            </a:extLst>
          </p:cNvPr>
          <p:cNvSpPr>
            <a:spLocks noGrp="1"/>
          </p:cNvSpPr>
          <p:nvPr>
            <p:ph idx="1"/>
          </p:nvPr>
        </p:nvSpPr>
        <p:spPr>
          <a:xfrm>
            <a:off x="467591" y="2118167"/>
            <a:ext cx="10886209" cy="4058796"/>
          </a:xfrm>
        </p:spPr>
        <p:txBody>
          <a:bodyPr>
            <a:normAutofit fontScale="92500"/>
          </a:bodyPr>
          <a:lstStyle/>
          <a:p>
            <a:pPr marL="0" indent="0">
              <a:buNone/>
            </a:pPr>
            <a:r>
              <a:rPr lang="en-US" dirty="0">
                <a:solidFill>
                  <a:schemeClr val="tx1"/>
                </a:solidFill>
                <a:latin typeface="Trebuchet MS" panose="020B0603020202020204" pitchFamily="34" charset="0"/>
              </a:rPr>
              <a:t>In a recent virtual training on WIOA Dislocated Worker Eligibility, there was an excellent question about an individual who had </a:t>
            </a:r>
            <a:r>
              <a:rPr lang="en-US" b="1" dirty="0">
                <a:solidFill>
                  <a:schemeClr val="tx1"/>
                </a:solidFill>
                <a:latin typeface="Trebuchet MS" panose="020B0603020202020204" pitchFamily="34" charset="0"/>
              </a:rPr>
              <a:t>recently been notified of a lay-off</a:t>
            </a:r>
            <a:r>
              <a:rPr lang="en-US" dirty="0">
                <a:solidFill>
                  <a:schemeClr val="tx1"/>
                </a:solidFill>
                <a:latin typeface="Trebuchet MS" panose="020B0603020202020204" pitchFamily="34" charset="0"/>
              </a:rPr>
              <a:t> (that was not part of a closure or substantial layoff), for an individual that is working at a job where the employer </a:t>
            </a:r>
            <a:r>
              <a:rPr lang="en-US" b="1" u="sng" dirty="0">
                <a:solidFill>
                  <a:schemeClr val="tx1"/>
                </a:solidFill>
                <a:latin typeface="Trebuchet MS" panose="020B0603020202020204" pitchFamily="34" charset="0"/>
              </a:rPr>
              <a:t>had</a:t>
            </a:r>
            <a:r>
              <a:rPr lang="en-US" dirty="0">
                <a:solidFill>
                  <a:schemeClr val="tx1"/>
                </a:solidFill>
                <a:latin typeface="Trebuchet MS" panose="020B0603020202020204" pitchFamily="34" charset="0"/>
              </a:rPr>
              <a:t> paid into Unemployment Insurance on behalf of the individual, </a:t>
            </a:r>
            <a:r>
              <a:rPr lang="en-US" b="1" u="sng" dirty="0">
                <a:solidFill>
                  <a:schemeClr val="tx1"/>
                </a:solidFill>
                <a:latin typeface="Trebuchet MS" panose="020B0603020202020204" pitchFamily="34" charset="0"/>
              </a:rPr>
              <a:t>how could</a:t>
            </a:r>
            <a:r>
              <a:rPr lang="en-US" dirty="0">
                <a:solidFill>
                  <a:schemeClr val="tx1"/>
                </a:solidFill>
                <a:latin typeface="Trebuchet MS" panose="020B0603020202020204" pitchFamily="34" charset="0"/>
              </a:rPr>
              <a:t> that individual meet the criteria that states:  </a:t>
            </a:r>
          </a:p>
          <a:p>
            <a:r>
              <a:rPr lang="en-US" altLang="en-US" sz="2200" dirty="0">
                <a:solidFill>
                  <a:schemeClr val="tx1"/>
                </a:solidFill>
                <a:highlight>
                  <a:srgbClr val="FFFF00"/>
                </a:highlight>
                <a:latin typeface="Trebuchet MS" panose="020B0603020202020204" pitchFamily="34" charset="0"/>
              </a:rPr>
              <a:t>Is </a:t>
            </a:r>
            <a:r>
              <a:rPr lang="en-US" sz="2200" dirty="0">
                <a:solidFill>
                  <a:schemeClr val="tx1"/>
                </a:solidFill>
                <a:effectLst/>
                <a:highlight>
                  <a:srgbClr val="FFFF00"/>
                </a:highlight>
                <a:latin typeface="Trebuchet MS" panose="020B0603020202020204" pitchFamily="34" charset="0"/>
                <a:ea typeface="Arial" panose="020B0604020202020204" pitchFamily="34" charset="0"/>
                <a:cs typeface="Calibri" panose="020F0502020204030204" pitchFamily="34" charset="0"/>
              </a:rPr>
              <a:t>eligible for or has exhausted entitlement to unemployment compensation as documented in one of the following ways; Unemployment Insurance Benefits:</a:t>
            </a:r>
          </a:p>
          <a:p>
            <a:pPr lvl="1"/>
            <a:r>
              <a:rPr lang="en-US" sz="1800" dirty="0">
                <a:solidFill>
                  <a:schemeClr val="tx1"/>
                </a:solidFill>
                <a:highlight>
                  <a:srgbClr val="FFFF00"/>
                </a:highlight>
                <a:latin typeface="Trebuchet MS" panose="020B0603020202020204" pitchFamily="34" charset="0"/>
                <a:ea typeface="Arial" panose="020B0604020202020204" pitchFamily="34" charset="0"/>
                <a:cs typeface="Calibri" panose="020F0502020204030204" pitchFamily="34" charset="0"/>
              </a:rPr>
              <a:t>The classification of persons as eligible for unemployment compensation is limited to those who have been determined eligible to receive a monetary benefit by the state unemployment insurance administering agency, or who have been determined by the state unemployment administering agency to have exhausted their benefits; OR  </a:t>
            </a:r>
          </a:p>
          <a:p>
            <a:endParaRPr lang="en-US" dirty="0"/>
          </a:p>
        </p:txBody>
      </p:sp>
      <p:sp>
        <p:nvSpPr>
          <p:cNvPr id="4" name="Footer Placeholder 3">
            <a:extLst>
              <a:ext uri="{FF2B5EF4-FFF2-40B4-BE49-F238E27FC236}">
                <a16:creationId xmlns:a16="http://schemas.microsoft.com/office/drawing/2014/main" id="{6F9D0640-DAD1-49EB-B03F-A01A417A2445}"/>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678540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2106-D1F5-4A36-B82D-4E55BB618EA8}"/>
              </a:ext>
            </a:extLst>
          </p:cNvPr>
          <p:cNvSpPr>
            <a:spLocks noGrp="1"/>
          </p:cNvSpPr>
          <p:nvPr>
            <p:ph type="title"/>
          </p:nvPr>
        </p:nvSpPr>
        <p:spPr>
          <a:xfrm>
            <a:off x="3209544" y="610865"/>
            <a:ext cx="7616143" cy="885426"/>
          </a:xfrm>
        </p:spPr>
        <p:txBody>
          <a:bodyPr>
            <a:normAutofit fontScale="90000"/>
          </a:bodyPr>
          <a:lstStyle/>
          <a:p>
            <a:pPr algn="ctr"/>
            <a:r>
              <a:rPr lang="en-US" dirty="0">
                <a:latin typeface="Trebuchet MS" panose="020B0603020202020204" pitchFamily="34" charset="0"/>
              </a:rPr>
              <a:t>Guidance on Notified of Impending Lay-off and UI</a:t>
            </a:r>
          </a:p>
        </p:txBody>
      </p:sp>
      <p:sp>
        <p:nvSpPr>
          <p:cNvPr id="3" name="Content Placeholder 2">
            <a:extLst>
              <a:ext uri="{FF2B5EF4-FFF2-40B4-BE49-F238E27FC236}">
                <a16:creationId xmlns:a16="http://schemas.microsoft.com/office/drawing/2014/main" id="{623F0858-7678-4221-9988-B6DC5C2B4BE8}"/>
              </a:ext>
            </a:extLst>
          </p:cNvPr>
          <p:cNvSpPr>
            <a:spLocks noGrp="1"/>
          </p:cNvSpPr>
          <p:nvPr>
            <p:ph idx="1"/>
          </p:nvPr>
        </p:nvSpPr>
        <p:spPr/>
        <p:txBody>
          <a:bodyPr>
            <a:normAutofit/>
          </a:bodyPr>
          <a:lstStyle/>
          <a:p>
            <a:pPr marL="0" indent="0">
              <a:buNone/>
            </a:pPr>
            <a:r>
              <a:rPr lang="en-US" dirty="0">
                <a:solidFill>
                  <a:schemeClr val="tx1"/>
                </a:solidFill>
                <a:latin typeface="Trebuchet MS" panose="020B0603020202020204" pitchFamily="34" charset="0"/>
              </a:rPr>
              <a:t>Working with our OET Policy Unit and Illinois Department of Employment Security (IDES) staff, the following guidance will be included in an update to the OET WIOA Dislocated Worker Policy Chapter 5 Section 3:</a:t>
            </a:r>
          </a:p>
          <a:p>
            <a:pPr marL="0" marR="0" indent="0">
              <a:spcBef>
                <a:spcPts val="0"/>
              </a:spcBef>
              <a:spcAft>
                <a:spcPts val="0"/>
              </a:spcAft>
              <a:buNone/>
            </a:pPr>
            <a:endParaRPr lang="en-US" sz="1800" dirty="0">
              <a:effectLst/>
              <a:latin typeface="Trebuchet MS" panose="020B0603020202020204" pitchFamily="34" charset="0"/>
              <a:ea typeface="Calibri" panose="020F0502020204030204" pitchFamily="34" charset="0"/>
            </a:endParaRPr>
          </a:p>
          <a:p>
            <a:pPr>
              <a:spcBef>
                <a:spcPts val="0"/>
              </a:spcBef>
            </a:pPr>
            <a:r>
              <a:rPr lang="en-US" sz="2000" dirty="0">
                <a:solidFill>
                  <a:schemeClr val="tx1"/>
                </a:solidFill>
                <a:effectLst/>
                <a:latin typeface="Trebuchet MS" panose="020B0603020202020204" pitchFamily="34" charset="0"/>
                <a:ea typeface="Calibri" panose="020F0502020204030204" pitchFamily="34" charset="0"/>
              </a:rPr>
              <a:t>For those who have been notified of an upcoming layoff and will not have applied for UI benefits, to meet the criteria around UI, the individual must have earned at least $2,000 in at least two (2) of the last four (4) calendar quarters which should be supported by either an IBIS document or the client’s pay records.  In those instances, the correct response to the Career Connect application question of “UI Status:” would be “Eligible, But Not Receiving Benefits”.  </a:t>
            </a:r>
          </a:p>
          <a:p>
            <a:pPr marL="0" indent="0">
              <a:buNone/>
            </a:pPr>
            <a:r>
              <a:rPr lang="en-US" sz="2000"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FD6B1910-F256-44F4-9BE0-44D9464EE4A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672987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29FE-6F48-4957-80C9-4623E7294F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6C700330-A7FD-4394-8797-A45E05076D3B}"/>
              </a:ext>
            </a:extLst>
          </p:cNvPr>
          <p:cNvSpPr>
            <a:spLocks noGrp="1"/>
          </p:cNvSpPr>
          <p:nvPr>
            <p:ph idx="1"/>
          </p:nvPr>
        </p:nvSpPr>
        <p:spPr>
          <a:xfrm>
            <a:off x="838200" y="1944914"/>
            <a:ext cx="10859814" cy="4232049"/>
          </a:xfrm>
        </p:spPr>
        <p:txBody>
          <a:bodyPr>
            <a:normAutofit/>
          </a:bodyPr>
          <a:lstStyle/>
          <a:p>
            <a:r>
              <a:rPr lang="en-US" altLang="en-US" dirty="0">
                <a:solidFill>
                  <a:schemeClr val="tx1"/>
                </a:solidFill>
                <a:latin typeface="Trebuchet MS" panose="020B0603020202020204" pitchFamily="34" charset="0"/>
              </a:rPr>
              <a:t>To meet this first portion of the criteria under “Unlikely to Return”, regardless if the prospective WIOA client is receiving traditional Unemployment Insurance (UI) or Pandemic Unemployment Assistance (PUA), or if they had exhausted traditional UI or PUA, they would meet this part of the criteria </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Under Career Connect, this portion of Unlikely to Return to Previous Industry or Occupation falls under Category 1</a:t>
            </a:r>
          </a:p>
          <a:p>
            <a:endParaRPr lang="en-US" dirty="0"/>
          </a:p>
        </p:txBody>
      </p:sp>
      <p:sp>
        <p:nvSpPr>
          <p:cNvPr id="4" name="Footer Placeholder 3">
            <a:extLst>
              <a:ext uri="{FF2B5EF4-FFF2-40B4-BE49-F238E27FC236}">
                <a16:creationId xmlns:a16="http://schemas.microsoft.com/office/drawing/2014/main" id="{3BF6C3A6-5DC9-420A-B106-11C213A554D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300443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29E5-9DD5-9929-3E5D-E09E670ACE8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Category 1 in Career Connect</a:t>
            </a:r>
          </a:p>
        </p:txBody>
      </p:sp>
      <p:sp>
        <p:nvSpPr>
          <p:cNvPr id="3" name="Content Placeholder 2">
            <a:extLst>
              <a:ext uri="{FF2B5EF4-FFF2-40B4-BE49-F238E27FC236}">
                <a16:creationId xmlns:a16="http://schemas.microsoft.com/office/drawing/2014/main" id="{CF5B7888-9EB1-7039-2ED2-4820A187B43E}"/>
              </a:ext>
            </a:extLst>
          </p:cNvPr>
          <p:cNvSpPr>
            <a:spLocks noGrp="1"/>
          </p:cNvSpPr>
          <p:nvPr>
            <p:ph idx="1"/>
          </p:nvPr>
        </p:nvSpPr>
        <p:spPr>
          <a:xfrm>
            <a:off x="508000" y="1524000"/>
            <a:ext cx="11567886" cy="4652963"/>
          </a:xfrm>
        </p:spPr>
        <p:txBody>
          <a:bodyPr/>
          <a:lstStyle/>
          <a:p>
            <a:pPr marL="0" indent="0">
              <a:buNone/>
            </a:pPr>
            <a:r>
              <a:rPr lang="en-US" altLang="en-US" sz="2400" dirty="0">
                <a:solidFill>
                  <a:schemeClr val="tx1"/>
                </a:solidFill>
                <a:latin typeface="Trebuchet MS" panose="020B0603020202020204" pitchFamily="34" charset="0"/>
              </a:rPr>
              <a:t>In Career Connect – This first portion of the criteria under “Unlikely to Return” to Previous Industry or Occupation where a client is eligible for or has exhausted UI is broken out under Category 1:  </a:t>
            </a:r>
          </a:p>
          <a:p>
            <a:endParaRPr lang="en-US" dirty="0"/>
          </a:p>
        </p:txBody>
      </p:sp>
      <p:sp>
        <p:nvSpPr>
          <p:cNvPr id="4" name="Footer Placeholder 3">
            <a:extLst>
              <a:ext uri="{FF2B5EF4-FFF2-40B4-BE49-F238E27FC236}">
                <a16:creationId xmlns:a16="http://schemas.microsoft.com/office/drawing/2014/main" id="{F8CB2D1B-FCE5-8ABE-BE8D-4BFE5546401F}"/>
              </a:ext>
            </a:extLst>
          </p:cNvPr>
          <p:cNvSpPr>
            <a:spLocks noGrp="1"/>
          </p:cNvSpPr>
          <p:nvPr>
            <p:ph type="ftr" sz="quarter" idx="11"/>
          </p:nvPr>
        </p:nvSpPr>
        <p:spPr/>
        <p:txBody>
          <a:bodyPr/>
          <a:lstStyle/>
          <a:p>
            <a:r>
              <a:rPr lang="en-US" dirty="0"/>
              <a:t>September 19th, 2023</a:t>
            </a:r>
          </a:p>
        </p:txBody>
      </p:sp>
      <p:pic>
        <p:nvPicPr>
          <p:cNvPr id="5" name="Picture 7">
            <a:extLst>
              <a:ext uri="{FF2B5EF4-FFF2-40B4-BE49-F238E27FC236}">
                <a16:creationId xmlns:a16="http://schemas.microsoft.com/office/drawing/2014/main" id="{A13FEDC0-4184-D745-7838-C53FC81DC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966" y="2774628"/>
            <a:ext cx="9099954" cy="328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378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9C04A-AAF8-42A7-934D-C19A1A1EDDC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791EA19B-EFE6-403A-93B7-086601AB54E6}"/>
              </a:ext>
            </a:extLst>
          </p:cNvPr>
          <p:cNvSpPr>
            <a:spLocks noGrp="1"/>
          </p:cNvSpPr>
          <p:nvPr>
            <p:ph idx="1"/>
          </p:nvPr>
        </p:nvSpPr>
        <p:spPr/>
        <p:txBody>
          <a:bodyPr>
            <a:normAutofit fontScale="92500"/>
          </a:bodyPr>
          <a:lstStyle/>
          <a:p>
            <a:r>
              <a:rPr lang="en-US" altLang="en-US" dirty="0">
                <a:solidFill>
                  <a:schemeClr val="tx1"/>
                </a:solidFill>
                <a:latin typeface="Trebuchet MS" panose="020B0603020202020204" pitchFamily="34" charset="0"/>
              </a:rPr>
              <a:t>To recap, the initial eligibility for “Unlikely to Return to Previous Industry or Occupation” due to being eligible for or exhausted UI (which is Category 1 in Career Connect)</a:t>
            </a:r>
          </a:p>
          <a:p>
            <a:r>
              <a:rPr lang="en-US" altLang="en-US" dirty="0">
                <a:solidFill>
                  <a:schemeClr val="tx1"/>
                </a:solidFill>
                <a:latin typeface="Trebuchet MS" panose="020B0603020202020204" pitchFamily="34" charset="0"/>
              </a:rPr>
              <a:t>In addition, there is an alternative to UI for individuals who worked for an employer who had not paid into UI on their behalf; this is known as “Tenure” </a:t>
            </a:r>
          </a:p>
          <a:p>
            <a:r>
              <a:rPr lang="en-US" altLang="en-US" dirty="0">
                <a:solidFill>
                  <a:schemeClr val="tx1"/>
                </a:solidFill>
                <a:latin typeface="Trebuchet MS" panose="020B0603020202020204" pitchFamily="34" charset="0"/>
              </a:rPr>
              <a:t>Additionally “Tenure” could be awarded if a client worked at least 30 days and has insufficient earning to draw a monetary UI benefit</a:t>
            </a:r>
          </a:p>
          <a:p>
            <a:r>
              <a:rPr lang="en-US" altLang="en-US" dirty="0">
                <a:solidFill>
                  <a:schemeClr val="tx1"/>
                </a:solidFill>
                <a:latin typeface="Trebuchet MS" panose="020B0603020202020204" pitchFamily="34" charset="0"/>
              </a:rPr>
              <a:t>The details around “Tenure” will be covered on the next several slides:</a:t>
            </a:r>
          </a:p>
          <a:p>
            <a:endParaRPr lang="en-US" dirty="0"/>
          </a:p>
        </p:txBody>
      </p:sp>
      <p:sp>
        <p:nvSpPr>
          <p:cNvPr id="4" name="Footer Placeholder 3">
            <a:extLst>
              <a:ext uri="{FF2B5EF4-FFF2-40B4-BE49-F238E27FC236}">
                <a16:creationId xmlns:a16="http://schemas.microsoft.com/office/drawing/2014/main" id="{6EA58D0A-1D20-4E2D-850D-CDAF5BAE00C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3125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270A-583D-428E-AFE9-523D7650C1AB}"/>
              </a:ext>
            </a:extLst>
          </p:cNvPr>
          <p:cNvSpPr>
            <a:spLocks noGrp="1"/>
          </p:cNvSpPr>
          <p:nvPr>
            <p:ph type="title"/>
          </p:nvPr>
        </p:nvSpPr>
        <p:spPr>
          <a:xfrm>
            <a:off x="3209544" y="610865"/>
            <a:ext cx="8471115" cy="561049"/>
          </a:xfrm>
        </p:spPr>
        <p:txBody>
          <a:bodyPr>
            <a:noAutofit/>
          </a:bodyPr>
          <a:lstStyle/>
          <a:p>
            <a:pPr algn="ctr"/>
            <a:r>
              <a:rPr lang="en-US" sz="4000"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B2F3703C-E439-4090-932A-F047A10D3E9D}"/>
              </a:ext>
            </a:extLst>
          </p:cNvPr>
          <p:cNvSpPr>
            <a:spLocks noGrp="1"/>
          </p:cNvSpPr>
          <p:nvPr>
            <p:ph idx="1"/>
          </p:nvPr>
        </p:nvSpPr>
        <p:spPr>
          <a:xfrm>
            <a:off x="838200" y="1704814"/>
            <a:ext cx="10515600" cy="4472149"/>
          </a:xfrm>
        </p:spPr>
        <p:txBody>
          <a:bodyPr>
            <a:normAutofit lnSpcReduction="10000"/>
          </a:bodyPr>
          <a:lstStyle/>
          <a:p>
            <a:pPr marL="0" indent="0" algn="ctr">
              <a:buFont typeface="Arial" panose="020B0604020202020204" pitchFamily="34" charset="0"/>
              <a:buNone/>
              <a:defRPr/>
            </a:pPr>
            <a:r>
              <a:rPr lang="en-US" sz="3600" b="1" dirty="0">
                <a:solidFill>
                  <a:schemeClr val="tx1"/>
                </a:solidFill>
                <a:latin typeface="Trebuchet MS" panose="020B0603020202020204" pitchFamily="34" charset="0"/>
                <a:cs typeface="Traditional Arabic" panose="02020603050405020304" pitchFamily="18" charset="-78"/>
              </a:rPr>
              <a:t>WIOA Title 1 Authority</a:t>
            </a:r>
          </a:p>
          <a:p>
            <a:pPr>
              <a:defRPr/>
            </a:pPr>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a:t>
            </a:r>
          </a:p>
          <a:p>
            <a:pPr>
              <a:defRPr/>
            </a:pPr>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(TEGL)19-16 – Guidance on Services Provided through Adult and Dislocated Worker under WIOA – dated March 2nd, 2017</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5.1 – General Eligibility </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5.1.1 – Selective Service updated August 2021  </a:t>
            </a:r>
          </a:p>
          <a:p>
            <a:pPr>
              <a:defRPr/>
            </a:pPr>
            <a:r>
              <a:rPr lang="en-US" altLang="en-US" dirty="0">
                <a:solidFill>
                  <a:schemeClr val="tx1"/>
                </a:solidFill>
                <a:latin typeface="Trebuchet MS" panose="020B0603020202020204" pitchFamily="34" charset="0"/>
                <a:cs typeface="Traditional Arabic" panose="02020603050405020304" pitchFamily="18" charset="-78"/>
              </a:rPr>
              <a:t>WIOA ePolicy Chapter 5.3 – Dislocated Worker Eligibility updated May 12</a:t>
            </a:r>
            <a:r>
              <a:rPr lang="en-US" altLang="en-US" baseline="30000" dirty="0">
                <a:solidFill>
                  <a:schemeClr val="tx1"/>
                </a:solidFill>
                <a:latin typeface="Trebuchet MS" panose="020B0603020202020204" pitchFamily="34" charset="0"/>
                <a:cs typeface="Traditional Arabic" panose="02020603050405020304" pitchFamily="18" charset="-78"/>
              </a:rPr>
              <a:t>th</a:t>
            </a:r>
            <a:r>
              <a:rPr lang="en-US" altLang="en-US" dirty="0">
                <a:solidFill>
                  <a:schemeClr val="tx1"/>
                </a:solidFill>
                <a:latin typeface="Trebuchet MS" panose="020B0603020202020204" pitchFamily="34" charset="0"/>
                <a:cs typeface="Traditional Arabic" panose="02020603050405020304" pitchFamily="18" charset="-78"/>
              </a:rPr>
              <a:t>, 2023</a:t>
            </a:r>
          </a:p>
          <a:p>
            <a:endParaRPr lang="en-US" dirty="0"/>
          </a:p>
        </p:txBody>
      </p:sp>
      <p:sp>
        <p:nvSpPr>
          <p:cNvPr id="4" name="Footer Placeholder 3">
            <a:extLst>
              <a:ext uri="{FF2B5EF4-FFF2-40B4-BE49-F238E27FC236}">
                <a16:creationId xmlns:a16="http://schemas.microsoft.com/office/drawing/2014/main" id="{3BE3C71D-016F-4D8B-AD9D-48A301C05DFA}"/>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112656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7E17-8286-4236-91D4-E75D8B15FCC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a:t>
            </a:r>
          </a:p>
        </p:txBody>
      </p:sp>
      <p:sp>
        <p:nvSpPr>
          <p:cNvPr id="3" name="Content Placeholder 2">
            <a:extLst>
              <a:ext uri="{FF2B5EF4-FFF2-40B4-BE49-F238E27FC236}">
                <a16:creationId xmlns:a16="http://schemas.microsoft.com/office/drawing/2014/main" id="{4E74F0AF-F467-48F5-806D-66EDCDACF387}"/>
              </a:ext>
            </a:extLst>
          </p:cNvPr>
          <p:cNvSpPr>
            <a:spLocks noGrp="1"/>
          </p:cNvSpPr>
          <p:nvPr>
            <p:ph idx="1"/>
          </p:nvPr>
        </p:nvSpPr>
        <p:spPr/>
        <p:txBody>
          <a:bodyPr>
            <a:normAutofit lnSpcReduction="10000"/>
          </a:bodyPr>
          <a:lstStyle/>
          <a:p>
            <a:pPr marL="0" indent="0">
              <a:buNone/>
            </a:pPr>
            <a:r>
              <a:rPr lang="en-US" altLang="en-US" sz="2400" dirty="0">
                <a:solidFill>
                  <a:schemeClr val="tx1"/>
                </a:solidFill>
                <a:latin typeface="Trebuchet MS" panose="020B0603020202020204" pitchFamily="34" charset="0"/>
              </a:rPr>
              <a:t>This individual that has been terminated or laid off or has received notice of employment termination or layoff; and as listed </a:t>
            </a:r>
            <a:r>
              <a:rPr lang="en-US" altLang="en-US" sz="22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200" b="1" u="sng" dirty="0">
                <a:solidFill>
                  <a:schemeClr val="tx1"/>
                </a:solidFill>
                <a:latin typeface="Trebuchet MS" panose="020B0603020202020204" pitchFamily="34" charset="0"/>
              </a:rPr>
              <a:t>Dislocated Worker Eligibility - paragraphs I.1.a.2.b) </a:t>
            </a:r>
            <a:endParaRPr lang="en-US" altLang="en-US" sz="2200" dirty="0">
              <a:solidFill>
                <a:schemeClr val="tx1"/>
              </a:solidFill>
              <a:latin typeface="Trebuchet MS" panose="020B0603020202020204" pitchFamily="34" charset="0"/>
            </a:endParaRPr>
          </a:p>
          <a:p>
            <a:pPr lvl="1"/>
            <a:r>
              <a:rPr lang="en-US" sz="2000" dirty="0">
                <a:solidFill>
                  <a:schemeClr val="tx1"/>
                </a:solidFill>
                <a:effectLst/>
                <a:latin typeface="Trebuchet MS" panose="020B0603020202020204" pitchFamily="34" charset="0"/>
                <a:ea typeface="Arial" panose="020B0604020202020204" pitchFamily="34" charset="0"/>
              </a:rPr>
              <a:t>Tenure = has been employed for a duration sufficient to demonstrate attachment to the workforce (meaning the individual must have at least thirty (30) days of employment in the industry or occupation from which he/she was dislocated) but is not eligible for unemployment compensation due to insufficient earnings or having performed services for an employer that were not covered under a state unemployment compensation law; </a:t>
            </a:r>
          </a:p>
          <a:p>
            <a:pPr lvl="1"/>
            <a:endParaRPr lang="en-US" sz="2000" dirty="0">
              <a:solidFill>
                <a:schemeClr val="tx1"/>
              </a:solidFill>
            </a:endParaRPr>
          </a:p>
          <a:p>
            <a:pPr marL="457200" lvl="1" indent="0">
              <a:buNone/>
            </a:pPr>
            <a:r>
              <a:rPr lang="en-US" sz="2000" dirty="0">
                <a:solidFill>
                  <a:schemeClr val="tx1"/>
                </a:solidFill>
                <a:highlight>
                  <a:srgbClr val="FFFF00"/>
                </a:highlight>
                <a:latin typeface="Trebuchet MS" panose="020B0603020202020204" pitchFamily="34" charset="0"/>
              </a:rPr>
              <a:t>NOTE:  In the previous WIOA Dislocated Worker Eligibility Policy, the time to meet the “Tenure” criteria had been </a:t>
            </a:r>
            <a:r>
              <a:rPr lang="en-US" sz="2000" b="1" u="sng" dirty="0">
                <a:solidFill>
                  <a:schemeClr val="tx1"/>
                </a:solidFill>
                <a:highlight>
                  <a:srgbClr val="FFFF00"/>
                </a:highlight>
                <a:latin typeface="Trebuchet MS" panose="020B0603020202020204" pitchFamily="34" charset="0"/>
              </a:rPr>
              <a:t>six (6) months </a:t>
            </a:r>
            <a:r>
              <a:rPr lang="en-US" sz="2000" dirty="0">
                <a:solidFill>
                  <a:schemeClr val="tx1"/>
                </a:solidFill>
                <a:highlight>
                  <a:srgbClr val="FFFF00"/>
                </a:highlight>
                <a:latin typeface="Trebuchet MS" panose="020B0603020202020204" pitchFamily="34" charset="0"/>
              </a:rPr>
              <a:t>in the industry or occupation, and that time frame has now been shrunken down to </a:t>
            </a:r>
            <a:r>
              <a:rPr lang="en-US" sz="2000" b="1" u="sng" dirty="0">
                <a:solidFill>
                  <a:schemeClr val="tx1"/>
                </a:solidFill>
                <a:highlight>
                  <a:srgbClr val="FFFF00"/>
                </a:highlight>
                <a:latin typeface="Trebuchet MS" panose="020B0603020202020204" pitchFamily="34" charset="0"/>
              </a:rPr>
              <a:t>thirty (30) days</a:t>
            </a:r>
            <a:r>
              <a:rPr lang="en-US" sz="2000" dirty="0">
                <a:solidFill>
                  <a:schemeClr val="tx1"/>
                </a:solidFill>
                <a:highlight>
                  <a:srgbClr val="FFFF00"/>
                </a:highlight>
                <a:latin typeface="Trebuchet MS" panose="020B0603020202020204" pitchFamily="34" charset="0"/>
              </a:rPr>
              <a:t> in the 5-12-23 DW Eligibility Policy </a:t>
            </a:r>
          </a:p>
        </p:txBody>
      </p:sp>
      <p:sp>
        <p:nvSpPr>
          <p:cNvPr id="4" name="Footer Placeholder 3">
            <a:extLst>
              <a:ext uri="{FF2B5EF4-FFF2-40B4-BE49-F238E27FC236}">
                <a16:creationId xmlns:a16="http://schemas.microsoft.com/office/drawing/2014/main" id="{E2E4F8B7-0843-49AE-9C94-9ACE1170CD18}"/>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218408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89F1-F500-4804-8A95-11DCDD7B143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Tenure Alternative to UI</a:t>
            </a:r>
          </a:p>
        </p:txBody>
      </p:sp>
      <p:sp>
        <p:nvSpPr>
          <p:cNvPr id="3" name="Content Placeholder 2">
            <a:extLst>
              <a:ext uri="{FF2B5EF4-FFF2-40B4-BE49-F238E27FC236}">
                <a16:creationId xmlns:a16="http://schemas.microsoft.com/office/drawing/2014/main" id="{A6DEF500-9D7E-4498-ACBC-B0A5058A4CF0}"/>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rPr>
              <a:t>“Tenure” is for an individual who worked at a job (or in the industry) for at least </a:t>
            </a:r>
            <a:r>
              <a:rPr lang="en-US" altLang="en-US" b="1" u="sng" dirty="0">
                <a:solidFill>
                  <a:schemeClr val="tx1"/>
                </a:solidFill>
                <a:latin typeface="Trebuchet MS" panose="020B0603020202020204" pitchFamily="34" charset="0"/>
              </a:rPr>
              <a:t>30</a:t>
            </a:r>
            <a:r>
              <a:rPr lang="en-US" altLang="en-US" dirty="0">
                <a:solidFill>
                  <a:schemeClr val="tx1"/>
                </a:solidFill>
                <a:latin typeface="Trebuchet MS" panose="020B0603020202020204" pitchFamily="34" charset="0"/>
              </a:rPr>
              <a:t> days, where the employer </a:t>
            </a:r>
            <a:r>
              <a:rPr lang="en-US" altLang="en-US" b="1" u="sng" dirty="0">
                <a:solidFill>
                  <a:schemeClr val="tx1"/>
                </a:solidFill>
                <a:latin typeface="Trebuchet MS" panose="020B0603020202020204" pitchFamily="34" charset="0"/>
              </a:rPr>
              <a:t>did not</a:t>
            </a:r>
            <a:r>
              <a:rPr lang="en-US" altLang="en-US" b="1" dirty="0">
                <a:solidFill>
                  <a:schemeClr val="tx1"/>
                </a:solidFill>
                <a:latin typeface="Trebuchet MS" panose="020B0603020202020204" pitchFamily="34" charset="0"/>
              </a:rPr>
              <a:t> </a:t>
            </a:r>
            <a:r>
              <a:rPr lang="en-US" altLang="en-US" dirty="0">
                <a:solidFill>
                  <a:schemeClr val="tx1"/>
                </a:solidFill>
                <a:latin typeface="Trebuchet MS" panose="020B0603020202020204" pitchFamily="34" charset="0"/>
              </a:rPr>
              <a:t>pay into the UI system on behalf of the employee.</a:t>
            </a:r>
          </a:p>
          <a:p>
            <a:endParaRPr lang="en-US" altLang="en-US"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OR “Tenure” is for an individual who worked full-time at their dislocation job (or in the industry) for at least 30 days and had insufficient wages to draw a monetary UI benefit.</a:t>
            </a:r>
          </a:p>
          <a:p>
            <a:endParaRPr lang="en-US" dirty="0"/>
          </a:p>
        </p:txBody>
      </p:sp>
      <p:sp>
        <p:nvSpPr>
          <p:cNvPr id="4" name="Footer Placeholder 3">
            <a:extLst>
              <a:ext uri="{FF2B5EF4-FFF2-40B4-BE49-F238E27FC236}">
                <a16:creationId xmlns:a16="http://schemas.microsoft.com/office/drawing/2014/main" id="{9661EA13-E3D4-4CDF-90C6-923E2B009EA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969323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FD09-F0B7-46E3-8DB5-8F20F06B481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Further Details about Tenure</a:t>
            </a:r>
          </a:p>
        </p:txBody>
      </p:sp>
      <p:sp>
        <p:nvSpPr>
          <p:cNvPr id="3" name="Content Placeholder 2">
            <a:extLst>
              <a:ext uri="{FF2B5EF4-FFF2-40B4-BE49-F238E27FC236}">
                <a16:creationId xmlns:a16="http://schemas.microsoft.com/office/drawing/2014/main" id="{F9DBEB9C-5EE6-48C2-BBE4-72EE987E71F7}"/>
              </a:ext>
            </a:extLst>
          </p:cNvPr>
          <p:cNvSpPr>
            <a:spLocks noGrp="1"/>
          </p:cNvSpPr>
          <p:nvPr>
            <p:ph idx="1"/>
          </p:nvPr>
        </p:nvSpPr>
        <p:spPr/>
        <p:txBody>
          <a:bodyPr>
            <a:normAutofit lnSpcReduction="10000"/>
          </a:bodyPr>
          <a:lstStyle/>
          <a:p>
            <a:r>
              <a:rPr lang="en-US" sz="2800" dirty="0">
                <a:solidFill>
                  <a:schemeClr val="tx1"/>
                </a:solidFill>
                <a:effectLst/>
                <a:latin typeface="Trebuchet MS" panose="020B0603020202020204" pitchFamily="34" charset="0"/>
                <a:ea typeface="Calibri" panose="020F0502020204030204" pitchFamily="34" charset="0"/>
              </a:rPr>
              <a:t>Based on recent guidance provided by IDES to our Policy Unit, for an individual to be eligible to draw a monetary UI benefit, the person must have earned at least $2,000 in at least two (2) of the last four (4) calendar quarters which should be supported by either an IBIS document or the client's pay records </a:t>
            </a:r>
          </a:p>
          <a:p>
            <a:r>
              <a:rPr lang="en-US" sz="2800" dirty="0">
                <a:solidFill>
                  <a:schemeClr val="tx1"/>
                </a:solidFill>
                <a:effectLst/>
                <a:latin typeface="Trebuchet MS" panose="020B0603020202020204" pitchFamily="34" charset="0"/>
                <a:ea typeface="Calibri" panose="020F0502020204030204" pitchFamily="34" charset="0"/>
              </a:rPr>
              <a:t>If an individual has worked full-time at their dislocation job </a:t>
            </a:r>
            <a:r>
              <a:rPr lang="en-US" dirty="0">
                <a:solidFill>
                  <a:schemeClr val="tx1"/>
                </a:solidFill>
                <a:latin typeface="Trebuchet MS" panose="020B0603020202020204" pitchFamily="34" charset="0"/>
                <a:ea typeface="Calibri" panose="020F0502020204030204" pitchFamily="34" charset="0"/>
              </a:rPr>
              <a:t>for </a:t>
            </a:r>
            <a:r>
              <a:rPr lang="en-US" sz="2800" dirty="0">
                <a:solidFill>
                  <a:schemeClr val="tx1"/>
                </a:solidFill>
                <a:effectLst/>
                <a:latin typeface="Trebuchet MS" panose="020B0603020202020204" pitchFamily="34" charset="0"/>
                <a:ea typeface="Calibri" panose="020F0502020204030204" pitchFamily="34" charset="0"/>
              </a:rPr>
              <a:t>at least 30 days but does not meet the above criteria (due to insufficient earnings), then that individual would meet the alternative criteria to UI known as “Tenure”</a:t>
            </a:r>
          </a:p>
          <a:p>
            <a:endParaRPr lang="en-US" dirty="0"/>
          </a:p>
        </p:txBody>
      </p:sp>
      <p:sp>
        <p:nvSpPr>
          <p:cNvPr id="4" name="Footer Placeholder 3">
            <a:extLst>
              <a:ext uri="{FF2B5EF4-FFF2-40B4-BE49-F238E27FC236}">
                <a16:creationId xmlns:a16="http://schemas.microsoft.com/office/drawing/2014/main" id="{EE85FB08-6C34-4CFD-9CC4-E967C0E3715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257322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3AB3-1639-4E6B-8788-F7EF27E9B32A}"/>
              </a:ext>
            </a:extLst>
          </p:cNvPr>
          <p:cNvSpPr>
            <a:spLocks noGrp="1"/>
          </p:cNvSpPr>
          <p:nvPr>
            <p:ph type="title"/>
          </p:nvPr>
        </p:nvSpPr>
        <p:spPr/>
        <p:txBody>
          <a:bodyPr>
            <a:normAutofit fontScale="90000"/>
          </a:bodyPr>
          <a:lstStyle/>
          <a:p>
            <a:pPr algn="ctr"/>
            <a:r>
              <a:rPr lang="en-US" dirty="0"/>
              <a:t> </a:t>
            </a:r>
            <a:r>
              <a:rPr lang="en-US" altLang="en-US" dirty="0">
                <a:latin typeface="Trebuchet MS" panose="020B0603020202020204" pitchFamily="34" charset="0"/>
              </a:rPr>
              <a:t>Tenure – Military Separation</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40C77C2B-9771-4117-B506-FC9B1C1B5B46}"/>
              </a:ext>
            </a:extLst>
          </p:cNvPr>
          <p:cNvSpPr>
            <a:spLocks noGrp="1"/>
          </p:cNvSpPr>
          <p:nvPr>
            <p:ph idx="1"/>
          </p:nvPr>
        </p:nvSpPr>
        <p:spPr>
          <a:xfrm>
            <a:off x="838200" y="2118167"/>
            <a:ext cx="10661542" cy="4058796"/>
          </a:xfrm>
        </p:spPr>
        <p:txBody>
          <a:bodyPr/>
          <a:lstStyle/>
          <a:p>
            <a:pPr marL="0" indent="0">
              <a:buNone/>
            </a:pPr>
            <a:r>
              <a:rPr lang="en-US" altLang="en-US" dirty="0">
                <a:solidFill>
                  <a:schemeClr val="tx1"/>
                </a:solidFill>
                <a:latin typeface="Trebuchet MS" panose="020B0603020202020204" pitchFamily="34" charset="0"/>
              </a:rPr>
              <a:t>Often people who separate from the armed forces after their enlistment (discharged from active duty) are not eligible for UI. If that is the case with someone you are working with, Illinois Department of Employment Security has given guidance that those individuals would meet “Tenure” if they had served at least 30 days in the armed forces and are not eligible for UI</a:t>
            </a:r>
          </a:p>
          <a:p>
            <a:endParaRPr lang="en-US" dirty="0"/>
          </a:p>
        </p:txBody>
      </p:sp>
      <p:sp>
        <p:nvSpPr>
          <p:cNvPr id="4" name="Footer Placeholder 3">
            <a:extLst>
              <a:ext uri="{FF2B5EF4-FFF2-40B4-BE49-F238E27FC236}">
                <a16:creationId xmlns:a16="http://schemas.microsoft.com/office/drawing/2014/main" id="{A3A59EEA-D051-4296-9742-B2A3C263945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417669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EB6E-7271-44AB-A1F3-64758A8FBBB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Examples of “Tenure” Jobs   </a:t>
            </a:r>
          </a:p>
        </p:txBody>
      </p:sp>
      <p:sp>
        <p:nvSpPr>
          <p:cNvPr id="3" name="Content Placeholder 2">
            <a:extLst>
              <a:ext uri="{FF2B5EF4-FFF2-40B4-BE49-F238E27FC236}">
                <a16:creationId xmlns:a16="http://schemas.microsoft.com/office/drawing/2014/main" id="{296858D3-3B39-46BE-8532-69CEDB5C0405}"/>
              </a:ext>
            </a:extLst>
          </p:cNvPr>
          <p:cNvSpPr>
            <a:spLocks noGrp="1"/>
          </p:cNvSpPr>
          <p:nvPr>
            <p:ph idx="1"/>
          </p:nvPr>
        </p:nvSpPr>
        <p:spPr/>
        <p:txBody>
          <a:bodyPr>
            <a:normAutofit fontScale="92500" lnSpcReduction="20000"/>
          </a:bodyPr>
          <a:lstStyle/>
          <a:p>
            <a:r>
              <a:rPr lang="en-US" altLang="en-US" dirty="0">
                <a:solidFill>
                  <a:schemeClr val="tx1"/>
                </a:solidFill>
                <a:latin typeface="Trebuchet MS" panose="020B0603020202020204" pitchFamily="34" charset="0"/>
              </a:rPr>
              <a:t>Some examples of jobs not covered under the state unemployment compensation law:</a:t>
            </a:r>
          </a:p>
          <a:p>
            <a:pPr lvl="1"/>
            <a:r>
              <a:rPr lang="en-US" altLang="en-US" dirty="0">
                <a:solidFill>
                  <a:schemeClr val="tx1"/>
                </a:solidFill>
                <a:latin typeface="Trebuchet MS" panose="020B0603020202020204" pitchFamily="34" charset="0"/>
              </a:rPr>
              <a:t>Church or religious organization</a:t>
            </a:r>
          </a:p>
          <a:p>
            <a:pPr lvl="1"/>
            <a:r>
              <a:rPr lang="en-US" altLang="en-US" dirty="0">
                <a:solidFill>
                  <a:schemeClr val="tx1"/>
                </a:solidFill>
                <a:latin typeface="Trebuchet MS" panose="020B0603020202020204" pitchFamily="34" charset="0"/>
              </a:rPr>
              <a:t>Railroad  </a:t>
            </a:r>
          </a:p>
          <a:p>
            <a:pPr lvl="1"/>
            <a:r>
              <a:rPr lang="en-US" altLang="en-US" dirty="0">
                <a:solidFill>
                  <a:schemeClr val="tx1"/>
                </a:solidFill>
                <a:latin typeface="Trebuchet MS" panose="020B0603020202020204" pitchFamily="34" charset="0"/>
              </a:rPr>
              <a:t>Insurance agent  </a:t>
            </a:r>
          </a:p>
          <a:p>
            <a:pPr lvl="1"/>
            <a:r>
              <a:rPr lang="en-US" altLang="en-US" dirty="0">
                <a:solidFill>
                  <a:schemeClr val="tx1"/>
                </a:solidFill>
                <a:latin typeface="Trebuchet MS" panose="020B0603020202020204" pitchFamily="34" charset="0"/>
              </a:rPr>
              <a:t>Agricultural labor</a:t>
            </a:r>
          </a:p>
          <a:p>
            <a:pPr lvl="1"/>
            <a:r>
              <a:rPr lang="en-US" altLang="en-US" dirty="0">
                <a:solidFill>
                  <a:schemeClr val="tx1"/>
                </a:solidFill>
                <a:latin typeface="Trebuchet MS" panose="020B0603020202020204" pitchFamily="34" charset="0"/>
              </a:rPr>
              <a:t>Domestic Service</a:t>
            </a:r>
          </a:p>
          <a:p>
            <a:pPr lvl="1"/>
            <a:r>
              <a:rPr lang="en-US" altLang="en-US" dirty="0">
                <a:solidFill>
                  <a:schemeClr val="tx1"/>
                </a:solidFill>
                <a:latin typeface="Trebuchet MS" panose="020B0603020202020204" pitchFamily="34" charset="0"/>
              </a:rPr>
              <a:t>Family Business</a:t>
            </a:r>
          </a:p>
          <a:p>
            <a:r>
              <a:rPr lang="en-US" dirty="0">
                <a:solidFill>
                  <a:schemeClr val="tx1"/>
                </a:solidFill>
                <a:latin typeface="Trebuchet MS" panose="020B0603020202020204" pitchFamily="34" charset="0"/>
              </a:rPr>
              <a:t>Many of these jobs did receive PUA benefits during COVID; from my knowledge the PUA ended in September 2021 so would only be relevant for individuals who have not had self-sustaining employment since September 2021    </a:t>
            </a:r>
          </a:p>
        </p:txBody>
      </p:sp>
      <p:sp>
        <p:nvSpPr>
          <p:cNvPr id="4" name="Footer Placeholder 3">
            <a:extLst>
              <a:ext uri="{FF2B5EF4-FFF2-40B4-BE49-F238E27FC236}">
                <a16:creationId xmlns:a16="http://schemas.microsoft.com/office/drawing/2014/main" id="{8D9D99BD-F20C-4AB9-BE71-892EA379474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507969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7D21-1E4C-994F-82A4-E0562D4ACE1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Category 2 in Career Connect </a:t>
            </a:r>
          </a:p>
        </p:txBody>
      </p:sp>
      <p:sp>
        <p:nvSpPr>
          <p:cNvPr id="3" name="Content Placeholder 2">
            <a:extLst>
              <a:ext uri="{FF2B5EF4-FFF2-40B4-BE49-F238E27FC236}">
                <a16:creationId xmlns:a16="http://schemas.microsoft.com/office/drawing/2014/main" id="{AD324327-193D-199B-E3DD-9DB0F16A8CDA}"/>
              </a:ext>
            </a:extLst>
          </p:cNvPr>
          <p:cNvSpPr>
            <a:spLocks noGrp="1"/>
          </p:cNvSpPr>
          <p:nvPr>
            <p:ph idx="1"/>
          </p:nvPr>
        </p:nvSpPr>
        <p:spPr>
          <a:xfrm>
            <a:off x="838200" y="1799771"/>
            <a:ext cx="10515600" cy="4377192"/>
          </a:xfrm>
        </p:spPr>
        <p:txBody>
          <a:bodyPr>
            <a:normAutofit/>
          </a:bodyPr>
          <a:lstStyle/>
          <a:p>
            <a:r>
              <a:rPr lang="en-US" altLang="en-US" sz="2600" dirty="0">
                <a:solidFill>
                  <a:schemeClr val="tx1"/>
                </a:solidFill>
                <a:latin typeface="Trebuchet MS" panose="020B0603020202020204" pitchFamily="34" charset="0"/>
              </a:rPr>
              <a:t>In Career Connect – This next portion of the criteria under Unlikely to Return to Previous Industry or Occupation criteria is broken out under Category 2   </a:t>
            </a:r>
          </a:p>
          <a:p>
            <a:pPr marL="0" indent="0">
              <a:buNone/>
            </a:pPr>
            <a:endParaRPr lang="en-US" altLang="en-US" sz="800" dirty="0">
              <a:solidFill>
                <a:schemeClr val="tx1"/>
              </a:solidFill>
              <a:latin typeface="Trebuchet MS" panose="020B0603020202020204" pitchFamily="34" charset="0"/>
            </a:endParaRPr>
          </a:p>
          <a:p>
            <a:r>
              <a:rPr lang="en-US" altLang="en-US" sz="2600" dirty="0">
                <a:solidFill>
                  <a:schemeClr val="tx1"/>
                </a:solidFill>
                <a:latin typeface="Trebuchet MS" panose="020B0603020202020204" pitchFamily="34" charset="0"/>
              </a:rPr>
              <a:t>This part of the eligibility are for individuals who worked at a job that did not pay into the Unemployment system on behalf of the client, or if the client had worked at the job at least 30 days but had insufficient wages to draw a monetary benefit </a:t>
            </a:r>
          </a:p>
          <a:p>
            <a:pPr marL="0" indent="0">
              <a:buNone/>
            </a:pPr>
            <a:endParaRPr lang="en-US" altLang="en-US" sz="800" dirty="0">
              <a:solidFill>
                <a:schemeClr val="tx1"/>
              </a:solidFill>
              <a:latin typeface="Trebuchet MS" panose="020B0603020202020204" pitchFamily="34" charset="0"/>
            </a:endParaRPr>
          </a:p>
          <a:p>
            <a:r>
              <a:rPr lang="en-US" altLang="en-US" sz="2600" dirty="0">
                <a:solidFill>
                  <a:schemeClr val="tx1"/>
                </a:solidFill>
                <a:latin typeface="Trebuchet MS" panose="020B0603020202020204" pitchFamily="34" charset="0"/>
              </a:rPr>
              <a:t>This is known as “Tenure” the alternative to UI    </a:t>
            </a:r>
          </a:p>
          <a:p>
            <a:endParaRPr lang="en-US" dirty="0"/>
          </a:p>
        </p:txBody>
      </p:sp>
      <p:sp>
        <p:nvSpPr>
          <p:cNvPr id="4" name="Footer Placeholder 3">
            <a:extLst>
              <a:ext uri="{FF2B5EF4-FFF2-40B4-BE49-F238E27FC236}">
                <a16:creationId xmlns:a16="http://schemas.microsoft.com/office/drawing/2014/main" id="{3F95CB1E-3437-8F61-BE53-E4CD60CEEA1C}"/>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764750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D25E-D656-6303-A811-454389B0E4C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Category 2 in Career Connect</a:t>
            </a:r>
          </a:p>
        </p:txBody>
      </p:sp>
      <p:sp>
        <p:nvSpPr>
          <p:cNvPr id="3" name="Content Placeholder 2">
            <a:extLst>
              <a:ext uri="{FF2B5EF4-FFF2-40B4-BE49-F238E27FC236}">
                <a16:creationId xmlns:a16="http://schemas.microsoft.com/office/drawing/2014/main" id="{D8F8C9F5-4840-B152-4C2F-8B24CB7AFCBA}"/>
              </a:ext>
            </a:extLst>
          </p:cNvPr>
          <p:cNvSpPr>
            <a:spLocks noGrp="1"/>
          </p:cNvSpPr>
          <p:nvPr>
            <p:ph idx="1"/>
          </p:nvPr>
        </p:nvSpPr>
        <p:spPr>
          <a:xfrm>
            <a:off x="838200" y="1640114"/>
            <a:ext cx="10515600" cy="4607021"/>
          </a:xfrm>
        </p:spPr>
        <p:txBody>
          <a:bodyPr/>
          <a:lstStyle/>
          <a:p>
            <a:pPr marL="0" indent="0" algn="ctr">
              <a:buNone/>
            </a:pPr>
            <a:r>
              <a:rPr lang="en-US" dirty="0">
                <a:solidFill>
                  <a:schemeClr val="tx1"/>
                </a:solidFill>
                <a:latin typeface="Trebuchet MS" panose="020B0603020202020204" pitchFamily="34" charset="0"/>
              </a:rPr>
              <a:t>The details in Career Connect for Category 2 are as follows:</a:t>
            </a:r>
          </a:p>
          <a:p>
            <a:endParaRPr lang="en-US" dirty="0"/>
          </a:p>
        </p:txBody>
      </p:sp>
      <p:sp>
        <p:nvSpPr>
          <p:cNvPr id="4" name="Footer Placeholder 3">
            <a:extLst>
              <a:ext uri="{FF2B5EF4-FFF2-40B4-BE49-F238E27FC236}">
                <a16:creationId xmlns:a16="http://schemas.microsoft.com/office/drawing/2014/main" id="{A94FA9D7-7EC2-6287-2EB4-6BE8013F7D40}"/>
              </a:ext>
            </a:extLst>
          </p:cNvPr>
          <p:cNvSpPr>
            <a:spLocks noGrp="1"/>
          </p:cNvSpPr>
          <p:nvPr>
            <p:ph type="ftr" sz="quarter" idx="11"/>
          </p:nvPr>
        </p:nvSpPr>
        <p:spPr/>
        <p:txBody>
          <a:bodyPr/>
          <a:lstStyle/>
          <a:p>
            <a:r>
              <a:rPr lang="en-US" dirty="0"/>
              <a:t>September 19th, 2023</a:t>
            </a:r>
          </a:p>
        </p:txBody>
      </p:sp>
      <p:pic>
        <p:nvPicPr>
          <p:cNvPr id="5" name="Picture 5">
            <a:extLst>
              <a:ext uri="{FF2B5EF4-FFF2-40B4-BE49-F238E27FC236}">
                <a16:creationId xmlns:a16="http://schemas.microsoft.com/office/drawing/2014/main" id="{09315310-A4F7-A629-054F-04E788753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03" y="2713258"/>
            <a:ext cx="9971314"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328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E108-E806-4494-90D2-35FC1979B7D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02B299E8-CFC8-4946-ABCC-C977687CC5B0}"/>
              </a:ext>
            </a:extLst>
          </p:cNvPr>
          <p:cNvSpPr>
            <a:spLocks noGrp="1"/>
          </p:cNvSpPr>
          <p:nvPr>
            <p:ph idx="1"/>
          </p:nvPr>
        </p:nvSpPr>
        <p:spPr>
          <a:xfrm>
            <a:off x="838200" y="1858297"/>
            <a:ext cx="10515600" cy="4318666"/>
          </a:xfrm>
        </p:spPr>
        <p:txBody>
          <a:bodyPr/>
          <a:lstStyle/>
          <a:p>
            <a:pPr marL="0" indent="0">
              <a:buNone/>
            </a:pPr>
            <a:endParaRPr lang="en-US" altLang="en-US" dirty="0">
              <a:solidFill>
                <a:schemeClr val="tx1"/>
              </a:solidFill>
              <a:latin typeface="Trebuchet MS" panose="020B0603020202020204" pitchFamily="34" charset="0"/>
            </a:endParaRPr>
          </a:p>
          <a:p>
            <a:pPr marL="0" indent="0">
              <a:buNone/>
            </a:pPr>
            <a:r>
              <a:rPr lang="en-US" altLang="en-US" dirty="0">
                <a:solidFill>
                  <a:schemeClr val="tx1"/>
                </a:solidFill>
                <a:latin typeface="Trebuchet MS" panose="020B0603020202020204" pitchFamily="34" charset="0"/>
              </a:rPr>
              <a:t>It is </a:t>
            </a:r>
            <a:r>
              <a:rPr lang="en-US" altLang="en-US" b="1" dirty="0">
                <a:solidFill>
                  <a:schemeClr val="tx1"/>
                </a:solidFill>
                <a:latin typeface="Trebuchet MS" panose="020B0603020202020204" pitchFamily="34" charset="0"/>
              </a:rPr>
              <a:t>very important </a:t>
            </a:r>
            <a:r>
              <a:rPr lang="en-US" altLang="en-US" dirty="0">
                <a:solidFill>
                  <a:schemeClr val="tx1"/>
                </a:solidFill>
                <a:latin typeface="Trebuchet MS" panose="020B0603020202020204" pitchFamily="34" charset="0"/>
              </a:rPr>
              <a:t>to understand that under the criteria of “Unlikely to Return”, if an individual is laid off (or fired, quit, etc.) from a job where the employer </a:t>
            </a:r>
            <a:r>
              <a:rPr lang="en-US" altLang="en-US" b="1" u="sng" dirty="0">
                <a:solidFill>
                  <a:schemeClr val="tx1"/>
                </a:solidFill>
                <a:latin typeface="Trebuchet MS" panose="020B0603020202020204" pitchFamily="34" charset="0"/>
              </a:rPr>
              <a:t>had paid</a:t>
            </a:r>
            <a:r>
              <a:rPr lang="en-US" altLang="en-US" dirty="0">
                <a:solidFill>
                  <a:schemeClr val="tx1"/>
                </a:solidFill>
                <a:latin typeface="Trebuchet MS" panose="020B0603020202020204" pitchFamily="34" charset="0"/>
              </a:rPr>
              <a:t> into the UI system on behalf of the individual, and the individual </a:t>
            </a:r>
            <a:r>
              <a:rPr lang="en-US" altLang="en-US" b="1" u="sng" dirty="0">
                <a:solidFill>
                  <a:schemeClr val="tx1"/>
                </a:solidFill>
                <a:latin typeface="Trebuchet MS" panose="020B0603020202020204" pitchFamily="34" charset="0"/>
              </a:rPr>
              <a:t>has </a:t>
            </a:r>
            <a:r>
              <a:rPr lang="en-US" altLang="en-US" dirty="0">
                <a:solidFill>
                  <a:schemeClr val="tx1"/>
                </a:solidFill>
                <a:latin typeface="Trebuchet MS" panose="020B0603020202020204" pitchFamily="34" charset="0"/>
              </a:rPr>
              <a:t>earned sufficient wages to draw UI benefit, but the individual is/has been </a:t>
            </a:r>
            <a:r>
              <a:rPr lang="en-US" altLang="en-US" b="1" u="sng" dirty="0">
                <a:solidFill>
                  <a:schemeClr val="tx1"/>
                </a:solidFill>
                <a:latin typeface="Trebuchet MS" panose="020B0603020202020204" pitchFamily="34" charset="0"/>
              </a:rPr>
              <a:t>denied </a:t>
            </a:r>
            <a:r>
              <a:rPr lang="en-US" altLang="en-US" b="1" dirty="0">
                <a:solidFill>
                  <a:schemeClr val="tx1"/>
                </a:solidFill>
                <a:latin typeface="Trebuchet MS" panose="020B0603020202020204" pitchFamily="34" charset="0"/>
              </a:rPr>
              <a:t>UI benefits</a:t>
            </a:r>
            <a:r>
              <a:rPr lang="en-US" altLang="en-US" dirty="0">
                <a:solidFill>
                  <a:schemeClr val="tx1"/>
                </a:solidFill>
                <a:latin typeface="Trebuchet MS" panose="020B0603020202020204" pitchFamily="34" charset="0"/>
              </a:rPr>
              <a:t>, the individual </a:t>
            </a:r>
            <a:r>
              <a:rPr lang="en-US" altLang="en-US" b="1" u="sng" dirty="0">
                <a:solidFill>
                  <a:schemeClr val="tx1"/>
                </a:solidFill>
                <a:latin typeface="Trebuchet MS" panose="020B0603020202020204" pitchFamily="34" charset="0"/>
              </a:rPr>
              <a:t>cannot be determined eligible</a:t>
            </a:r>
            <a:r>
              <a:rPr lang="en-US" altLang="en-US" dirty="0">
                <a:solidFill>
                  <a:schemeClr val="tx1"/>
                </a:solidFill>
                <a:latin typeface="Trebuchet MS" panose="020B0603020202020204" pitchFamily="34" charset="0"/>
              </a:rPr>
              <a:t> under the Dislocated Worker criteria of “Unlikely to Return”.</a:t>
            </a:r>
          </a:p>
          <a:p>
            <a:pPr marL="0" indent="0">
              <a:buNone/>
            </a:pPr>
            <a:endParaRPr lang="en-US" altLang="en-US" sz="10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AB591F3-4AAB-4A85-B367-1FD806A4067D}"/>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126310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5EBC-545C-703E-98B9-47910721293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Career Connect Cat 1 &amp; 2</a:t>
            </a:r>
          </a:p>
        </p:txBody>
      </p:sp>
      <p:sp>
        <p:nvSpPr>
          <p:cNvPr id="3" name="Content Placeholder 2">
            <a:extLst>
              <a:ext uri="{FF2B5EF4-FFF2-40B4-BE49-F238E27FC236}">
                <a16:creationId xmlns:a16="http://schemas.microsoft.com/office/drawing/2014/main" id="{921098DE-F14C-9865-1C9C-FFB6A60DE946}"/>
              </a:ext>
            </a:extLst>
          </p:cNvPr>
          <p:cNvSpPr>
            <a:spLocks noGrp="1"/>
          </p:cNvSpPr>
          <p:nvPr>
            <p:ph idx="1"/>
          </p:nvPr>
        </p:nvSpPr>
        <p:spPr/>
        <p:txBody>
          <a:bodyPr>
            <a:normAutofit/>
          </a:bodyPr>
          <a:lstStyle/>
          <a:p>
            <a:r>
              <a:rPr lang="en-US" altLang="en-US" sz="2800" dirty="0">
                <a:solidFill>
                  <a:schemeClr val="tx1"/>
                </a:solidFill>
                <a:latin typeface="Trebuchet MS" panose="020B0603020202020204" pitchFamily="34" charset="0"/>
              </a:rPr>
              <a:t>To reiterate from the previous slide, and to make it relevant for Career Connect Categories 1 and 2, if an individual had worked at a job where the employer had paid into UI on their behalf, and was </a:t>
            </a:r>
            <a:r>
              <a:rPr lang="en-US" altLang="en-US" sz="2800" b="1" u="sng" dirty="0">
                <a:solidFill>
                  <a:schemeClr val="tx1"/>
                </a:solidFill>
                <a:latin typeface="Trebuchet MS" panose="020B0603020202020204" pitchFamily="34" charset="0"/>
              </a:rPr>
              <a:t>denied</a:t>
            </a:r>
            <a:r>
              <a:rPr lang="en-US" altLang="en-US" sz="2800" dirty="0">
                <a:solidFill>
                  <a:schemeClr val="tx1"/>
                </a:solidFill>
                <a:latin typeface="Trebuchet MS" panose="020B0603020202020204" pitchFamily="34" charset="0"/>
              </a:rPr>
              <a:t> to draw a monetary benefit, (unless it was insufficient wages) </a:t>
            </a:r>
            <a:r>
              <a:rPr lang="en-US" altLang="en-US" sz="2800" b="1" u="sng" dirty="0">
                <a:solidFill>
                  <a:schemeClr val="tx1"/>
                </a:solidFill>
                <a:latin typeface="Trebuchet MS" panose="020B0603020202020204" pitchFamily="34" charset="0"/>
              </a:rPr>
              <a:t>you cannot make</a:t>
            </a:r>
            <a:r>
              <a:rPr lang="en-US" altLang="en-US" sz="2800" dirty="0">
                <a:solidFill>
                  <a:schemeClr val="tx1"/>
                </a:solidFill>
                <a:latin typeface="Trebuchet MS" panose="020B0603020202020204" pitchFamily="34" charset="0"/>
              </a:rPr>
              <a:t> the client eligible under the dislocated worker criteria of either Category 1. or Category 2. in Career Connect </a:t>
            </a:r>
          </a:p>
          <a:p>
            <a:endParaRPr lang="en-US" altLang="en-US" sz="2800" dirty="0">
              <a:solidFill>
                <a:schemeClr val="tx1"/>
              </a:solidFill>
              <a:latin typeface="Trebuchet MS" panose="020B0603020202020204" pitchFamily="34" charset="0"/>
            </a:endParaRPr>
          </a:p>
          <a:p>
            <a:r>
              <a:rPr lang="en-US" altLang="en-US" sz="2800" b="1" dirty="0">
                <a:solidFill>
                  <a:schemeClr val="tx1"/>
                </a:solidFill>
                <a:highlight>
                  <a:srgbClr val="FFFF00"/>
                </a:highlight>
                <a:latin typeface="Trebuchet MS" panose="020B0603020202020204" pitchFamily="34" charset="0"/>
              </a:rPr>
              <a:t>There is no exception to the above paragraph.</a:t>
            </a:r>
          </a:p>
          <a:p>
            <a:endParaRPr lang="en-US" dirty="0"/>
          </a:p>
        </p:txBody>
      </p:sp>
      <p:sp>
        <p:nvSpPr>
          <p:cNvPr id="4" name="Footer Placeholder 3">
            <a:extLst>
              <a:ext uri="{FF2B5EF4-FFF2-40B4-BE49-F238E27FC236}">
                <a16:creationId xmlns:a16="http://schemas.microsoft.com/office/drawing/2014/main" id="{0AF2F621-D411-2D6C-8C96-97FBEC7D049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273245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E94E-90EC-4F62-AF0F-7E0CAB49834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8DABF852-3EB8-4349-9B05-912587503F9D}"/>
              </a:ext>
            </a:extLst>
          </p:cNvPr>
          <p:cNvSpPr>
            <a:spLocks noGrp="1"/>
          </p:cNvSpPr>
          <p:nvPr>
            <p:ph idx="1"/>
          </p:nvPr>
        </p:nvSpPr>
        <p:spPr/>
        <p:txBody>
          <a:bodyPr/>
          <a:lstStyle/>
          <a:p>
            <a:r>
              <a:rPr lang="en-US" altLang="en-US" sz="2400" dirty="0">
                <a:solidFill>
                  <a:schemeClr val="tx1"/>
                </a:solidFill>
                <a:latin typeface="Trebuchet MS" panose="020B0603020202020204" pitchFamily="34" charset="0"/>
              </a:rPr>
              <a:t>Now if a client has met the first portions of the Unlikely to Return criteria of being eligible for or exhausted UI (either traditional UI or PUA) or they met the alternative to UI called “Tenure”; the next layer of eligibility is:</a:t>
            </a:r>
          </a:p>
          <a:p>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paragraphs I.1.a.3.)a)i): </a:t>
            </a:r>
          </a:p>
          <a:p>
            <a:pPr lvl="1"/>
            <a:r>
              <a:rPr lang="en-US" altLang="en-US" sz="2000" b="1" dirty="0">
                <a:solidFill>
                  <a:schemeClr val="tx1"/>
                </a:solidFill>
                <a:latin typeface="Trebuchet MS" panose="020B0603020202020204" pitchFamily="34" charset="0"/>
              </a:rPr>
              <a:t>This individual has been laid off or terminated from a low growth industry, defined by a North American Industrial Classification System (NAICS) code category with less than the statewide average growth rate; and/or </a:t>
            </a:r>
          </a:p>
          <a:p>
            <a:endParaRPr lang="en-US" dirty="0"/>
          </a:p>
        </p:txBody>
      </p:sp>
      <p:sp>
        <p:nvSpPr>
          <p:cNvPr id="4" name="Footer Placeholder 3">
            <a:extLst>
              <a:ext uri="{FF2B5EF4-FFF2-40B4-BE49-F238E27FC236}">
                <a16:creationId xmlns:a16="http://schemas.microsoft.com/office/drawing/2014/main" id="{D107A7C3-F14F-4715-9B70-D9B751F5720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35316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E839-3EB7-37FB-988C-C0B38455CAB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Local Policy/Guidance</a:t>
            </a:r>
          </a:p>
        </p:txBody>
      </p:sp>
      <p:sp>
        <p:nvSpPr>
          <p:cNvPr id="3" name="Content Placeholder 2">
            <a:extLst>
              <a:ext uri="{FF2B5EF4-FFF2-40B4-BE49-F238E27FC236}">
                <a16:creationId xmlns:a16="http://schemas.microsoft.com/office/drawing/2014/main" id="{0EAC66FC-C317-052D-A8FD-CF27AF5A093E}"/>
              </a:ext>
            </a:extLst>
          </p:cNvPr>
          <p:cNvSpPr>
            <a:spLocks noGrp="1"/>
          </p:cNvSpPr>
          <p:nvPr>
            <p:ph idx="1"/>
          </p:nvPr>
        </p:nvSpPr>
        <p:spPr>
          <a:xfrm>
            <a:off x="838200" y="1756064"/>
            <a:ext cx="10515600" cy="4420899"/>
          </a:xfrm>
        </p:spPr>
        <p:txBody>
          <a:bodyPr>
            <a:normAutofit/>
          </a:bodyPr>
          <a:lstStyle/>
          <a:p>
            <a:r>
              <a:rPr lang="en-US" altLang="en-US" sz="2800" dirty="0">
                <a:solidFill>
                  <a:schemeClr val="tx1"/>
                </a:solidFill>
                <a:latin typeface="Trebuchet MS" panose="020B0603020202020204" pitchFamily="34" charset="0"/>
              </a:rPr>
              <a:t>Besides the guidance in Federal and State Policies, each Local Workforce Innovation Area (LWIA) has the latitude to establish additional Local Policy Guidance </a:t>
            </a:r>
          </a:p>
          <a:p>
            <a:r>
              <a:rPr lang="en-US" altLang="en-US" sz="2800" dirty="0">
                <a:solidFill>
                  <a:schemeClr val="tx1"/>
                </a:solidFill>
                <a:latin typeface="Trebuchet MS" panose="020B0603020202020204" pitchFamily="34" charset="0"/>
              </a:rPr>
              <a:t>Chicago Cook Workforce Partnership does an exceptional job conducting tailored virtual trainings/webinars and has developed a Staff Training Guide that can be accessed on the Career Connect Zen Desk:  </a:t>
            </a:r>
            <a:r>
              <a:rPr lang="en-US" altLang="en-US" sz="2800" dirty="0">
                <a:solidFill>
                  <a:srgbClr val="0000FF"/>
                </a:solidFill>
                <a:latin typeface="Trebuchet MS" panose="020B0603020202020204" pitchFamily="34" charset="0"/>
                <a:cs typeface="Calibri" panose="020F0502020204030204" pitchFamily="34" charset="0"/>
              </a:rPr>
              <a:t>LINK: </a:t>
            </a:r>
            <a:r>
              <a:rPr lang="en-US" altLang="en-US" sz="2800" u="sng" dirty="0">
                <a:solidFill>
                  <a:srgbClr val="0000FF"/>
                </a:solidFill>
                <a:latin typeface="Trebuchet MS" panose="020B0603020202020204" pitchFamily="34" charset="0"/>
                <a:cs typeface="Calibri" panose="020F0502020204030204" pitchFamily="34" charset="0"/>
                <a:hlinkClick r:id="rId2"/>
              </a:rPr>
              <a:t>https://workforceboard.zendesk.com/hc/en-us/articles/7760807734541--WIOA-Staff-Training-Guide-Worksheet</a:t>
            </a:r>
            <a:r>
              <a:rPr lang="en-US" altLang="en-US" sz="2800" u="sng" dirty="0">
                <a:solidFill>
                  <a:srgbClr val="0000FF"/>
                </a:solidFill>
                <a:latin typeface="Trebuchet MS" panose="020B0603020202020204" pitchFamily="34" charset="0"/>
                <a:cs typeface="Calibri" panose="020F0502020204030204" pitchFamily="34" charset="0"/>
              </a:rPr>
              <a:t> </a:t>
            </a:r>
            <a:r>
              <a:rPr lang="en-US" altLang="en-US" sz="2800" dirty="0">
                <a:solidFill>
                  <a:schemeClr val="tx1"/>
                </a:solidFill>
                <a:latin typeface="Trebuchet MS" panose="020B0603020202020204" pitchFamily="34" charset="0"/>
              </a:rPr>
              <a:t>(See next slide)</a:t>
            </a:r>
          </a:p>
          <a:p>
            <a:endParaRPr lang="en-US" dirty="0"/>
          </a:p>
        </p:txBody>
      </p:sp>
      <p:sp>
        <p:nvSpPr>
          <p:cNvPr id="4" name="Footer Placeholder 3">
            <a:extLst>
              <a:ext uri="{FF2B5EF4-FFF2-40B4-BE49-F238E27FC236}">
                <a16:creationId xmlns:a16="http://schemas.microsoft.com/office/drawing/2014/main" id="{24A75413-0445-422F-3396-C339191F7045}"/>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870604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5AA7-ED5F-485A-8267-1355132E6E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4E0E4CB8-1D40-4CC6-88A0-704725291BBC}"/>
              </a:ext>
            </a:extLst>
          </p:cNvPr>
          <p:cNvSpPr>
            <a:spLocks noGrp="1"/>
          </p:cNvSpPr>
          <p:nvPr>
            <p:ph idx="1"/>
          </p:nvPr>
        </p:nvSpPr>
        <p:spPr/>
        <p:txBody>
          <a:bodyPr/>
          <a:lstStyle/>
          <a:p>
            <a:r>
              <a:rPr lang="en-US" altLang="en-US" sz="2400" dirty="0">
                <a:solidFill>
                  <a:schemeClr val="tx1"/>
                </a:solidFill>
                <a:latin typeface="Trebuchet MS" panose="020B0603020202020204" pitchFamily="34" charset="0"/>
              </a:rPr>
              <a:t>Or, if the client was not from a declining industry, they could also be determined “Unlikely to Return” if the dislocation job was from a “Low Growth Occupation”. Below is the wording from the Policy:</a:t>
            </a:r>
          </a:p>
          <a:p>
            <a:r>
              <a:rPr lang="en-US" altLang="en-US" sz="24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400" b="1" u="sng" dirty="0">
                <a:solidFill>
                  <a:schemeClr val="tx1"/>
                </a:solidFill>
                <a:latin typeface="Trebuchet MS" panose="020B0603020202020204" pitchFamily="34" charset="0"/>
              </a:rPr>
              <a:t>Dislocated Worker Eligibility - paragraph I.1.a.3.)a)ii) </a:t>
            </a:r>
          </a:p>
          <a:p>
            <a:pPr lvl="1"/>
            <a:r>
              <a:rPr lang="en-US" altLang="en-US" sz="2000" b="1" dirty="0">
                <a:solidFill>
                  <a:schemeClr val="tx1"/>
                </a:solidFill>
                <a:latin typeface="Trebuchet MS" panose="020B0603020202020204" pitchFamily="34" charset="0"/>
              </a:rPr>
              <a:t>This individual has been laid off or terminated from a low growth occupation, defined as any O*Net Codes category with an average annual employment growth rate of less than the statewide average growth rate for all occupations;  </a:t>
            </a:r>
          </a:p>
          <a:p>
            <a:pPr marL="0" indent="0">
              <a:buNone/>
            </a:pPr>
            <a:endParaRPr lang="en-US" dirty="0"/>
          </a:p>
        </p:txBody>
      </p:sp>
      <p:sp>
        <p:nvSpPr>
          <p:cNvPr id="4" name="Footer Placeholder 3">
            <a:extLst>
              <a:ext uri="{FF2B5EF4-FFF2-40B4-BE49-F238E27FC236}">
                <a16:creationId xmlns:a16="http://schemas.microsoft.com/office/drawing/2014/main" id="{CCD73870-8953-42D9-833A-A9837A40FFB9}"/>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102981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044A-3B64-453B-8887-DF5A6D38D08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Dislocation Job</a:t>
            </a:r>
          </a:p>
        </p:txBody>
      </p:sp>
      <p:sp>
        <p:nvSpPr>
          <p:cNvPr id="3" name="Content Placeholder 2">
            <a:extLst>
              <a:ext uri="{FF2B5EF4-FFF2-40B4-BE49-F238E27FC236}">
                <a16:creationId xmlns:a16="http://schemas.microsoft.com/office/drawing/2014/main" id="{D7279240-DD9C-4B6A-B886-774AD1DE2985}"/>
              </a:ext>
            </a:extLst>
          </p:cNvPr>
          <p:cNvSpPr>
            <a:spLocks noGrp="1"/>
          </p:cNvSpPr>
          <p:nvPr>
            <p:ph idx="1"/>
          </p:nvPr>
        </p:nvSpPr>
        <p:spPr>
          <a:xfrm>
            <a:off x="838200" y="1594022"/>
            <a:ext cx="10515600" cy="4582941"/>
          </a:xfrm>
        </p:spPr>
        <p:txBody>
          <a:bodyPr/>
          <a:lstStyle/>
          <a:p>
            <a:r>
              <a:rPr lang="en-US" altLang="en-US" dirty="0">
                <a:solidFill>
                  <a:schemeClr val="tx1"/>
                </a:solidFill>
                <a:latin typeface="Trebuchet MS" panose="020B0603020202020204" pitchFamily="34" charset="0"/>
              </a:rPr>
              <a:t>Meaning the clients dislocation job must be from either a  declining industry and/or the low growth occupation which would be recorded on the clients application in Career Connect </a:t>
            </a:r>
          </a:p>
          <a:p>
            <a:endParaRPr lang="en-US" altLang="en-US" sz="8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Which makes sense if you think about it, in instances where an individual had been dislocated from a job that is not from a low growth occupation or a declining industry, it would seem the individual should be able to obtain new employment in either that same industry or occupation?</a:t>
            </a:r>
          </a:p>
          <a:p>
            <a:endParaRPr lang="en-US" dirty="0"/>
          </a:p>
        </p:txBody>
      </p:sp>
      <p:sp>
        <p:nvSpPr>
          <p:cNvPr id="4" name="Footer Placeholder 3">
            <a:extLst>
              <a:ext uri="{FF2B5EF4-FFF2-40B4-BE49-F238E27FC236}">
                <a16:creationId xmlns:a16="http://schemas.microsoft.com/office/drawing/2014/main" id="{6581AF0C-960B-4D10-A670-444B74AB7E1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651321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FBC6-0F71-4DBB-8F95-45B65BF4447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DE2F9350-7196-493B-83FB-DA67329E4728}"/>
              </a:ext>
            </a:extLst>
          </p:cNvPr>
          <p:cNvSpPr>
            <a:spLocks noGrp="1"/>
          </p:cNvSpPr>
          <p:nvPr>
            <p:ph idx="1"/>
          </p:nvPr>
        </p:nvSpPr>
        <p:spPr/>
        <p:txBody>
          <a:bodyPr>
            <a:normAutofit/>
          </a:bodyPr>
          <a:lstStyle/>
          <a:p>
            <a:pPr marL="0" indent="0">
              <a:buNone/>
            </a:pPr>
            <a:r>
              <a:rPr lang="en-US" altLang="en-US" dirty="0">
                <a:solidFill>
                  <a:schemeClr val="tx1"/>
                </a:solidFill>
                <a:latin typeface="Trebuchet MS" panose="020B0603020202020204" pitchFamily="34" charset="0"/>
              </a:rPr>
              <a:t>However, in instances where a client’s dislocation job was not from a declining industry, nor was the dislocation job from a low growth occupation; if the Career Planner can justify in their assessment why an individual is unable to obtain employment in their previous industry or occupation, then it would be appropriate to check “Yes” to the question of “Require Additional Assistance”  </a:t>
            </a:r>
          </a:p>
          <a:p>
            <a:pPr marL="0" indent="0">
              <a:buNone/>
            </a:pPr>
            <a:r>
              <a:rPr lang="en-US" altLang="en-US" dirty="0">
                <a:solidFill>
                  <a:schemeClr val="tx1"/>
                </a:solidFill>
                <a:latin typeface="Trebuchet MS" panose="020B0603020202020204" pitchFamily="34" charset="0"/>
              </a:rPr>
              <a:t>It is important to understand the details of this criteria as explained in the next slides </a:t>
            </a:r>
          </a:p>
          <a:p>
            <a:endParaRPr lang="en-US" dirty="0"/>
          </a:p>
        </p:txBody>
      </p:sp>
      <p:sp>
        <p:nvSpPr>
          <p:cNvPr id="4" name="Footer Placeholder 3">
            <a:extLst>
              <a:ext uri="{FF2B5EF4-FFF2-40B4-BE49-F238E27FC236}">
                <a16:creationId xmlns:a16="http://schemas.microsoft.com/office/drawing/2014/main" id="{2A477E1E-4F89-4365-AD9A-94FD0D79E3B6}"/>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287082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6EA6-B267-461D-994A-304AAC79B04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B084AEC3-469E-4075-BEE1-51558ECD3B26}"/>
              </a:ext>
            </a:extLst>
          </p:cNvPr>
          <p:cNvSpPr>
            <a:spLocks noGrp="1"/>
          </p:cNvSpPr>
          <p:nvPr>
            <p:ph idx="1"/>
          </p:nvPr>
        </p:nvSpPr>
        <p:spPr/>
        <p:txBody>
          <a:bodyPr>
            <a:normAutofit/>
          </a:bodyPr>
          <a:lstStyle/>
          <a:p>
            <a:pPr marL="109537" lvl="1" indent="0">
              <a:spcBef>
                <a:spcPts val="400"/>
              </a:spcBef>
              <a:buSzPct val="68000"/>
              <a:buNone/>
              <a:defRPr/>
            </a:pPr>
            <a:r>
              <a:rPr lang="en-US" altLang="en-US" dirty="0">
                <a:solidFill>
                  <a:schemeClr val="tx1"/>
                </a:solidFill>
                <a:latin typeface="Trebuchet MS" panose="020B0603020202020204" pitchFamily="34" charset="0"/>
              </a:rPr>
              <a:t>See the criteria outlined in </a:t>
            </a:r>
            <a:r>
              <a:rPr lang="en-US" altLang="en-US" b="1" u="sng" dirty="0">
                <a:solidFill>
                  <a:schemeClr val="tx1"/>
                </a:solidFill>
                <a:latin typeface="Trebuchet MS" panose="020B0603020202020204" pitchFamily="34" charset="0"/>
                <a:cs typeface="Traditional Arabic" pitchFamily="18" charset="-78"/>
              </a:rPr>
              <a:t>WIOA ePolicy Chapter 5.3 </a:t>
            </a:r>
            <a:r>
              <a:rPr lang="en-US" altLang="en-US" b="1" u="sng" dirty="0">
                <a:solidFill>
                  <a:schemeClr val="tx1"/>
                </a:solidFill>
                <a:latin typeface="Trebuchet MS" panose="020B0603020202020204" pitchFamily="34" charset="0"/>
              </a:rPr>
              <a:t>Dislocated Worker Eligibility - paragraph I.1.a.3)b) </a:t>
            </a:r>
            <a:r>
              <a:rPr lang="en-US" altLang="en-US" dirty="0">
                <a:solidFill>
                  <a:schemeClr val="tx1"/>
                </a:solidFill>
                <a:latin typeface="Trebuchet MS" panose="020B0603020202020204" pitchFamily="34" charset="0"/>
              </a:rPr>
              <a:t>– “Require Additional Assistance” can be used to support the remaining criteria of “Unlikely to Return” </a:t>
            </a:r>
          </a:p>
          <a:p>
            <a:pPr lvl="1">
              <a:buFont typeface="Arial" charset="0"/>
              <a:buChar char="–"/>
              <a:defRPr/>
            </a:pPr>
            <a:r>
              <a:rPr lang="en-US" altLang="en-US" sz="2000" dirty="0">
                <a:solidFill>
                  <a:schemeClr val="tx1"/>
                </a:solidFill>
                <a:latin typeface="Trebuchet MS" panose="020B0603020202020204" pitchFamily="34" charset="0"/>
              </a:rPr>
              <a:t>Really should only be concerned with </a:t>
            </a:r>
            <a:r>
              <a:rPr lang="en-US" altLang="en-US" sz="2000" b="1" dirty="0">
                <a:solidFill>
                  <a:schemeClr val="tx1"/>
                </a:solidFill>
                <a:latin typeface="Trebuchet MS" panose="020B0603020202020204" pitchFamily="34" charset="0"/>
              </a:rPr>
              <a:t>“Require Additional Assistance”</a:t>
            </a:r>
            <a:r>
              <a:rPr lang="en-US" altLang="en-US" sz="2000" dirty="0">
                <a:solidFill>
                  <a:schemeClr val="tx1"/>
                </a:solidFill>
                <a:latin typeface="Trebuchet MS" panose="020B0603020202020204" pitchFamily="34" charset="0"/>
              </a:rPr>
              <a:t> if the </a:t>
            </a:r>
            <a:r>
              <a:rPr lang="en-US" altLang="en-US" sz="2000" b="1" u="sng" dirty="0">
                <a:solidFill>
                  <a:schemeClr val="tx1"/>
                </a:solidFill>
                <a:latin typeface="Trebuchet MS" panose="020B0603020202020204" pitchFamily="34" charset="0"/>
              </a:rPr>
              <a:t>dislocation job is not</a:t>
            </a:r>
            <a:r>
              <a:rPr lang="en-US" altLang="en-US" sz="2000" dirty="0">
                <a:solidFill>
                  <a:schemeClr val="tx1"/>
                </a:solidFill>
                <a:latin typeface="Trebuchet MS" panose="020B0603020202020204" pitchFamily="34" charset="0"/>
              </a:rPr>
              <a:t> from a </a:t>
            </a:r>
            <a:r>
              <a:rPr lang="en-US" altLang="en-US" sz="2000" b="1" dirty="0">
                <a:solidFill>
                  <a:schemeClr val="tx1"/>
                </a:solidFill>
                <a:latin typeface="Trebuchet MS" panose="020B0603020202020204" pitchFamily="34" charset="0"/>
              </a:rPr>
              <a:t>low growth occupation</a:t>
            </a:r>
            <a:r>
              <a:rPr lang="en-US" altLang="en-US" sz="2000" dirty="0">
                <a:solidFill>
                  <a:schemeClr val="tx1"/>
                </a:solidFill>
                <a:latin typeface="Trebuchet MS" panose="020B0603020202020204" pitchFamily="34" charset="0"/>
              </a:rPr>
              <a:t> and/or a </a:t>
            </a:r>
            <a:r>
              <a:rPr lang="en-US" altLang="en-US" sz="2000" b="1" dirty="0">
                <a:solidFill>
                  <a:schemeClr val="tx1"/>
                </a:solidFill>
                <a:latin typeface="Trebuchet MS" panose="020B0603020202020204" pitchFamily="34" charset="0"/>
              </a:rPr>
              <a:t>declining industry;</a:t>
            </a:r>
          </a:p>
          <a:p>
            <a:pPr lvl="1">
              <a:buFont typeface="Arial" charset="0"/>
              <a:buChar char="–"/>
              <a:defRPr/>
            </a:pPr>
            <a:r>
              <a:rPr lang="en-US" altLang="en-US" sz="2000" dirty="0">
                <a:solidFill>
                  <a:schemeClr val="tx1"/>
                </a:solidFill>
                <a:latin typeface="Trebuchet MS" panose="020B0603020202020204" pitchFamily="34" charset="0"/>
              </a:rPr>
              <a:t>The individual requires additional assistance. After an assessment of education, skills, and work experience has been determined by the Title IB entity to “</a:t>
            </a:r>
            <a:r>
              <a:rPr lang="en-US" altLang="en-US" sz="2000" b="1" dirty="0">
                <a:solidFill>
                  <a:schemeClr val="tx1"/>
                </a:solidFill>
                <a:latin typeface="Trebuchet MS" panose="020B0603020202020204" pitchFamily="34" charset="0"/>
              </a:rPr>
              <a:t>Require Additional Assistance</a:t>
            </a:r>
            <a:r>
              <a:rPr lang="en-US" altLang="en-US" sz="2000" dirty="0">
                <a:solidFill>
                  <a:schemeClr val="tx1"/>
                </a:solidFill>
                <a:latin typeface="Trebuchet MS" panose="020B0603020202020204" pitchFamily="34" charset="0"/>
              </a:rPr>
              <a:t>” to qualify for any available openings in the industry or occupation from which the person was laid off, or to obtain employment in another occupation. Such determination must be documented in the person’s case file.</a:t>
            </a:r>
            <a:r>
              <a:rPr lang="en-US" altLang="en-US" sz="2000" b="1"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D22994BA-A895-4AD7-A5BE-1F15E6CAA437}"/>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642761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07EE-61A4-4C60-8A71-2E7EFD6B9A6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Requires Additional Assistance</a:t>
            </a:r>
          </a:p>
        </p:txBody>
      </p:sp>
      <p:sp>
        <p:nvSpPr>
          <p:cNvPr id="3" name="Content Placeholder 2">
            <a:extLst>
              <a:ext uri="{FF2B5EF4-FFF2-40B4-BE49-F238E27FC236}">
                <a16:creationId xmlns:a16="http://schemas.microsoft.com/office/drawing/2014/main" id="{872B0B36-0FF5-46E3-AF62-4F77FC022393}"/>
              </a:ext>
            </a:extLst>
          </p:cNvPr>
          <p:cNvSpPr>
            <a:spLocks noGrp="1"/>
          </p:cNvSpPr>
          <p:nvPr>
            <p:ph idx="1"/>
          </p:nvPr>
        </p:nvSpPr>
        <p:spPr>
          <a:xfrm>
            <a:off x="838200" y="1600200"/>
            <a:ext cx="10515600" cy="4576763"/>
          </a:xfrm>
        </p:spPr>
        <p:txBody>
          <a:bodyPr>
            <a:normAutofit fontScale="92500" lnSpcReduction="10000"/>
          </a:bodyPr>
          <a:lstStyle/>
          <a:p>
            <a:pPr marL="457200" marR="0" lvl="1" indent="0">
              <a:lnSpc>
                <a:spcPts val="1365"/>
              </a:lnSpc>
              <a:spcBef>
                <a:spcPts val="0"/>
              </a:spcBef>
              <a:spcAft>
                <a:spcPts val="0"/>
              </a:spcAft>
              <a:buNone/>
              <a:tabLst>
                <a:tab pos="520700" algn="l"/>
                <a:tab pos="1143000" algn="l"/>
              </a:tabLst>
            </a:pPr>
            <a:r>
              <a:rPr lang="en-US" sz="2000" b="1"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Examples of requiring additional assistance laid out in Dislocated Worker Policy under section I.1.a.3)b)i) - include, but are not limited to, the following:</a:t>
            </a:r>
          </a:p>
          <a:p>
            <a:pPr marL="457200" marR="0" lvl="1" indent="0">
              <a:lnSpc>
                <a:spcPts val="1365"/>
              </a:lnSpc>
              <a:spcBef>
                <a:spcPts val="0"/>
              </a:spcBef>
              <a:spcAft>
                <a:spcPts val="0"/>
              </a:spcAft>
              <a:buNone/>
              <a:tabLst>
                <a:tab pos="520700" algn="l"/>
                <a:tab pos="1143000" algn="l"/>
              </a:tabLst>
            </a:pPr>
            <a:endParaRPr lang="en-US" sz="20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An individual who meets the long-term unemployed criteria (unemployed for twenty-seven (27) or more consecutive weeks);</a:t>
            </a: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a separating or separated member of the U.S. Armed Forces;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history of involvement at any stage with the criminal justice system (justice-touched individual);</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likely to enter a new job that is different structurally or organizationally than their previous job;</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is likely to enter a new job with lower seniority compared to their previous position;</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gap in employment that decreases their chances of returning to the same level of occupation or type of job, including justice-touched individuals;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There are limited employment opportunities in the occupation or industry within the local area;</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There is an excess number of workers with similar skill sets and experience in the local area;</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out-of-date or inadequate skills;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adequate skills, but lacks a credential required by most employers;</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The individual has a barrier to employment such as a disability, medical condition, or legal issues that could prevent a return to employment in the same industry or occupation; or</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alphaLcParenBoth"/>
            </a:pPr>
            <a:r>
              <a:rPr lang="en-US" sz="15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An unsuccessful job search suggests the individual is unlikely to regain employment in their previous occupation or industry.</a:t>
            </a:r>
            <a:endParaRPr lang="en-US" sz="15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3EE87A8-A479-4AF4-8E40-6CB311F59C92}"/>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216634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A8385-841F-4B88-B9F4-D9E1C17981F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5643CD24-50C3-4E9D-B625-32A662876E54}"/>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It is important to understand this alternative criteria under “Unlikely to Return” is related to the questions of “Required additional assistance to regain employment,” would </a:t>
            </a:r>
            <a:r>
              <a:rPr lang="en-US" altLang="en-US" b="1" dirty="0">
                <a:solidFill>
                  <a:schemeClr val="tx1"/>
                </a:solidFill>
                <a:latin typeface="Trebuchet MS" panose="020B0603020202020204" pitchFamily="34" charset="0"/>
              </a:rPr>
              <a:t>only be needed </a:t>
            </a:r>
            <a:r>
              <a:rPr lang="en-US" altLang="en-US" dirty="0">
                <a:solidFill>
                  <a:schemeClr val="tx1"/>
                </a:solidFill>
                <a:latin typeface="Trebuchet MS" panose="020B0603020202020204" pitchFamily="34" charset="0"/>
              </a:rPr>
              <a:t>if the client’s dislocation job is not from a declining industry or low growth occupation</a:t>
            </a:r>
          </a:p>
          <a:p>
            <a:pPr marL="0" indent="0">
              <a:buNone/>
            </a:pPr>
            <a:endParaRPr lang="en-US" altLang="en-US" sz="800"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Most dislocation jobs are from either a declining industry, low growth occupation, or both</a:t>
            </a:r>
          </a:p>
          <a:p>
            <a:endParaRPr lang="en-US" dirty="0"/>
          </a:p>
        </p:txBody>
      </p:sp>
      <p:sp>
        <p:nvSpPr>
          <p:cNvPr id="4" name="Footer Placeholder 3">
            <a:extLst>
              <a:ext uri="{FF2B5EF4-FFF2-40B4-BE49-F238E27FC236}">
                <a16:creationId xmlns:a16="http://schemas.microsoft.com/office/drawing/2014/main" id="{D1FB160C-D634-427A-8E21-63490446549C}"/>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708636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1BEF-8851-4CA0-AA50-D92FA5A2F4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BA712600-FC14-4CF6-AAF0-D8C4EBEF1194}"/>
              </a:ext>
            </a:extLst>
          </p:cNvPr>
          <p:cNvSpPr>
            <a:spLocks noGrp="1"/>
          </p:cNvSpPr>
          <p:nvPr>
            <p:ph idx="1"/>
          </p:nvPr>
        </p:nvSpPr>
        <p:spPr/>
        <p:txBody>
          <a:bodyPr/>
          <a:lstStyle/>
          <a:p>
            <a:pPr marL="0" indent="0">
              <a:buNone/>
              <a:defRPr/>
            </a:pPr>
            <a:r>
              <a:rPr lang="en-US" sz="2400" dirty="0">
                <a:solidFill>
                  <a:schemeClr val="tx1"/>
                </a:solidFill>
                <a:latin typeface="Trebuchet MS" panose="020B0603020202020204" pitchFamily="34" charset="0"/>
              </a:rPr>
              <a:t>To recap, for any client to meet dislocated worker eligibility criteria for “Unlikely to Return” they must first be eligible to draw a monetary UI benefit or exhausted UI </a:t>
            </a:r>
            <a:r>
              <a:rPr lang="en-US" sz="2400" b="1" u="sng" dirty="0">
                <a:solidFill>
                  <a:schemeClr val="tx1"/>
                </a:solidFill>
                <a:latin typeface="Trebuchet MS" panose="020B0603020202020204" pitchFamily="34" charset="0"/>
              </a:rPr>
              <a:t>or</a:t>
            </a:r>
            <a:r>
              <a:rPr lang="en-US" sz="2400" dirty="0">
                <a:solidFill>
                  <a:schemeClr val="tx1"/>
                </a:solidFill>
                <a:latin typeface="Trebuchet MS" panose="020B0603020202020204" pitchFamily="34" charset="0"/>
              </a:rPr>
              <a:t> meet the alternative to UI called “Tenure”. Then the individual must also meet one or more of the following:  </a:t>
            </a:r>
          </a:p>
          <a:p>
            <a:pPr lvl="1">
              <a:buFont typeface="Trebuchet MS" panose="020B0603020202020204" pitchFamily="34" charset="0"/>
              <a:buChar char="−"/>
              <a:defRPr/>
            </a:pPr>
            <a:r>
              <a:rPr lang="en-US" dirty="0">
                <a:solidFill>
                  <a:schemeClr val="tx1"/>
                </a:solidFill>
                <a:latin typeface="Trebuchet MS" panose="020B0603020202020204" pitchFamily="34" charset="0"/>
              </a:rPr>
              <a:t>Dislocation job must be from a declining industry or a low growth occupation  </a:t>
            </a:r>
          </a:p>
          <a:p>
            <a:pPr lvl="1">
              <a:buFont typeface="Trebuchet MS" panose="020B0603020202020204" pitchFamily="34" charset="0"/>
              <a:buChar char="−"/>
              <a:defRPr/>
            </a:pPr>
            <a:r>
              <a:rPr lang="en-US" dirty="0">
                <a:solidFill>
                  <a:schemeClr val="tx1"/>
                </a:solidFill>
                <a:latin typeface="Trebuchet MS" panose="020B0603020202020204" pitchFamily="34" charset="0"/>
              </a:rPr>
              <a:t>The client “Requires Additional Assistance”, which must be justified in the case note as to why the client was laid off from a job that was not from a declining industry or a low growth occupation</a:t>
            </a:r>
          </a:p>
          <a:p>
            <a:pPr lvl="1">
              <a:buFont typeface="Trebuchet MS" panose="020B0603020202020204" pitchFamily="34" charset="0"/>
              <a:buChar char="−"/>
              <a:defRPr/>
            </a:pPr>
            <a:r>
              <a:rPr lang="en-US" dirty="0">
                <a:solidFill>
                  <a:schemeClr val="tx1"/>
                </a:solidFill>
                <a:latin typeface="Trebuchet MS" panose="020B0603020202020204" pitchFamily="34" charset="0"/>
              </a:rPr>
              <a:t>The updated Dislocated Worker Policy Chapter 5 Section 3., lists many great examples that have been added </a:t>
            </a:r>
          </a:p>
          <a:p>
            <a:endParaRPr lang="en-US" dirty="0"/>
          </a:p>
        </p:txBody>
      </p:sp>
      <p:sp>
        <p:nvSpPr>
          <p:cNvPr id="4" name="Footer Placeholder 3">
            <a:extLst>
              <a:ext uri="{FF2B5EF4-FFF2-40B4-BE49-F238E27FC236}">
                <a16:creationId xmlns:a16="http://schemas.microsoft.com/office/drawing/2014/main" id="{67570F65-64E1-4C58-9A3B-FB6B83252AD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278080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DCE2-F9AB-452C-B374-68F4F45A1D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Unlikely to Return Criteria</a:t>
            </a:r>
          </a:p>
        </p:txBody>
      </p:sp>
      <p:sp>
        <p:nvSpPr>
          <p:cNvPr id="3" name="Content Placeholder 2">
            <a:extLst>
              <a:ext uri="{FF2B5EF4-FFF2-40B4-BE49-F238E27FC236}">
                <a16:creationId xmlns:a16="http://schemas.microsoft.com/office/drawing/2014/main" id="{49DEC383-E44E-462E-B38C-8C74AB15AD4D}"/>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This wraps up the dislocated worker eligibility criteria for “Unlikely to Return to Previous Industry or Occupation”</a:t>
            </a:r>
          </a:p>
          <a:p>
            <a:pPr marL="0" indent="0">
              <a:buNone/>
              <a:defRPr/>
            </a:pPr>
            <a:endParaRPr lang="en-US" altLang="en-US" sz="10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If you understand the in’s and out’s of “Unlikely to Return” eligibility, the rest of WIOA Dislocated Worker Eligibility should be easy</a:t>
            </a:r>
          </a:p>
          <a:p>
            <a:endParaRPr lang="en-US" dirty="0"/>
          </a:p>
        </p:txBody>
      </p:sp>
      <p:sp>
        <p:nvSpPr>
          <p:cNvPr id="4" name="Footer Placeholder 3">
            <a:extLst>
              <a:ext uri="{FF2B5EF4-FFF2-40B4-BE49-F238E27FC236}">
                <a16:creationId xmlns:a16="http://schemas.microsoft.com/office/drawing/2014/main" id="{F7574EF1-1CD9-46B8-8053-4200A63E205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2344382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E787-D0C6-8D5F-9F76-6B4FE2028271}"/>
              </a:ext>
            </a:extLst>
          </p:cNvPr>
          <p:cNvSpPr>
            <a:spLocks noGrp="1"/>
          </p:cNvSpPr>
          <p:nvPr>
            <p:ph type="title"/>
          </p:nvPr>
        </p:nvSpPr>
        <p:spPr>
          <a:xfrm>
            <a:off x="3008671" y="610865"/>
            <a:ext cx="8229599" cy="561049"/>
          </a:xfrm>
        </p:spPr>
        <p:txBody>
          <a:bodyPr>
            <a:normAutofit fontScale="90000"/>
          </a:bodyPr>
          <a:lstStyle/>
          <a:p>
            <a:pPr algn="ctr"/>
            <a:r>
              <a:rPr lang="en-US" dirty="0">
                <a:latin typeface="Trebuchet MS" panose="020B0603020202020204" pitchFamily="34" charset="0"/>
              </a:rPr>
              <a:t>Career Connect DW Categories</a:t>
            </a:r>
          </a:p>
        </p:txBody>
      </p:sp>
      <p:sp>
        <p:nvSpPr>
          <p:cNvPr id="3" name="Content Placeholder 2">
            <a:extLst>
              <a:ext uri="{FF2B5EF4-FFF2-40B4-BE49-F238E27FC236}">
                <a16:creationId xmlns:a16="http://schemas.microsoft.com/office/drawing/2014/main" id="{529FF6AA-1D23-DFEB-B74A-07F9CE2619B2}"/>
              </a:ext>
            </a:extLst>
          </p:cNvPr>
          <p:cNvSpPr>
            <a:spLocks noGrp="1"/>
          </p:cNvSpPr>
          <p:nvPr>
            <p:ph idx="1"/>
          </p:nvPr>
        </p:nvSpPr>
        <p:spPr/>
        <p:txBody>
          <a:bodyPr/>
          <a:lstStyle/>
          <a:p>
            <a:pPr marL="0" indent="0">
              <a:buNone/>
            </a:pPr>
            <a:endParaRPr lang="en-US" altLang="en-US" sz="4000" dirty="0">
              <a:solidFill>
                <a:schemeClr val="tx1"/>
              </a:solidFill>
              <a:latin typeface="Trebuchet MS" panose="020B0603020202020204" pitchFamily="34" charset="0"/>
            </a:endParaRPr>
          </a:p>
          <a:p>
            <a:pPr marL="0" indent="0">
              <a:buNone/>
            </a:pPr>
            <a:r>
              <a:rPr lang="en-US" altLang="en-US" sz="4000" dirty="0">
                <a:solidFill>
                  <a:schemeClr val="tx1"/>
                </a:solidFill>
                <a:latin typeface="Trebuchet MS" panose="020B0603020202020204" pitchFamily="34" charset="0"/>
              </a:rPr>
              <a:t>What is the difference between Category 1. and Category 2., in Career Connect?</a:t>
            </a:r>
          </a:p>
          <a:p>
            <a:endParaRPr lang="en-US" dirty="0"/>
          </a:p>
        </p:txBody>
      </p:sp>
      <p:sp>
        <p:nvSpPr>
          <p:cNvPr id="4" name="Footer Placeholder 3">
            <a:extLst>
              <a:ext uri="{FF2B5EF4-FFF2-40B4-BE49-F238E27FC236}">
                <a16:creationId xmlns:a16="http://schemas.microsoft.com/office/drawing/2014/main" id="{DFEF0045-F2D0-013E-072C-4535A0D6E9E0}"/>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93487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F9D88-EF35-0251-59A2-77EBCEFF690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Career Connect DW Categories </a:t>
            </a:r>
          </a:p>
        </p:txBody>
      </p:sp>
      <p:sp>
        <p:nvSpPr>
          <p:cNvPr id="3" name="Content Placeholder 2">
            <a:extLst>
              <a:ext uri="{FF2B5EF4-FFF2-40B4-BE49-F238E27FC236}">
                <a16:creationId xmlns:a16="http://schemas.microsoft.com/office/drawing/2014/main" id="{8CF3B33E-8CFC-A3E6-3239-02C32E9200C5}"/>
              </a:ext>
            </a:extLst>
          </p:cNvPr>
          <p:cNvSpPr>
            <a:spLocks noGrp="1"/>
          </p:cNvSpPr>
          <p:nvPr>
            <p:ph idx="1"/>
          </p:nvPr>
        </p:nvSpPr>
        <p:spPr>
          <a:xfrm>
            <a:off x="838199" y="2118167"/>
            <a:ext cx="10945761" cy="4058796"/>
          </a:xfrm>
        </p:spPr>
        <p:txBody>
          <a:bodyPr/>
          <a:lstStyle/>
          <a:p>
            <a:r>
              <a:rPr lang="en-US" altLang="en-US" sz="3600" dirty="0">
                <a:solidFill>
                  <a:schemeClr val="tx1"/>
                </a:solidFill>
                <a:latin typeface="Trebuchet MS" panose="020B0603020202020204" pitchFamily="34" charset="0"/>
              </a:rPr>
              <a:t>In Career Connect, </a:t>
            </a:r>
            <a:r>
              <a:rPr lang="en-US" altLang="en-US" sz="3600" b="1" dirty="0">
                <a:solidFill>
                  <a:schemeClr val="tx1"/>
                </a:solidFill>
                <a:latin typeface="Trebuchet MS" panose="020B0603020202020204" pitchFamily="34" charset="0"/>
              </a:rPr>
              <a:t>Category 1</a:t>
            </a:r>
            <a:r>
              <a:rPr lang="en-US" altLang="en-US" sz="3600" dirty="0">
                <a:solidFill>
                  <a:schemeClr val="tx1"/>
                </a:solidFill>
                <a:latin typeface="Trebuchet MS" panose="020B0603020202020204" pitchFamily="34" charset="0"/>
              </a:rPr>
              <a:t>., requires the client </a:t>
            </a:r>
            <a:r>
              <a:rPr lang="en-US" altLang="en-US" sz="3600" b="1" dirty="0">
                <a:solidFill>
                  <a:schemeClr val="tx1"/>
                </a:solidFill>
                <a:latin typeface="Trebuchet MS" panose="020B0603020202020204" pitchFamily="34" charset="0"/>
              </a:rPr>
              <a:t>must be eligible or exhausted UI Status</a:t>
            </a:r>
            <a:r>
              <a:rPr lang="en-US" altLang="en-US" sz="3600" dirty="0">
                <a:solidFill>
                  <a:schemeClr val="tx1"/>
                </a:solidFill>
                <a:latin typeface="Trebuchet MS" panose="020B0603020202020204" pitchFamily="34" charset="0"/>
              </a:rPr>
              <a:t>; </a:t>
            </a:r>
            <a:r>
              <a:rPr lang="en-US" altLang="en-US" sz="3600" b="1" dirty="0">
                <a:solidFill>
                  <a:schemeClr val="tx1"/>
                </a:solidFill>
                <a:latin typeface="Trebuchet MS" panose="020B0603020202020204" pitchFamily="34" charset="0"/>
              </a:rPr>
              <a:t>Category 2</a:t>
            </a:r>
            <a:r>
              <a:rPr lang="en-US" altLang="en-US" sz="3600" dirty="0">
                <a:solidFill>
                  <a:schemeClr val="tx1"/>
                </a:solidFill>
                <a:latin typeface="Trebuchet MS" panose="020B0603020202020204" pitchFamily="34" charset="0"/>
              </a:rPr>
              <a:t>., requires the client </a:t>
            </a:r>
            <a:r>
              <a:rPr lang="en-US" altLang="en-US" sz="3600" b="1" dirty="0">
                <a:solidFill>
                  <a:schemeClr val="tx1"/>
                </a:solidFill>
                <a:latin typeface="Trebuchet MS" panose="020B0603020202020204" pitchFamily="34" charset="0"/>
              </a:rPr>
              <a:t>must</a:t>
            </a:r>
            <a:r>
              <a:rPr lang="en-US" altLang="en-US" sz="3600" dirty="0">
                <a:solidFill>
                  <a:schemeClr val="tx1"/>
                </a:solidFill>
                <a:latin typeface="Trebuchet MS" panose="020B0603020202020204" pitchFamily="34" charset="0"/>
              </a:rPr>
              <a:t> meet the alternative to UI known as the “</a:t>
            </a:r>
            <a:r>
              <a:rPr lang="en-US" altLang="en-US" sz="3600" b="1" dirty="0">
                <a:solidFill>
                  <a:schemeClr val="tx1"/>
                </a:solidFill>
                <a:latin typeface="Trebuchet MS" panose="020B0603020202020204" pitchFamily="34" charset="0"/>
              </a:rPr>
              <a:t>Tenure</a:t>
            </a:r>
            <a:r>
              <a:rPr lang="en-US" altLang="en-US" sz="3600" dirty="0">
                <a:solidFill>
                  <a:schemeClr val="tx1"/>
                </a:solidFill>
                <a:latin typeface="Trebuchet MS" panose="020B0603020202020204" pitchFamily="34" charset="0"/>
              </a:rPr>
              <a:t>” criteria </a:t>
            </a:r>
          </a:p>
          <a:p>
            <a:pPr marL="0" indent="0">
              <a:buNone/>
            </a:pPr>
            <a:r>
              <a:rPr lang="en-US" altLang="en-US" sz="3600" dirty="0">
                <a:solidFill>
                  <a:schemeClr val="tx1"/>
                </a:solidFill>
                <a:latin typeface="Trebuchet MS" panose="020B0603020202020204" pitchFamily="34" charset="0"/>
              </a:rPr>
              <a:t> </a:t>
            </a:r>
          </a:p>
          <a:p>
            <a:r>
              <a:rPr lang="en-US" altLang="en-US" sz="3600" dirty="0">
                <a:solidFill>
                  <a:schemeClr val="tx1"/>
                </a:solidFill>
                <a:latin typeface="Trebuchet MS" panose="020B0603020202020204" pitchFamily="34" charset="0"/>
              </a:rPr>
              <a:t>All the other eligibility is the same</a:t>
            </a:r>
            <a:r>
              <a:rPr lang="en-US" altLang="en-US" sz="3600" b="1"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9F1AD19F-0AA9-2CB9-AC32-1F203E70C94B}"/>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28586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3937-6ABC-BA42-DCED-B78B9A83D44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Local Policy/Guidance</a:t>
            </a:r>
          </a:p>
        </p:txBody>
      </p:sp>
      <p:sp>
        <p:nvSpPr>
          <p:cNvPr id="4" name="Footer Placeholder 3">
            <a:extLst>
              <a:ext uri="{FF2B5EF4-FFF2-40B4-BE49-F238E27FC236}">
                <a16:creationId xmlns:a16="http://schemas.microsoft.com/office/drawing/2014/main" id="{D97F11DC-838F-5C66-27B0-69D1D8E8007C}"/>
              </a:ext>
            </a:extLst>
          </p:cNvPr>
          <p:cNvSpPr>
            <a:spLocks noGrp="1"/>
          </p:cNvSpPr>
          <p:nvPr>
            <p:ph type="ftr" sz="quarter" idx="11"/>
          </p:nvPr>
        </p:nvSpPr>
        <p:spPr/>
        <p:txBody>
          <a:bodyPr/>
          <a:lstStyle/>
          <a:p>
            <a:r>
              <a:rPr lang="en-US" dirty="0"/>
              <a:t>September 19th, 2023</a:t>
            </a:r>
          </a:p>
        </p:txBody>
      </p:sp>
      <p:pic>
        <p:nvPicPr>
          <p:cNvPr id="5" name="Picture 6">
            <a:extLst>
              <a:ext uri="{FF2B5EF4-FFF2-40B4-BE49-F238E27FC236}">
                <a16:creationId xmlns:a16="http://schemas.microsoft.com/office/drawing/2014/main" id="{7F7BFB7B-90AC-A1A7-89BA-D9B2C1B7F1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9771" y="1756064"/>
            <a:ext cx="8466053" cy="442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959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9135-A7C1-453C-AC01-83431BF3BF7F}"/>
              </a:ext>
            </a:extLst>
          </p:cNvPr>
          <p:cNvSpPr>
            <a:spLocks noGrp="1"/>
          </p:cNvSpPr>
          <p:nvPr>
            <p:ph type="title"/>
          </p:nvPr>
        </p:nvSpPr>
        <p:spPr>
          <a:xfrm>
            <a:off x="3209544" y="610865"/>
            <a:ext cx="8415580" cy="561049"/>
          </a:xfrm>
        </p:spPr>
        <p:txBody>
          <a:bodyPr>
            <a:normAutofit fontScale="90000"/>
          </a:bodyPr>
          <a:lstStyle/>
          <a:p>
            <a:pPr algn="ctr"/>
            <a:r>
              <a:rPr lang="en-US"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09B60244-8CD5-4F61-B9F8-69A7D6519D6F}"/>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Plant Closure or Substantial Lay-off criteria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I.2.a.1)2)3) </a:t>
            </a:r>
          </a:p>
          <a:p>
            <a:pPr marL="0" indent="0">
              <a:buNone/>
            </a:pPr>
            <a:endParaRPr lang="en-US" altLang="en-US" sz="800" b="1" u="sng" dirty="0">
              <a:solidFill>
                <a:schemeClr val="tx1"/>
              </a:solidFill>
              <a:latin typeface="Trebuchet MS" panose="020B0603020202020204" pitchFamily="34" charset="0"/>
            </a:endParaRPr>
          </a:p>
          <a:p>
            <a:r>
              <a:rPr lang="en-US" altLang="en-US" dirty="0">
                <a:solidFill>
                  <a:schemeClr val="tx1"/>
                </a:solidFill>
                <a:latin typeface="Trebuchet MS" panose="020B0603020202020204" pitchFamily="34" charset="0"/>
              </a:rPr>
              <a:t>Under Career Connect Plant Closure or Substantial Layoff are  broken out into Category 3. or 4.</a:t>
            </a:r>
          </a:p>
          <a:p>
            <a:endParaRPr lang="en-US" altLang="en-US" b="1" u="sng"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E78A62D-3507-41E8-ABE6-43FA2477B99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967149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CF88-A85D-4442-BF2F-62888C254AE5}"/>
              </a:ext>
            </a:extLst>
          </p:cNvPr>
          <p:cNvSpPr>
            <a:spLocks noGrp="1"/>
          </p:cNvSpPr>
          <p:nvPr>
            <p:ph type="title"/>
          </p:nvPr>
        </p:nvSpPr>
        <p:spPr>
          <a:xfrm>
            <a:off x="2919846" y="610865"/>
            <a:ext cx="8769928"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7D80C676-0619-4706-A72D-AE2452760899}"/>
              </a:ext>
            </a:extLst>
          </p:cNvPr>
          <p:cNvSpPr>
            <a:spLocks noGrp="1"/>
          </p:cNvSpPr>
          <p:nvPr>
            <p:ph idx="1"/>
          </p:nvPr>
        </p:nvSpPr>
        <p:spPr>
          <a:xfrm>
            <a:off x="838200" y="1828800"/>
            <a:ext cx="10515600" cy="4348163"/>
          </a:xfrm>
        </p:spPr>
        <p:txBody>
          <a:bodyPr/>
          <a:lstStyle/>
          <a:p>
            <a:pPr marL="0" indent="0">
              <a:buNone/>
            </a:pPr>
            <a:r>
              <a:rPr lang="en-US" altLang="en-US" dirty="0">
                <a:solidFill>
                  <a:schemeClr val="tx1"/>
                </a:solidFill>
                <a:latin typeface="Trebuchet MS" panose="020B0603020202020204" pitchFamily="34" charset="0"/>
              </a:rPr>
              <a:t>An individual must have been terminated or laid off, or has received notice of termination or layoff from employment due to a permanent closure of, or a substantial layoff at a plant, facility or enterprise; OR </a:t>
            </a:r>
          </a:p>
          <a:p>
            <a:endParaRPr lang="en-US" dirty="0"/>
          </a:p>
        </p:txBody>
      </p:sp>
      <p:sp>
        <p:nvSpPr>
          <p:cNvPr id="4" name="Footer Placeholder 3">
            <a:extLst>
              <a:ext uri="{FF2B5EF4-FFF2-40B4-BE49-F238E27FC236}">
                <a16:creationId xmlns:a16="http://schemas.microsoft.com/office/drawing/2014/main" id="{02061AB7-39AE-47BB-A259-6B87888B28D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809070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697E-ECC2-4244-8DFD-3378719337BB}"/>
              </a:ext>
            </a:extLst>
          </p:cNvPr>
          <p:cNvSpPr>
            <a:spLocks noGrp="1"/>
          </p:cNvSpPr>
          <p:nvPr>
            <p:ph type="title"/>
          </p:nvPr>
        </p:nvSpPr>
        <p:spPr>
          <a:xfrm>
            <a:off x="3209545" y="610865"/>
            <a:ext cx="8144256" cy="561049"/>
          </a:xfrm>
        </p:spPr>
        <p:txBody>
          <a:bodyPr>
            <a:normAutofit fontScale="90000"/>
          </a:bodyPr>
          <a:lstStyle/>
          <a:p>
            <a:pPr algn="ctr"/>
            <a:r>
              <a:rPr lang="en-US" dirty="0">
                <a:latin typeface="Trebuchet MS" panose="020B0603020202020204" pitchFamily="34" charset="0"/>
              </a:rPr>
              <a:t>Guidance on Substantial Lay-off  </a:t>
            </a:r>
          </a:p>
        </p:txBody>
      </p:sp>
      <p:sp>
        <p:nvSpPr>
          <p:cNvPr id="3" name="Content Placeholder 2">
            <a:extLst>
              <a:ext uri="{FF2B5EF4-FFF2-40B4-BE49-F238E27FC236}">
                <a16:creationId xmlns:a16="http://schemas.microsoft.com/office/drawing/2014/main" id="{30C2A9A9-72A6-4EF2-802A-632EBDD0F77C}"/>
              </a:ext>
            </a:extLst>
          </p:cNvPr>
          <p:cNvSpPr>
            <a:spLocks noGrp="1"/>
          </p:cNvSpPr>
          <p:nvPr>
            <p:ph idx="1"/>
          </p:nvPr>
        </p:nvSpPr>
        <p:spPr/>
        <p:txBody>
          <a:bodyPr>
            <a:normAutofit lnSpcReduction="10000"/>
          </a:bodyPr>
          <a:lstStyle/>
          <a:p>
            <a:r>
              <a:rPr lang="en-US" dirty="0">
                <a:solidFill>
                  <a:schemeClr val="tx1"/>
                </a:solidFill>
                <a:latin typeface="Trebuchet MS" panose="020B0603020202020204" pitchFamily="34" charset="0"/>
              </a:rPr>
              <a:t>One of the most exciting updates in the DCEO OET Policy Chapter 5 Section 3 – Dislocated Worker Eligibility that was issued on updated policy guidance is around the broadening of what can be considered a “Substantial Lay-off”!</a:t>
            </a:r>
          </a:p>
          <a:p>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I feel this updated guidance is a true game changer and can assist in instances where in the past, someone might not have been eligible as a Dislocated Worker, but if an individual meets this updated guidance, it will make them eligible as a Dislocated Worker under “Substantial Layoff”.   </a:t>
            </a:r>
          </a:p>
        </p:txBody>
      </p:sp>
      <p:sp>
        <p:nvSpPr>
          <p:cNvPr id="4" name="Footer Placeholder 3">
            <a:extLst>
              <a:ext uri="{FF2B5EF4-FFF2-40B4-BE49-F238E27FC236}">
                <a16:creationId xmlns:a16="http://schemas.microsoft.com/office/drawing/2014/main" id="{1D4CED72-1937-4CE3-AA13-C616834FBD3B}"/>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632979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1063-10DF-4453-982C-66F704985A8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Substantial Layoff Guidance</a:t>
            </a:r>
          </a:p>
        </p:txBody>
      </p:sp>
      <p:sp>
        <p:nvSpPr>
          <p:cNvPr id="3" name="Content Placeholder 2">
            <a:extLst>
              <a:ext uri="{FF2B5EF4-FFF2-40B4-BE49-F238E27FC236}">
                <a16:creationId xmlns:a16="http://schemas.microsoft.com/office/drawing/2014/main" id="{FD2C9B7E-EDC6-4C40-8379-435CBB731AB9}"/>
              </a:ext>
            </a:extLst>
          </p:cNvPr>
          <p:cNvSpPr>
            <a:spLocks noGrp="1"/>
          </p:cNvSpPr>
          <p:nvPr>
            <p:ph idx="1"/>
          </p:nvPr>
        </p:nvSpPr>
        <p:spPr/>
        <p:txBody>
          <a:bodyPr>
            <a:normAutofit fontScale="92500" lnSpcReduction="10000"/>
          </a:bodyPr>
          <a:lstStyle/>
          <a:p>
            <a:r>
              <a:rPr lang="en-US" altLang="en-US" sz="2600" dirty="0">
                <a:solidFill>
                  <a:schemeClr val="tx1"/>
                </a:solidFill>
                <a:latin typeface="Trebuchet MS" panose="020B0603020202020204" pitchFamily="34" charset="0"/>
              </a:rPr>
              <a:t>Under </a:t>
            </a:r>
            <a:r>
              <a:rPr lang="en-US" altLang="en-US" sz="2600"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sz="2600" b="1" u="sng" dirty="0">
                <a:solidFill>
                  <a:schemeClr val="tx1"/>
                </a:solidFill>
                <a:latin typeface="Trebuchet MS" panose="020B0603020202020204" pitchFamily="34" charset="0"/>
              </a:rPr>
              <a:t>Dislocated Worker Eligibility Policy, for additional guidance about “Substantial Layoff” under paragraphs I.2.a.1)a)i)ii)iii) states: </a:t>
            </a:r>
          </a:p>
          <a:p>
            <a:r>
              <a:rPr lang="en-US" sz="2600" b="1"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latin typeface="Trebuchet MS" panose="020B0603020202020204" pitchFamily="34" charset="0"/>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Documented State or Local Rapid Response layoff in the </a:t>
            </a:r>
            <a:r>
              <a:rPr lang="en-US" sz="2400" dirty="0">
                <a:solidFill>
                  <a:schemeClr val="tx1"/>
                </a:solidFill>
                <a:effectLst/>
                <a:latin typeface="Trebuchet MS" panose="020B0603020202020204" pitchFamily="34" charset="0"/>
                <a:ea typeface="Calibri" panose="020F0502020204030204" pitchFamily="34" charset="0"/>
                <a:cs typeface="Calibri" panose="020F0502020204030204" pitchFamily="34" charset="0"/>
              </a:rPr>
              <a:t>Illinois Employment Business System (</a:t>
            </a: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IEBS); or</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endParaRPr lang="en-US" sz="24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F15DB40-EC3C-4CB8-B5F5-15AC813273A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74907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2491-20A3-4CA8-9C4E-68FC0AE7098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Looking More In-depth</a:t>
            </a:r>
          </a:p>
        </p:txBody>
      </p:sp>
      <p:sp>
        <p:nvSpPr>
          <p:cNvPr id="3" name="Content Placeholder 2">
            <a:extLst>
              <a:ext uri="{FF2B5EF4-FFF2-40B4-BE49-F238E27FC236}">
                <a16:creationId xmlns:a16="http://schemas.microsoft.com/office/drawing/2014/main" id="{1E30A255-ED26-4DB9-BE5A-EDD585E5E9C9}"/>
              </a:ext>
            </a:extLst>
          </p:cNvPr>
          <p:cNvSpPr>
            <a:spLocks noGrp="1"/>
          </p:cNvSpPr>
          <p:nvPr>
            <p:ph idx="1"/>
          </p:nvPr>
        </p:nvSpPr>
        <p:spPr/>
        <p:txBody>
          <a:bodyPr/>
          <a:lstStyle/>
          <a:p>
            <a:r>
              <a:rPr lang="en-US" altLang="en-US" sz="2600" dirty="0">
                <a:solidFill>
                  <a:schemeClr val="tx1"/>
                </a:solidFill>
              </a:rPr>
              <a:t>Under </a:t>
            </a:r>
            <a:r>
              <a:rPr lang="en-US" altLang="en-US" sz="2600" b="1" u="sng" dirty="0">
                <a:solidFill>
                  <a:schemeClr val="tx1"/>
                </a:solidFill>
                <a:cs typeface="Traditional Arabic" panose="02020603050405020304" pitchFamily="18" charset="-78"/>
              </a:rPr>
              <a:t>WIOA ePolicy Chapter 5.3 </a:t>
            </a:r>
            <a:r>
              <a:rPr lang="en-US" altLang="en-US" sz="2600" b="1" u="sng" dirty="0">
                <a:solidFill>
                  <a:schemeClr val="tx1"/>
                </a:solidFill>
              </a:rPr>
              <a:t>Dislocated Worker Eligibility Policy, for additional guidance about “Substantial Layoff” under paragraphs I.2.a.1)a)i)ii)iii) states: </a:t>
            </a:r>
          </a:p>
          <a:p>
            <a:r>
              <a:rPr lang="en-US" sz="2600" b="1" spc="-25" dirty="0">
                <a:solidFill>
                  <a:schemeClr val="tx1"/>
                </a:solidFill>
                <a:effectLst/>
                <a:highlight>
                  <a:srgbClr val="FFFF00"/>
                </a:highlight>
                <a:ea typeface="Arial" panose="020B0604020202020204" pitchFamily="34" charset="0"/>
                <a:cs typeface="Calibri" panose="020F0502020204030204" pitchFamily="34" charset="0"/>
              </a:rPr>
              <a:t>Substantial layoff includes, but is not limited to, the following:</a:t>
            </a:r>
            <a:endParaRPr lang="en-US" sz="2600" b="1" dirty="0">
              <a:solidFill>
                <a:schemeClr val="tx1"/>
              </a:solidFill>
              <a:effectLst/>
              <a:highlight>
                <a:srgbClr val="FFFF00"/>
              </a:highlight>
              <a:ea typeface="Arial" panose="020B0604020202020204" pitchFamily="34" charset="0"/>
              <a:cs typeface="Calibri" panose="020F0502020204030204" pitchFamily="34" charset="0"/>
            </a:endParaRPr>
          </a:p>
          <a:p>
            <a:pPr marL="2057400" marR="0" lvl="4" indent="-228600">
              <a:lnSpc>
                <a:spcPct val="115000"/>
              </a:lnSpc>
              <a:spcBef>
                <a:spcPts val="0"/>
              </a:spcBef>
              <a:spcAft>
                <a:spcPts val="0"/>
              </a:spcAft>
              <a:buFont typeface="+mj-lt"/>
              <a:buAutoNum type="romanLcParenR"/>
            </a:pPr>
            <a:r>
              <a:rPr lang="en-US" sz="2400" dirty="0">
                <a:solidFill>
                  <a:schemeClr val="tx1"/>
                </a:solidFill>
                <a:effectLst/>
                <a:highlight>
                  <a:srgbClr val="FFFF00"/>
                </a:highlight>
                <a:ea typeface="Times New Roman" panose="02020603050405020304" pitchFamily="18" charset="0"/>
                <a:cs typeface="Calibri" panose="020F0502020204030204" pitchFamily="34" charset="0"/>
              </a:rPr>
              <a:t>Any layoffs resulting from Federal, State, or local disasters or emergencies (e.g., flood, tornado, fire, COVID, etc.);</a:t>
            </a:r>
            <a:endParaRPr lang="en-US" sz="2400" dirty="0">
              <a:solidFill>
                <a:schemeClr val="tx1"/>
              </a:solidFill>
              <a:effectLst/>
              <a:highlight>
                <a:srgbClr val="FFFF00"/>
              </a:highlight>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D5842204-2BA4-4B34-AD8E-EA91CF187F79}"/>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679789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1285-ABA3-470A-82CB-0242A6A9A31A}"/>
              </a:ext>
            </a:extLst>
          </p:cNvPr>
          <p:cNvSpPr>
            <a:spLocks noGrp="1"/>
          </p:cNvSpPr>
          <p:nvPr>
            <p:ph type="title"/>
          </p:nvPr>
        </p:nvSpPr>
        <p:spPr>
          <a:xfrm>
            <a:off x="2971800" y="610865"/>
            <a:ext cx="8790709" cy="561049"/>
          </a:xfrm>
        </p:spPr>
        <p:txBody>
          <a:bodyPr>
            <a:noAutofit/>
          </a:bodyPr>
          <a:lstStyle/>
          <a:p>
            <a:pPr algn="ctr"/>
            <a:r>
              <a:rPr lang="en-US" sz="3800" dirty="0">
                <a:latin typeface="Trebuchet MS" panose="020B0603020202020204" pitchFamily="34" charset="0"/>
              </a:rPr>
              <a:t>Updated Substantial Layoff Guidance</a:t>
            </a:r>
          </a:p>
        </p:txBody>
      </p:sp>
      <p:sp>
        <p:nvSpPr>
          <p:cNvPr id="3" name="Content Placeholder 2">
            <a:extLst>
              <a:ext uri="{FF2B5EF4-FFF2-40B4-BE49-F238E27FC236}">
                <a16:creationId xmlns:a16="http://schemas.microsoft.com/office/drawing/2014/main" id="{75075DAE-07D2-4508-9630-D7DF1FB9DF7F}"/>
              </a:ext>
            </a:extLst>
          </p:cNvPr>
          <p:cNvSpPr>
            <a:spLocks noGrp="1"/>
          </p:cNvSpPr>
          <p:nvPr>
            <p:ph idx="1"/>
          </p:nvPr>
        </p:nvSpPr>
        <p:spPr/>
        <p:txBody>
          <a:bodyPr/>
          <a:lstStyle/>
          <a:p>
            <a:pPr marL="0" indent="0">
              <a:buNone/>
            </a:pPr>
            <a:r>
              <a:rPr lang="en-US" dirty="0">
                <a:solidFill>
                  <a:schemeClr val="tx1"/>
                </a:solidFill>
              </a:rPr>
              <a:t>In layman’s terms, </a:t>
            </a:r>
            <a:r>
              <a:rPr lang="en-US" b="1" dirty="0">
                <a:solidFill>
                  <a:schemeClr val="tx1"/>
                </a:solidFill>
              </a:rPr>
              <a:t>IF </a:t>
            </a:r>
            <a:r>
              <a:rPr lang="en-US" dirty="0">
                <a:solidFill>
                  <a:schemeClr val="tx1"/>
                </a:solidFill>
              </a:rPr>
              <a:t>the dislocation for any individual can be tied to either COVID; Flood; Tornado; Fire; etc., then when recording the “Layoff Reason”, the appropriate response would be either “Substantial Layoff” or “Plant Closure” (whichever is correct.)</a:t>
            </a:r>
          </a:p>
          <a:p>
            <a:pPr lvl="1"/>
            <a:r>
              <a:rPr lang="en-US" dirty="0">
                <a:solidFill>
                  <a:schemeClr val="tx1"/>
                </a:solidFill>
              </a:rPr>
              <a:t>To clarify, even if the layoff was just one or two persons, if the layoff can be tied to any Local, State or National Emergency, (which COVID does meet criteria of a National Emergency), then it is correct to record the layoff reason as “Substantial Layoff”.</a:t>
            </a:r>
            <a:endParaRPr lang="en-US" dirty="0"/>
          </a:p>
        </p:txBody>
      </p:sp>
      <p:sp>
        <p:nvSpPr>
          <p:cNvPr id="4" name="Footer Placeholder 3">
            <a:extLst>
              <a:ext uri="{FF2B5EF4-FFF2-40B4-BE49-F238E27FC236}">
                <a16:creationId xmlns:a16="http://schemas.microsoft.com/office/drawing/2014/main" id="{062C8D85-E3BE-4C31-A05E-5D3680180BD8}"/>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4334010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20C1-DBE0-49C8-9A76-F6AF451D98EB}"/>
              </a:ext>
            </a:extLst>
          </p:cNvPr>
          <p:cNvSpPr>
            <a:spLocks noGrp="1"/>
          </p:cNvSpPr>
          <p:nvPr>
            <p:ph type="title"/>
          </p:nvPr>
        </p:nvSpPr>
        <p:spPr>
          <a:xfrm>
            <a:off x="2722417" y="610865"/>
            <a:ext cx="8925791" cy="561049"/>
          </a:xfrm>
        </p:spPr>
        <p:txBody>
          <a:bodyPr>
            <a:normAutofit fontScale="90000"/>
          </a:bodyPr>
          <a:lstStyle/>
          <a:p>
            <a:pPr algn="ctr"/>
            <a:r>
              <a:rPr lang="en-US" dirty="0">
                <a:latin typeface="Trebuchet MS" panose="020B0603020202020204" pitchFamily="34" charset="0"/>
              </a:rPr>
              <a:t>What Does Bullet “iii” Really Mean ?</a:t>
            </a:r>
          </a:p>
        </p:txBody>
      </p:sp>
      <p:sp>
        <p:nvSpPr>
          <p:cNvPr id="3" name="Content Placeholder 2">
            <a:extLst>
              <a:ext uri="{FF2B5EF4-FFF2-40B4-BE49-F238E27FC236}">
                <a16:creationId xmlns:a16="http://schemas.microsoft.com/office/drawing/2014/main" id="{57346A59-E551-48CF-ABF1-C6C2ABFD3DF5}"/>
              </a:ext>
            </a:extLst>
          </p:cNvPr>
          <p:cNvSpPr>
            <a:spLocks noGrp="1"/>
          </p:cNvSpPr>
          <p:nvPr>
            <p:ph idx="1"/>
          </p:nvPr>
        </p:nvSpPr>
        <p:spPr>
          <a:xfrm>
            <a:off x="838200" y="2140527"/>
            <a:ext cx="10515600" cy="4036436"/>
          </a:xfrm>
        </p:spPr>
        <p:txBody>
          <a:bodyPr/>
          <a:lstStyle/>
          <a:p>
            <a:pPr marL="0" indent="0">
              <a:buNone/>
            </a:pPr>
            <a:r>
              <a:rPr lang="en-US" sz="3000" dirty="0">
                <a:solidFill>
                  <a:schemeClr val="tx1"/>
                </a:solidFill>
                <a:latin typeface="Trebuchet MS" panose="020B0603020202020204" pitchFamily="34" charset="0"/>
              </a:rPr>
              <a:t>In the updated Dislocated Worker Policy, as shown on the previous slide under bullet “iii”, what does, “</a:t>
            </a:r>
            <a:r>
              <a:rPr lang="en-US" sz="3000" b="1" i="1" dirty="0">
                <a:solidFill>
                  <a:schemeClr val="tx1"/>
                </a:solidFill>
                <a:effectLst/>
                <a:highlight>
                  <a:srgbClr val="FFFF00"/>
                </a:highlight>
                <a:latin typeface="Trebuchet MS" panose="020B0603020202020204" pitchFamily="34" charset="0"/>
                <a:ea typeface="Times New Roman" panose="02020603050405020304" pitchFamily="18" charset="0"/>
                <a:cs typeface="Calibri" panose="020F0502020204030204" pitchFamily="34" charset="0"/>
              </a:rPr>
              <a:t>Layoffs from sectors and occupations that are substantial or significant to the regional or local workforce or economy as identified by the local workforce innovation board (LWIB).</a:t>
            </a:r>
            <a:r>
              <a:rPr lang="en-US" sz="3000" b="1" i="1"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 </a:t>
            </a:r>
            <a:r>
              <a:rPr lang="en-US" sz="3000" dirty="0">
                <a:solidFill>
                  <a:schemeClr val="tx1"/>
                </a:solidFill>
                <a:effectLst/>
                <a:latin typeface="Trebuchet MS" panose="020B0603020202020204" pitchFamily="34" charset="0"/>
                <a:ea typeface="Times New Roman" panose="02020603050405020304" pitchFamily="18" charset="0"/>
                <a:cs typeface="Calibri" panose="020F0502020204030204" pitchFamily="34" charset="0"/>
              </a:rPr>
              <a:t>mean?</a:t>
            </a:r>
            <a:endParaRPr lang="en-US" sz="300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5218063-E5A6-4B27-98CB-86003E91FD5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3455688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FADE9-389D-42B8-98F7-7CFC82431523}"/>
              </a:ext>
            </a:extLst>
          </p:cNvPr>
          <p:cNvSpPr>
            <a:spLocks noGrp="1"/>
          </p:cNvSpPr>
          <p:nvPr>
            <p:ph type="title"/>
          </p:nvPr>
        </p:nvSpPr>
        <p:spPr>
          <a:xfrm>
            <a:off x="3209544" y="610865"/>
            <a:ext cx="8417883" cy="561049"/>
          </a:xfrm>
        </p:spPr>
        <p:txBody>
          <a:bodyPr>
            <a:normAutofit fontScale="90000"/>
          </a:bodyPr>
          <a:lstStyle/>
          <a:p>
            <a:pPr algn="ctr"/>
            <a:r>
              <a:rPr lang="en-US" dirty="0">
                <a:latin typeface="Trebuchet MS" panose="020B0603020202020204" pitchFamily="34" charset="0"/>
              </a:rPr>
              <a:t>Feedback from Regional Managers</a:t>
            </a:r>
          </a:p>
        </p:txBody>
      </p:sp>
      <p:sp>
        <p:nvSpPr>
          <p:cNvPr id="3" name="Content Placeholder 2">
            <a:extLst>
              <a:ext uri="{FF2B5EF4-FFF2-40B4-BE49-F238E27FC236}">
                <a16:creationId xmlns:a16="http://schemas.microsoft.com/office/drawing/2014/main" id="{D34FADDB-6203-499A-84F2-EE577325AF5D}"/>
              </a:ext>
            </a:extLst>
          </p:cNvPr>
          <p:cNvSpPr>
            <a:spLocks noGrp="1"/>
          </p:cNvSpPr>
          <p:nvPr>
            <p:ph idx="1"/>
          </p:nvPr>
        </p:nvSpPr>
        <p:spPr>
          <a:xfrm>
            <a:off x="838200" y="1548246"/>
            <a:ext cx="10685318" cy="4628718"/>
          </a:xfrm>
        </p:spPr>
        <p:txBody>
          <a:bodyPr/>
          <a:lstStyle/>
          <a:p>
            <a:pPr marL="0" indent="0">
              <a:buNone/>
            </a:pPr>
            <a:endParaRPr lang="en-US" sz="1800" dirty="0">
              <a:effectLst/>
              <a:latin typeface="Trebuchet MS" panose="020B0603020202020204" pitchFamily="34" charset="0"/>
              <a:ea typeface="Calibri" panose="020F0502020204030204" pitchFamily="34" charset="0"/>
            </a:endParaRPr>
          </a:p>
          <a:p>
            <a:pPr marL="0" indent="0">
              <a:buNone/>
            </a:pPr>
            <a:r>
              <a:rPr lang="en-US" dirty="0">
                <a:solidFill>
                  <a:schemeClr val="tx1"/>
                </a:solidFill>
                <a:latin typeface="Trebuchet MS" panose="020B0603020202020204" pitchFamily="34" charset="0"/>
                <a:ea typeface="Calibri" panose="020F0502020204030204" pitchFamily="34" charset="0"/>
              </a:rPr>
              <a:t>Response from Regional Program Managers for DCEO OET:  </a:t>
            </a:r>
            <a:r>
              <a:rPr lang="en-US" dirty="0">
                <a:solidFill>
                  <a:schemeClr val="tx1"/>
                </a:solidFill>
                <a:effectLst/>
                <a:latin typeface="Trebuchet MS" panose="020B0603020202020204" pitchFamily="34" charset="0"/>
                <a:ea typeface="Calibri" panose="020F0502020204030204" pitchFamily="34" charset="0"/>
              </a:rPr>
              <a:t>Substantial sectors and occupations should come from the Local and Regional Plan documents. If the occupation/sector is not listed in the local plan, but there are other extenuating factors that the board believes will impact the local economy, they can determine as circumstances warrant, to include those layoffs as significant to the local economy. The circumstances should be defined in the local policy along with a statement from the LWIB as supporting documentation for eligibility purposes.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8B41C8D2-594C-4540-8ED2-7E432E81F695}"/>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603559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1BBF-71C2-4CC5-B42B-1E9508BF7D5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 Provided</a:t>
            </a:r>
          </a:p>
        </p:txBody>
      </p:sp>
      <p:sp>
        <p:nvSpPr>
          <p:cNvPr id="3" name="Content Placeholder 2">
            <a:extLst>
              <a:ext uri="{FF2B5EF4-FFF2-40B4-BE49-F238E27FC236}">
                <a16:creationId xmlns:a16="http://schemas.microsoft.com/office/drawing/2014/main" id="{B07FA5A0-C3F3-41D8-86BE-5A53886D3502}"/>
              </a:ext>
            </a:extLst>
          </p:cNvPr>
          <p:cNvSpPr>
            <a:spLocks noGrp="1"/>
          </p:cNvSpPr>
          <p:nvPr>
            <p:ph idx="1"/>
          </p:nvPr>
        </p:nvSpPr>
        <p:spPr/>
        <p:txBody>
          <a:bodyPr>
            <a:normAutofit/>
          </a:bodyPr>
          <a:lstStyle/>
          <a:p>
            <a:pPr marL="0" marR="0" lvl="0" indent="0">
              <a:spcBef>
                <a:spcPts val="0"/>
              </a:spcBef>
              <a:spcAft>
                <a:spcPts val="0"/>
              </a:spcAft>
              <a:buNone/>
            </a:pPr>
            <a:r>
              <a:rPr lang="en-US" sz="2400" dirty="0">
                <a:solidFill>
                  <a:schemeClr val="tx1"/>
                </a:solidFill>
                <a:effectLst/>
                <a:latin typeface="Trebuchet MS" panose="020B0603020202020204" pitchFamily="34" charset="0"/>
                <a:ea typeface="Times New Roman" panose="02020603050405020304" pitchFamily="18" charset="0"/>
              </a:rPr>
              <a:t>A company closes or has a mass layoff, and it impacts other employers that do business with that company </a:t>
            </a:r>
          </a:p>
          <a:p>
            <a:pPr marL="0" marR="0" lvl="0" indent="0">
              <a:spcBef>
                <a:spcPts val="0"/>
              </a:spcBef>
              <a:spcAft>
                <a:spcPts val="0"/>
              </a:spcAft>
              <a:buNone/>
            </a:pPr>
            <a:endParaRPr lang="en-US" sz="2400" dirty="0">
              <a:solidFill>
                <a:schemeClr val="tx1"/>
              </a:solidFill>
              <a:effectLst/>
              <a:latin typeface="Trebuchet MS" panose="020B0603020202020204" pitchFamily="34" charset="0"/>
              <a:ea typeface="Calibri" panose="020F0502020204030204" pitchFamily="34" charset="0"/>
            </a:endParaRPr>
          </a:p>
          <a:p>
            <a:pPr lvl="1">
              <a:spcBef>
                <a:spcPts val="0"/>
              </a:spcBef>
            </a:pPr>
            <a:r>
              <a:rPr lang="en-US" dirty="0">
                <a:solidFill>
                  <a:schemeClr val="tx1"/>
                </a:solidFill>
                <a:effectLst/>
                <a:latin typeface="Trebuchet MS" panose="020B0603020202020204" pitchFamily="34" charset="0"/>
                <a:ea typeface="Times New Roman" panose="02020603050405020304" pitchFamily="18" charset="0"/>
              </a:rPr>
              <a:t>Fiat Chrysler had a layoff of their second shift, which impacted five other employers who were Tier 1 suppliers in the region.   </a:t>
            </a:r>
          </a:p>
          <a:p>
            <a:pPr marL="742950" marR="0" lvl="1" indent="-285750">
              <a:spcBef>
                <a:spcPts val="0"/>
              </a:spcBef>
              <a:spcAft>
                <a:spcPts val="0"/>
              </a:spcAft>
              <a:buFont typeface="Courier New" panose="02070309020205020404" pitchFamily="49" charset="0"/>
              <a:buChar char="o"/>
            </a:pPr>
            <a:endParaRPr lang="en-US" dirty="0">
              <a:solidFill>
                <a:schemeClr val="tx1"/>
              </a:solidFill>
              <a:effectLst/>
              <a:latin typeface="Trebuchet MS" panose="020B0603020202020204" pitchFamily="34" charset="0"/>
              <a:ea typeface="Calibri" panose="020F0502020204030204" pitchFamily="34" charset="0"/>
            </a:endParaRPr>
          </a:p>
          <a:p>
            <a:pPr lvl="1">
              <a:spcBef>
                <a:spcPts val="0"/>
              </a:spcBef>
            </a:pPr>
            <a:r>
              <a:rPr lang="en-US" dirty="0">
                <a:solidFill>
                  <a:schemeClr val="tx1"/>
                </a:solidFill>
                <a:effectLst/>
                <a:latin typeface="Trebuchet MS" panose="020B0603020202020204" pitchFamily="34" charset="0"/>
                <a:ea typeface="Times New Roman" panose="02020603050405020304" pitchFamily="18" charset="0"/>
              </a:rPr>
              <a:t> A recent Owens-Brockway Glass Containers layoff event in Streator IL is a manufacturing layoff impacting 161 people.  </a:t>
            </a:r>
          </a:p>
          <a:p>
            <a:pPr lvl="2">
              <a:spcBef>
                <a:spcPts val="0"/>
              </a:spcBef>
            </a:pPr>
            <a:r>
              <a:rPr lang="en-US" dirty="0">
                <a:solidFill>
                  <a:schemeClr val="tx1"/>
                </a:solidFill>
                <a:effectLst/>
                <a:latin typeface="Trebuchet MS" panose="020B0603020202020204" pitchFamily="34" charset="0"/>
                <a:ea typeface="Times New Roman" panose="02020603050405020304" pitchFamily="18" charset="0"/>
              </a:rPr>
              <a:t>Manufacturing is included in the local plan, but the number of layoffs at Owens is significant enough for the local economy, that there may be a ripple effect into nearby local businesses that may be in sectors not included in the local plan, but still considered part of a “significant event” for the local economy. </a:t>
            </a:r>
            <a:r>
              <a:rPr lang="en-US" dirty="0">
                <a:effectLst/>
                <a:ea typeface="Times New Roman" panose="02020603050405020304" pitchFamily="18" charset="0"/>
              </a:rPr>
              <a:t>  </a:t>
            </a:r>
            <a:endParaRPr lang="en-US"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E72AF104-99B9-4FA5-847E-B2D0F44A1D0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6936761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A067-738A-7350-2BA1-0ACBB58B8745}"/>
              </a:ext>
            </a:extLst>
          </p:cNvPr>
          <p:cNvSpPr>
            <a:spLocks noGrp="1"/>
          </p:cNvSpPr>
          <p:nvPr>
            <p:ph type="title"/>
          </p:nvPr>
        </p:nvSpPr>
        <p:spPr>
          <a:xfrm>
            <a:off x="2942897" y="610865"/>
            <a:ext cx="8271641" cy="561049"/>
          </a:xfrm>
        </p:spPr>
        <p:txBody>
          <a:bodyPr>
            <a:normAutofit fontScale="90000"/>
          </a:bodyPr>
          <a:lstStyle/>
          <a:p>
            <a:pPr algn="ctr"/>
            <a:r>
              <a:rPr lang="en-US" dirty="0">
                <a:latin typeface="Trebuchet MS" panose="020B0603020202020204" pitchFamily="34" charset="0"/>
              </a:rPr>
              <a:t>Example of an LWIA Local Policy</a:t>
            </a:r>
          </a:p>
        </p:txBody>
      </p:sp>
      <p:sp>
        <p:nvSpPr>
          <p:cNvPr id="3" name="Content Placeholder 2">
            <a:extLst>
              <a:ext uri="{FF2B5EF4-FFF2-40B4-BE49-F238E27FC236}">
                <a16:creationId xmlns:a16="http://schemas.microsoft.com/office/drawing/2014/main" id="{2359E7AC-088E-3963-0B41-31F2ECB9675C}"/>
              </a:ext>
            </a:extLst>
          </p:cNvPr>
          <p:cNvSpPr>
            <a:spLocks noGrp="1"/>
          </p:cNvSpPr>
          <p:nvPr>
            <p:ph idx="1"/>
          </p:nvPr>
        </p:nvSpPr>
        <p:spPr>
          <a:xfrm>
            <a:off x="746234" y="1860331"/>
            <a:ext cx="10607566" cy="4316632"/>
          </a:xfrm>
        </p:spPr>
        <p:txBody>
          <a:bodyPr>
            <a:normAutofit fontScale="85000" lnSpcReduction="20000"/>
          </a:bodyPr>
          <a:lstStyle/>
          <a:p>
            <a:r>
              <a:rPr lang="en-US" dirty="0">
                <a:solidFill>
                  <a:schemeClr val="tx1"/>
                </a:solidFill>
                <a:latin typeface="Trebuchet MS" panose="020B0603020202020204" pitchFamily="34" charset="0"/>
              </a:rPr>
              <a:t>Each LWIA has the option to update/develop their own Local Dislocated Worker Policy where they can identify substantial or significant sectors or occupations.</a:t>
            </a:r>
          </a:p>
          <a:p>
            <a:pPr marL="0" indent="0">
              <a:buNone/>
            </a:pPr>
            <a:endParaRPr lang="en-US" sz="9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Doing this, the Local Dislocated Worker Policy must be approved by the Local Workforce Innovation Board.</a:t>
            </a:r>
          </a:p>
          <a:p>
            <a:pPr marL="0" indent="0">
              <a:buNone/>
            </a:pPr>
            <a:r>
              <a:rPr lang="en-US" sz="900"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Down in Southern Illinois, LWIA 25 was very proactive after the State’s guidance was issued to allow broadening what could be considered a “Substantial Layoff”. </a:t>
            </a:r>
          </a:p>
          <a:p>
            <a:pPr marL="0" indent="0">
              <a:buNone/>
            </a:pPr>
            <a:r>
              <a:rPr lang="en-US" sz="1000" dirty="0">
                <a:solidFill>
                  <a:schemeClr val="tx1"/>
                </a:solidFill>
                <a:latin typeface="Trebuchet MS" panose="020B0603020202020204" pitchFamily="34" charset="0"/>
              </a:rPr>
              <a:t> </a:t>
            </a:r>
            <a:r>
              <a:rPr lang="en-US" dirty="0">
                <a:solidFill>
                  <a:schemeClr val="tx1"/>
                </a:solidFill>
                <a:latin typeface="Trebuchet MS" panose="020B0603020202020204" pitchFamily="34" charset="0"/>
              </a:rPr>
              <a:t> </a:t>
            </a:r>
          </a:p>
          <a:p>
            <a:pPr lvl="1"/>
            <a:r>
              <a:rPr lang="en-US" dirty="0">
                <a:solidFill>
                  <a:schemeClr val="tx1"/>
                </a:solidFill>
                <a:latin typeface="Trebuchet MS" panose="020B0603020202020204" pitchFamily="34" charset="0"/>
              </a:rPr>
              <a:t>The next few slides will demonstrate the current LWIA 25 Policy as an example of what could be utilized to broaden WOIA Dislocated Worker eligibility criteria.</a:t>
            </a:r>
          </a:p>
          <a:p>
            <a:pPr marL="0" indent="0">
              <a:buNone/>
            </a:pPr>
            <a:r>
              <a:rPr lang="en-US" dirty="0">
                <a:solidFill>
                  <a:schemeClr val="tx1"/>
                </a:solidFill>
                <a:latin typeface="Trebuchet MS" panose="020B0603020202020204" pitchFamily="34" charset="0"/>
              </a:rPr>
              <a:t>  </a:t>
            </a:r>
          </a:p>
        </p:txBody>
      </p:sp>
      <p:sp>
        <p:nvSpPr>
          <p:cNvPr id="4" name="Footer Placeholder 3">
            <a:extLst>
              <a:ext uri="{FF2B5EF4-FFF2-40B4-BE49-F238E27FC236}">
                <a16:creationId xmlns:a16="http://schemas.microsoft.com/office/drawing/2014/main" id="{034EC014-8135-DACC-A97B-4F91D18E69C9}"/>
              </a:ext>
            </a:extLst>
          </p:cNvPr>
          <p:cNvSpPr>
            <a:spLocks noGrp="1"/>
          </p:cNvSpPr>
          <p:nvPr>
            <p:ph type="ftr" sz="quarter" idx="11"/>
          </p:nvPr>
        </p:nvSpPr>
        <p:spPr/>
        <p:txBody>
          <a:bodyPr/>
          <a:lstStyle/>
          <a:p>
            <a:r>
              <a:rPr lang="en-US"/>
              <a:t>September 19th, 2023</a:t>
            </a:r>
            <a:endParaRPr lang="en-US" dirty="0"/>
          </a:p>
        </p:txBody>
      </p:sp>
    </p:spTree>
    <p:extLst>
      <p:ext uri="{BB962C8B-B14F-4D97-AF65-F5344CB8AC3E}">
        <p14:creationId xmlns:p14="http://schemas.microsoft.com/office/powerpoint/2010/main" val="375006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C00B4-87B1-858D-C141-89C74BBC564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 </a:t>
            </a:r>
          </a:p>
        </p:txBody>
      </p:sp>
      <p:sp>
        <p:nvSpPr>
          <p:cNvPr id="3" name="Content Placeholder 2">
            <a:extLst>
              <a:ext uri="{FF2B5EF4-FFF2-40B4-BE49-F238E27FC236}">
                <a16:creationId xmlns:a16="http://schemas.microsoft.com/office/drawing/2014/main" id="{238ACA92-74E6-E9B0-D897-B29B6467607B}"/>
              </a:ext>
            </a:extLst>
          </p:cNvPr>
          <p:cNvSpPr>
            <a:spLocks noGrp="1"/>
          </p:cNvSpPr>
          <p:nvPr>
            <p:ph idx="1"/>
          </p:nvPr>
        </p:nvSpPr>
        <p:spPr>
          <a:xfrm>
            <a:off x="838200" y="1776845"/>
            <a:ext cx="10515600" cy="4400118"/>
          </a:xfrm>
        </p:spPr>
        <p:txBody>
          <a:bodyPr/>
          <a:lstStyle/>
          <a:p>
            <a:pPr>
              <a:defRPr/>
            </a:pPr>
            <a:r>
              <a:rPr lang="en-US" altLang="en-US" sz="2800" dirty="0">
                <a:solidFill>
                  <a:schemeClr val="tx1"/>
                </a:solidFill>
                <a:latin typeface="Trebuchet MS" panose="020B0603020202020204" pitchFamily="34" charset="0"/>
              </a:rPr>
              <a:t>Prior to reviewing this presentation on Dislocated Worker Eligibility, it is important that you understand the details that were covered during the 9-14-2023 presentation on </a:t>
            </a:r>
            <a:r>
              <a:rPr lang="en-US" sz="2800" b="1" u="sng" dirty="0">
                <a:solidFill>
                  <a:schemeClr val="tx1"/>
                </a:solidFill>
                <a:latin typeface="Trebuchet MS" panose="020B0603020202020204" pitchFamily="34" charset="0"/>
              </a:rPr>
              <a:t>WIOA General Eligibility;</a:t>
            </a:r>
            <a:r>
              <a:rPr lang="en-US" sz="2800" dirty="0">
                <a:solidFill>
                  <a:schemeClr val="tx1"/>
                </a:solidFill>
                <a:latin typeface="Trebuchet MS" panose="020B0603020202020204" pitchFamily="34" charset="0"/>
              </a:rPr>
              <a:t> which went into details about Authorized to Work in the U.S.; and compliance with Selective Service, and when appropriate “Locally Approved Selective Service Waiver”</a:t>
            </a:r>
          </a:p>
          <a:p>
            <a:pPr marL="0" indent="0">
              <a:buNone/>
              <a:defRPr/>
            </a:pPr>
            <a:endParaRPr lang="en-US" sz="800" dirty="0">
              <a:solidFill>
                <a:schemeClr val="tx1"/>
              </a:solidFill>
              <a:latin typeface="Trebuchet MS" panose="020B0603020202020204" pitchFamily="34" charset="0"/>
            </a:endParaRPr>
          </a:p>
          <a:p>
            <a:pPr>
              <a:defRPr/>
            </a:pPr>
            <a:r>
              <a:rPr lang="en-US" sz="2800" dirty="0">
                <a:solidFill>
                  <a:schemeClr val="tx1"/>
                </a:solidFill>
                <a:latin typeface="Trebuchet MS" panose="020B0603020202020204" pitchFamily="34" charset="0"/>
              </a:rPr>
              <a:t>If you did not participate in the 9-14-2023 training, the recording is posted on the </a:t>
            </a:r>
            <a:r>
              <a:rPr lang="en-US" sz="2800" b="1" dirty="0">
                <a:solidFill>
                  <a:schemeClr val="tx1"/>
                </a:solidFill>
                <a:latin typeface="Trebuchet MS" panose="020B0603020202020204" pitchFamily="34" charset="0"/>
              </a:rPr>
              <a:t>Zen Desk </a:t>
            </a:r>
            <a:endParaRPr lang="en-US" altLang="en-US" sz="2800" b="1"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9239C741-C5FC-C7CD-A865-AAFBE3F1560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440651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019B-3F72-4592-B24C-7FA9CC68C79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Example LWIA 25 Guidance</a:t>
            </a:r>
          </a:p>
        </p:txBody>
      </p:sp>
      <p:sp>
        <p:nvSpPr>
          <p:cNvPr id="3" name="Content Placeholder 2">
            <a:extLst>
              <a:ext uri="{FF2B5EF4-FFF2-40B4-BE49-F238E27FC236}">
                <a16:creationId xmlns:a16="http://schemas.microsoft.com/office/drawing/2014/main" id="{4D4053CA-0103-4D12-BEE3-D6CFE3A0A39D}"/>
              </a:ext>
            </a:extLst>
          </p:cNvPr>
          <p:cNvSpPr>
            <a:spLocks noGrp="1"/>
          </p:cNvSpPr>
          <p:nvPr>
            <p:ph idx="1"/>
          </p:nvPr>
        </p:nvSpPr>
        <p:spPr>
          <a:xfrm>
            <a:off x="390801" y="1734208"/>
            <a:ext cx="4222764" cy="4511356"/>
          </a:xfrm>
        </p:spPr>
        <p:txBody>
          <a:bodyPr>
            <a:normAutofit/>
          </a:bodyPr>
          <a:lstStyle/>
          <a:p>
            <a:r>
              <a:rPr lang="en-US" dirty="0">
                <a:solidFill>
                  <a:schemeClr val="tx1"/>
                </a:solidFill>
                <a:latin typeface="Trebuchet MS" panose="020B0603020202020204" pitchFamily="34" charset="0"/>
              </a:rPr>
              <a:t>LWIA 25 has been very proactive and developed Local Policy Guidance around identifying substantial or significant sectors or occupations.</a:t>
            </a:r>
          </a:p>
          <a:p>
            <a:r>
              <a:rPr lang="en-US" dirty="0">
                <a:solidFill>
                  <a:schemeClr val="tx1"/>
                </a:solidFill>
                <a:latin typeface="Trebuchet MS" panose="020B0603020202020204" pitchFamily="34" charset="0"/>
              </a:rPr>
              <a:t>On the adjacent screen print is their Local Policy:  </a:t>
            </a:r>
          </a:p>
          <a:p>
            <a:endParaRPr lang="en-US" dirty="0"/>
          </a:p>
        </p:txBody>
      </p:sp>
      <p:sp>
        <p:nvSpPr>
          <p:cNvPr id="4" name="Footer Placeholder 3">
            <a:extLst>
              <a:ext uri="{FF2B5EF4-FFF2-40B4-BE49-F238E27FC236}">
                <a16:creationId xmlns:a16="http://schemas.microsoft.com/office/drawing/2014/main" id="{AC1C05FF-B81C-44AE-B1F1-C6E2D9F81204}"/>
              </a:ext>
            </a:extLst>
          </p:cNvPr>
          <p:cNvSpPr>
            <a:spLocks noGrp="1"/>
          </p:cNvSpPr>
          <p:nvPr>
            <p:ph type="ftr" sz="quarter" idx="11"/>
          </p:nvPr>
        </p:nvSpPr>
        <p:spPr/>
        <p:txBody>
          <a:bodyPr/>
          <a:lstStyle/>
          <a:p>
            <a:r>
              <a:rPr lang="en-US" dirty="0"/>
              <a:t>September 19th, 2023</a:t>
            </a:r>
          </a:p>
        </p:txBody>
      </p:sp>
      <p:pic>
        <p:nvPicPr>
          <p:cNvPr id="7" name="Picture 6">
            <a:extLst>
              <a:ext uri="{FF2B5EF4-FFF2-40B4-BE49-F238E27FC236}">
                <a16:creationId xmlns:a16="http://schemas.microsoft.com/office/drawing/2014/main" id="{165B9FFC-A828-1144-09B5-CC063255E409}"/>
              </a:ext>
            </a:extLst>
          </p:cNvPr>
          <p:cNvPicPr>
            <a:picLocks noChangeAspect="1"/>
          </p:cNvPicPr>
          <p:nvPr/>
        </p:nvPicPr>
        <p:blipFill>
          <a:blip r:embed="rId2"/>
          <a:stretch>
            <a:fillRect/>
          </a:stretch>
        </p:blipFill>
        <p:spPr>
          <a:xfrm>
            <a:off x="4873337" y="1282700"/>
            <a:ext cx="6927863" cy="5438775"/>
          </a:xfrm>
          <a:prstGeom prst="rect">
            <a:avLst/>
          </a:prstGeom>
        </p:spPr>
      </p:pic>
    </p:spTree>
    <p:extLst>
      <p:ext uri="{BB962C8B-B14F-4D97-AF65-F5344CB8AC3E}">
        <p14:creationId xmlns:p14="http://schemas.microsoft.com/office/powerpoint/2010/main" val="1721373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F42A-BE5D-4099-9E9C-DDCF00B1A3A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LWIA 25 Local Policy </a:t>
            </a:r>
          </a:p>
        </p:txBody>
      </p:sp>
      <p:sp>
        <p:nvSpPr>
          <p:cNvPr id="3" name="Content Placeholder 2">
            <a:extLst>
              <a:ext uri="{FF2B5EF4-FFF2-40B4-BE49-F238E27FC236}">
                <a16:creationId xmlns:a16="http://schemas.microsoft.com/office/drawing/2014/main" id="{95C91619-CD6E-46B8-8ECF-85E77F159ECE}"/>
              </a:ext>
            </a:extLst>
          </p:cNvPr>
          <p:cNvSpPr>
            <a:spLocks noGrp="1"/>
          </p:cNvSpPr>
          <p:nvPr>
            <p:ph idx="1"/>
          </p:nvPr>
        </p:nvSpPr>
        <p:spPr/>
        <p:txBody>
          <a:bodyPr>
            <a:normAutofit lnSpcReduction="10000"/>
          </a:bodyPr>
          <a:lstStyle/>
          <a:p>
            <a:pPr marL="0" indent="0">
              <a:buNone/>
            </a:pPr>
            <a:r>
              <a:rPr lang="en-US" dirty="0">
                <a:solidFill>
                  <a:schemeClr val="tx1"/>
                </a:solidFill>
                <a:latin typeface="Trebuchet MS" panose="020B0603020202020204" pitchFamily="34" charset="0"/>
              </a:rPr>
              <a:t>To tie this together, the LWIA 25 Policy allows any individual who had been dislocated from those industries and/or occupations identified in their Local Policy, to characterize the Dislocation Job as a “Substantial Layoff”.</a:t>
            </a:r>
          </a:p>
          <a:p>
            <a:pPr marL="0" indent="0">
              <a:buNone/>
            </a:pPr>
            <a:endParaRPr lang="en-US" sz="9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So even in cases where the dislocation from the specific industry and/or occupation would not meet traditional criteria around “Substantial Layoff” due to the approved Local Policy, it would meet the criteria.     </a:t>
            </a:r>
          </a:p>
          <a:p>
            <a:pPr lvl="1"/>
            <a:r>
              <a:rPr lang="en-US" dirty="0">
                <a:solidFill>
                  <a:schemeClr val="tx1"/>
                </a:solidFill>
                <a:latin typeface="Trebuchet MS" panose="020B0603020202020204" pitchFamily="34" charset="0"/>
              </a:rPr>
              <a:t>However, this is only allowed if an LWIA creates a similar Local Policy as was demonstrated in the previous slide, and then the LWIB approves the Local Policy.</a:t>
            </a: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5926B83D-4249-4D46-AC82-932C4A78E776}"/>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2460708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6D37-1F91-0CF8-5E92-D33D0F3EF79B}"/>
              </a:ext>
            </a:extLst>
          </p:cNvPr>
          <p:cNvSpPr>
            <a:spLocks noGrp="1"/>
          </p:cNvSpPr>
          <p:nvPr>
            <p:ph type="title"/>
          </p:nvPr>
        </p:nvSpPr>
        <p:spPr>
          <a:xfrm>
            <a:off x="2942897" y="610865"/>
            <a:ext cx="8410903" cy="561049"/>
          </a:xfrm>
        </p:spPr>
        <p:txBody>
          <a:bodyPr>
            <a:normAutofit fontScale="90000"/>
          </a:bodyPr>
          <a:lstStyle/>
          <a:p>
            <a:pPr algn="ctr"/>
            <a:r>
              <a:rPr lang="en-US" dirty="0">
                <a:latin typeface="Trebuchet MS" panose="020B0603020202020204" pitchFamily="34" charset="0"/>
              </a:rPr>
              <a:t>Example of an LWIA Local Policy</a:t>
            </a:r>
            <a:endParaRPr lang="en-US" dirty="0"/>
          </a:p>
        </p:txBody>
      </p:sp>
      <p:sp>
        <p:nvSpPr>
          <p:cNvPr id="3" name="Content Placeholder 2">
            <a:extLst>
              <a:ext uri="{FF2B5EF4-FFF2-40B4-BE49-F238E27FC236}">
                <a16:creationId xmlns:a16="http://schemas.microsoft.com/office/drawing/2014/main" id="{1D0193D6-B88B-6466-8A15-05ECA080AD02}"/>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Keep in mind, those last few slides were just an example of the current LWIA 25 Dislocated Worker Policy and has nothing to do with your LWIA 7 Dislocated Worker Policy/guidance.  </a:t>
            </a:r>
          </a:p>
          <a:p>
            <a:pPr marL="0" indent="0">
              <a:buNone/>
            </a:pPr>
            <a:endParaRPr lang="en-US" sz="800"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Currently, it is my understanding that LWIA 7 is considering options on how they intend to update their own Local Dislocated Worker Policy around defining specific industries or occupations that are considered essential to LWIA 7</a:t>
            </a:r>
          </a:p>
          <a:p>
            <a:pPr marL="0" indent="0">
              <a:buNone/>
            </a:pPr>
            <a:r>
              <a:rPr lang="en-US" dirty="0"/>
              <a:t> </a:t>
            </a:r>
          </a:p>
        </p:txBody>
      </p:sp>
      <p:sp>
        <p:nvSpPr>
          <p:cNvPr id="4" name="Footer Placeholder 3">
            <a:extLst>
              <a:ext uri="{FF2B5EF4-FFF2-40B4-BE49-F238E27FC236}">
                <a16:creationId xmlns:a16="http://schemas.microsoft.com/office/drawing/2014/main" id="{1DE23184-DDA4-3E1D-DFA6-B96F3928DEB8}"/>
              </a:ext>
            </a:extLst>
          </p:cNvPr>
          <p:cNvSpPr>
            <a:spLocks noGrp="1"/>
          </p:cNvSpPr>
          <p:nvPr>
            <p:ph type="ftr" sz="quarter" idx="11"/>
          </p:nvPr>
        </p:nvSpPr>
        <p:spPr/>
        <p:txBody>
          <a:bodyPr/>
          <a:lstStyle/>
          <a:p>
            <a:r>
              <a:rPr lang="en-US"/>
              <a:t>September 19th, 2023</a:t>
            </a:r>
            <a:endParaRPr lang="en-US" dirty="0"/>
          </a:p>
        </p:txBody>
      </p:sp>
    </p:spTree>
    <p:extLst>
      <p:ext uri="{BB962C8B-B14F-4D97-AF65-F5344CB8AC3E}">
        <p14:creationId xmlns:p14="http://schemas.microsoft.com/office/powerpoint/2010/main" val="189919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5C6B-5DD3-1C98-9591-213C260BE03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Substantial Layoff Details</a:t>
            </a:r>
          </a:p>
        </p:txBody>
      </p:sp>
      <p:sp>
        <p:nvSpPr>
          <p:cNvPr id="3" name="Content Placeholder 2">
            <a:extLst>
              <a:ext uri="{FF2B5EF4-FFF2-40B4-BE49-F238E27FC236}">
                <a16:creationId xmlns:a16="http://schemas.microsoft.com/office/drawing/2014/main" id="{3BB063E1-D5B2-B4E1-3575-55E87179DC6D}"/>
              </a:ext>
            </a:extLst>
          </p:cNvPr>
          <p:cNvSpPr>
            <a:spLocks noGrp="1"/>
          </p:cNvSpPr>
          <p:nvPr>
            <p:ph idx="1"/>
          </p:nvPr>
        </p:nvSpPr>
        <p:spPr>
          <a:xfrm>
            <a:off x="838200" y="1744717"/>
            <a:ext cx="10515600" cy="4432246"/>
          </a:xfrm>
        </p:spPr>
        <p:txBody>
          <a:bodyPr>
            <a:normAutofit fontScale="92500"/>
          </a:bodyPr>
          <a:lstStyle/>
          <a:p>
            <a:pPr marL="0" indent="0">
              <a:buNone/>
            </a:pPr>
            <a:r>
              <a:rPr lang="en-US" altLang="en-US" sz="2400" dirty="0">
                <a:solidFill>
                  <a:schemeClr val="tx1"/>
                </a:solidFill>
                <a:latin typeface="Trebuchet MS" panose="020B0603020202020204" pitchFamily="34" charset="0"/>
              </a:rPr>
              <a:t>Often there are questions about what is a “Substantial Layoff”?  </a:t>
            </a:r>
          </a:p>
          <a:p>
            <a:pPr marL="0" indent="0">
              <a:buNone/>
            </a:pPr>
            <a:endParaRPr lang="en-US" altLang="en-US" sz="800" dirty="0">
              <a:solidFill>
                <a:schemeClr val="tx1"/>
              </a:solidFill>
              <a:latin typeface="Trebuchet MS" panose="020B0603020202020204" pitchFamily="34" charset="0"/>
            </a:endParaRPr>
          </a:p>
          <a:p>
            <a:pPr lvl="1"/>
            <a:r>
              <a:rPr lang="en-US" altLang="en-US" sz="2200" dirty="0">
                <a:solidFill>
                  <a:schemeClr val="tx1"/>
                </a:solidFill>
                <a:latin typeface="Trebuchet MS" panose="020B0603020202020204" pitchFamily="34" charset="0"/>
              </a:rPr>
              <a:t>As discussed, the updated Dislocated Worker Policy provided guidance that broadened criteria around “substantial layoff”.  </a:t>
            </a:r>
          </a:p>
          <a:p>
            <a:pPr lvl="1"/>
            <a:r>
              <a:rPr lang="en-US" altLang="en-US" sz="2200" dirty="0">
                <a:solidFill>
                  <a:schemeClr val="tx1"/>
                </a:solidFill>
                <a:latin typeface="Trebuchet MS" panose="020B0603020202020204" pitchFamily="34" charset="0"/>
              </a:rPr>
              <a:t>In addition, a “substantial layoff” could be tied to 50% of employees but could be broadened depending on the situation.  </a:t>
            </a:r>
          </a:p>
          <a:p>
            <a:pPr lvl="2"/>
            <a:r>
              <a:rPr lang="en-US" altLang="en-US" sz="1800" dirty="0">
                <a:solidFill>
                  <a:schemeClr val="tx1"/>
                </a:solidFill>
                <a:latin typeface="Trebuchet MS" panose="020B0603020202020204" pitchFamily="34" charset="0"/>
              </a:rPr>
              <a:t>As an example, if a company was running three shifts, but closed an entire shift, that might only equal 1/3 of employees but could easily be justified as a “Substantial Layoff”.</a:t>
            </a:r>
          </a:p>
          <a:p>
            <a:pPr lvl="2"/>
            <a:r>
              <a:rPr lang="en-US" altLang="en-US" sz="1800" dirty="0">
                <a:solidFill>
                  <a:schemeClr val="tx1"/>
                </a:solidFill>
                <a:latin typeface="Trebuchet MS" panose="020B0603020202020204" pitchFamily="34" charset="0"/>
              </a:rPr>
              <a:t>Or, say a company has a small sales force of six sales staff, and they layoff three of the sales staff, that would be half of the sales force and could be considered a “substantial layoff”. </a:t>
            </a:r>
          </a:p>
          <a:p>
            <a:pPr lvl="1"/>
            <a:r>
              <a:rPr lang="en-US" altLang="en-US" sz="2200" dirty="0">
                <a:solidFill>
                  <a:schemeClr val="tx1"/>
                </a:solidFill>
                <a:latin typeface="Trebuchet MS" panose="020B0603020202020204" pitchFamily="34" charset="0"/>
              </a:rPr>
              <a:t>If you have questions about whether a client meets the criteria as a “Substantial Layoff”, reach out to your Regional Manager or Program Coordinator.</a:t>
            </a:r>
          </a:p>
          <a:p>
            <a:pPr lvl="1"/>
            <a:r>
              <a:rPr lang="en-US" altLang="en-US" sz="2200" dirty="0">
                <a:solidFill>
                  <a:schemeClr val="tx1"/>
                </a:solidFill>
                <a:latin typeface="Trebuchet MS" panose="020B0603020202020204" pitchFamily="34" charset="0"/>
              </a:rPr>
              <a:t>If still not sure, reach out to your OET Rapid Response team. </a:t>
            </a:r>
          </a:p>
          <a:p>
            <a:endParaRPr lang="en-US" dirty="0"/>
          </a:p>
        </p:txBody>
      </p:sp>
      <p:sp>
        <p:nvSpPr>
          <p:cNvPr id="4" name="Footer Placeholder 3">
            <a:extLst>
              <a:ext uri="{FF2B5EF4-FFF2-40B4-BE49-F238E27FC236}">
                <a16:creationId xmlns:a16="http://schemas.microsoft.com/office/drawing/2014/main" id="{AC861003-8054-B501-1066-E6EAE4F2B4C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0924879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A1C1-A46A-4244-9256-A0C31A702F11}"/>
              </a:ext>
            </a:extLst>
          </p:cNvPr>
          <p:cNvSpPr>
            <a:spLocks noGrp="1"/>
          </p:cNvSpPr>
          <p:nvPr>
            <p:ph type="title"/>
          </p:nvPr>
        </p:nvSpPr>
        <p:spPr>
          <a:xfrm>
            <a:off x="2888674" y="610865"/>
            <a:ext cx="8465126"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5362B44B-801E-4C84-B0DC-802507E69393}"/>
              </a:ext>
            </a:extLst>
          </p:cNvPr>
          <p:cNvSpPr>
            <a:spLocks noGrp="1"/>
          </p:cNvSpPr>
          <p:nvPr>
            <p:ph idx="1"/>
          </p:nvPr>
        </p:nvSpPr>
        <p:spPr/>
        <p:txBody>
          <a:bodyPr/>
          <a:lstStyle/>
          <a:p>
            <a:pPr marL="0" indent="0">
              <a:buNone/>
              <a:defRPr/>
            </a:pPr>
            <a:r>
              <a:rPr lang="en-US" altLang="en-US" sz="2400" dirty="0">
                <a:solidFill>
                  <a:schemeClr val="tx1"/>
                </a:solidFill>
                <a:latin typeface="Trebuchet MS" panose="020B0603020202020204" pitchFamily="34" charset="0"/>
              </a:rPr>
              <a:t>Within Career Connect, the logic for determining if a client meets the criteria as a Dislocated Worker under Plant Closure or Substantial Layoff – is based on the dislocation job from the “Edit Job” screen: </a:t>
            </a:r>
          </a:p>
          <a:p>
            <a:pPr marL="0" indent="0">
              <a:buNone/>
              <a:defRPr/>
            </a:pPr>
            <a:endParaRPr lang="en-US" altLang="en-US" sz="2400"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Specifically determined based on how the “Lay-off Reason” is populated</a:t>
            </a:r>
          </a:p>
          <a:p>
            <a:pPr lvl="1">
              <a:defRPr/>
            </a:pPr>
            <a:endParaRPr lang="en-US" altLang="en-US" dirty="0">
              <a:solidFill>
                <a:schemeClr val="tx1"/>
              </a:solidFill>
              <a:latin typeface="Trebuchet MS" panose="020B0603020202020204" pitchFamily="34" charset="0"/>
            </a:endParaRPr>
          </a:p>
          <a:p>
            <a:pPr lvl="1">
              <a:defRPr/>
            </a:pPr>
            <a:r>
              <a:rPr lang="en-US" altLang="en-US" dirty="0">
                <a:solidFill>
                  <a:schemeClr val="tx1"/>
                </a:solidFill>
                <a:latin typeface="Trebuchet MS" panose="020B0603020202020204" pitchFamily="34" charset="0"/>
              </a:rPr>
              <a:t>If either “Plant Closure” or “Substantial Layoff” is the “Lay-off Reason”, Career Connect logic will make the client eligible as a Dislocated Worker under Plant Closure or Substantial Layoff </a:t>
            </a:r>
          </a:p>
          <a:p>
            <a:endParaRPr lang="en-US" dirty="0"/>
          </a:p>
        </p:txBody>
      </p:sp>
      <p:sp>
        <p:nvSpPr>
          <p:cNvPr id="4" name="Footer Placeholder 3">
            <a:extLst>
              <a:ext uri="{FF2B5EF4-FFF2-40B4-BE49-F238E27FC236}">
                <a16:creationId xmlns:a16="http://schemas.microsoft.com/office/drawing/2014/main" id="{0BEC104F-A7A2-4350-A700-77C03270B4F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217879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B290-708C-4E80-A30F-DF33D1B7CCC4}"/>
              </a:ext>
            </a:extLst>
          </p:cNvPr>
          <p:cNvSpPr>
            <a:spLocks noGrp="1"/>
          </p:cNvSpPr>
          <p:nvPr>
            <p:ph type="title"/>
          </p:nvPr>
        </p:nvSpPr>
        <p:spPr>
          <a:xfrm>
            <a:off x="3209544" y="610865"/>
            <a:ext cx="8486614" cy="99670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E281033A-336B-4235-9544-8B928CCA90DB}"/>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An individual must have been terminated or laid off, or has received notice of termination or layoff from employment due to a permanent closure of, or a substantial layoff at a plant, facility or enterprise; OR </a:t>
            </a:r>
          </a:p>
          <a:p>
            <a:r>
              <a:rPr lang="en-US" altLang="en-US" b="1" dirty="0">
                <a:solidFill>
                  <a:schemeClr val="tx1"/>
                </a:solidFill>
                <a:latin typeface="Trebuchet MS" panose="020B0603020202020204" pitchFamily="34" charset="0"/>
              </a:rPr>
              <a:t>Is employed at a facility in which the employer has made a general announcement that the facility will close within 180 days;  </a:t>
            </a:r>
          </a:p>
          <a:p>
            <a:endParaRPr lang="en-US" dirty="0"/>
          </a:p>
        </p:txBody>
      </p:sp>
      <p:sp>
        <p:nvSpPr>
          <p:cNvPr id="4" name="Footer Placeholder 3">
            <a:extLst>
              <a:ext uri="{FF2B5EF4-FFF2-40B4-BE49-F238E27FC236}">
                <a16:creationId xmlns:a16="http://schemas.microsoft.com/office/drawing/2014/main" id="{19B143B0-736C-426A-AFE8-CF3AA7053ABC}"/>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8630536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2D67-8A81-1BDC-D692-05832E448EE8}"/>
              </a:ext>
            </a:extLst>
          </p:cNvPr>
          <p:cNvSpPr>
            <a:spLocks noGrp="1"/>
          </p:cNvSpPr>
          <p:nvPr>
            <p:ph type="title"/>
          </p:nvPr>
        </p:nvSpPr>
        <p:spPr>
          <a:xfrm>
            <a:off x="2861187" y="610865"/>
            <a:ext cx="8775290" cy="1099948"/>
          </a:xfrm>
        </p:spPr>
        <p:txBody>
          <a:bodyPr>
            <a:normAutofit fontScale="90000"/>
          </a:bodyPr>
          <a:lstStyle/>
          <a:p>
            <a:pPr algn="ctr"/>
            <a:r>
              <a:rPr lang="en-US" dirty="0">
                <a:latin typeface="Trebuchet MS" panose="020B0603020202020204" pitchFamily="34" charset="0"/>
              </a:rPr>
              <a:t>Plant Closure or Substantial Layoff in Career Connect</a:t>
            </a:r>
          </a:p>
        </p:txBody>
      </p:sp>
      <p:sp>
        <p:nvSpPr>
          <p:cNvPr id="3" name="Content Placeholder 2">
            <a:extLst>
              <a:ext uri="{FF2B5EF4-FFF2-40B4-BE49-F238E27FC236}">
                <a16:creationId xmlns:a16="http://schemas.microsoft.com/office/drawing/2014/main" id="{74EC2C10-9CBB-1C56-F891-994DD4705AC7}"/>
              </a:ext>
            </a:extLst>
          </p:cNvPr>
          <p:cNvSpPr>
            <a:spLocks noGrp="1"/>
          </p:cNvSpPr>
          <p:nvPr>
            <p:ph idx="1"/>
          </p:nvPr>
        </p:nvSpPr>
        <p:spPr/>
        <p:txBody>
          <a:bodyPr>
            <a:normAutofit lnSpcReduction="10000"/>
          </a:bodyPr>
          <a:lstStyle/>
          <a:p>
            <a:pPr marL="0" indent="0">
              <a:buNone/>
            </a:pPr>
            <a:r>
              <a:rPr lang="en-US" sz="3200" dirty="0">
                <a:solidFill>
                  <a:schemeClr val="tx1"/>
                </a:solidFill>
                <a:latin typeface="Trebuchet MS" panose="020B0603020202020204" pitchFamily="34" charset="0"/>
              </a:rPr>
              <a:t>Under Career Connect, Plant Closure or Substantial Layoff is recorded under </a:t>
            </a:r>
            <a:r>
              <a:rPr lang="en-US" altLang="en-US" sz="3200" dirty="0">
                <a:solidFill>
                  <a:schemeClr val="tx1"/>
                </a:solidFill>
                <a:latin typeface="Trebuchet MS" panose="020B0603020202020204" pitchFamily="34" charset="0"/>
              </a:rPr>
              <a:t>Category 3. or 4.:</a:t>
            </a:r>
          </a:p>
          <a:p>
            <a:pPr marL="0" indent="0">
              <a:buNone/>
            </a:pPr>
            <a:endParaRPr lang="en-US" altLang="en-US" dirty="0">
              <a:solidFill>
                <a:schemeClr val="tx1"/>
              </a:solidFill>
              <a:latin typeface="Trebuchet MS" panose="020B0603020202020204" pitchFamily="34" charset="0"/>
            </a:endParaRPr>
          </a:p>
          <a:p>
            <a:pPr lvl="1"/>
            <a:r>
              <a:rPr lang="en-US" altLang="en-US" sz="2800" dirty="0">
                <a:solidFill>
                  <a:schemeClr val="tx1"/>
                </a:solidFill>
                <a:latin typeface="Trebuchet MS" panose="020B0603020202020204" pitchFamily="34" charset="0"/>
              </a:rPr>
              <a:t>Category 3., is for clients who have already been laid off due to Plant Closure or Substantial Layoff </a:t>
            </a:r>
          </a:p>
          <a:p>
            <a:pPr marL="457200" lvl="1" indent="0">
              <a:buNone/>
            </a:pPr>
            <a:endParaRPr lang="en-US" altLang="en-US" dirty="0">
              <a:solidFill>
                <a:schemeClr val="tx1"/>
              </a:solidFill>
              <a:latin typeface="Trebuchet MS" panose="020B0603020202020204" pitchFamily="34" charset="0"/>
            </a:endParaRPr>
          </a:p>
          <a:p>
            <a:pPr lvl="1"/>
            <a:r>
              <a:rPr lang="en-US" altLang="en-US" sz="2800" dirty="0">
                <a:solidFill>
                  <a:schemeClr val="tx1"/>
                </a:solidFill>
                <a:latin typeface="Trebuchet MS" panose="020B0603020202020204" pitchFamily="34" charset="0"/>
              </a:rPr>
              <a:t>Category 4., is for clients who have been notified via a public notice of an upcoming layoff due to Plant Closure or Substantial Layoff</a:t>
            </a:r>
            <a:endParaRPr lang="en-US" altLang="en-US" dirty="0">
              <a:solidFill>
                <a:schemeClr val="tx1"/>
              </a:solidFill>
              <a:latin typeface="Trebuchet MS" panose="020B0603020202020204" pitchFamily="34" charset="0"/>
            </a:endParaRPr>
          </a:p>
          <a:p>
            <a:pPr marL="0" indent="0">
              <a:buNone/>
            </a:pP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4837D23D-A52C-52ED-6BBA-D52C42FBF7D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088664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F1BA-60DD-4254-CD18-4495CD3DF7B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Category 3 in Career Connect</a:t>
            </a:r>
          </a:p>
        </p:txBody>
      </p:sp>
      <p:sp>
        <p:nvSpPr>
          <p:cNvPr id="3" name="Content Placeholder 2">
            <a:extLst>
              <a:ext uri="{FF2B5EF4-FFF2-40B4-BE49-F238E27FC236}">
                <a16:creationId xmlns:a16="http://schemas.microsoft.com/office/drawing/2014/main" id="{E188ABC6-FB73-6136-4456-03DFE96F19AB}"/>
              </a:ext>
            </a:extLst>
          </p:cNvPr>
          <p:cNvSpPr>
            <a:spLocks noGrp="1"/>
          </p:cNvSpPr>
          <p:nvPr>
            <p:ph idx="1"/>
          </p:nvPr>
        </p:nvSpPr>
        <p:spPr>
          <a:xfrm>
            <a:off x="838200" y="1946787"/>
            <a:ext cx="10515600" cy="4230176"/>
          </a:xfrm>
        </p:spPr>
        <p:txBody>
          <a:bodyPr/>
          <a:lstStyle/>
          <a:p>
            <a:pPr marL="0" indent="0">
              <a:buNone/>
            </a:pPr>
            <a:r>
              <a:rPr lang="en-US" altLang="en-US" sz="2800" dirty="0">
                <a:solidFill>
                  <a:schemeClr val="tx1"/>
                </a:solidFill>
                <a:latin typeface="Trebuchet MS" panose="020B0603020202020204" pitchFamily="34" charset="0"/>
              </a:rPr>
              <a:t>Under Category 3, the individual has already been laid off due to a plant closure or a substantial layoff: </a:t>
            </a:r>
          </a:p>
          <a:p>
            <a:endParaRPr lang="en-US" dirty="0"/>
          </a:p>
        </p:txBody>
      </p:sp>
      <p:sp>
        <p:nvSpPr>
          <p:cNvPr id="4" name="Footer Placeholder 3">
            <a:extLst>
              <a:ext uri="{FF2B5EF4-FFF2-40B4-BE49-F238E27FC236}">
                <a16:creationId xmlns:a16="http://schemas.microsoft.com/office/drawing/2014/main" id="{E8A9B294-0A8B-1264-2730-81D6A1157641}"/>
              </a:ext>
            </a:extLst>
          </p:cNvPr>
          <p:cNvSpPr>
            <a:spLocks noGrp="1"/>
          </p:cNvSpPr>
          <p:nvPr>
            <p:ph type="ftr" sz="quarter" idx="11"/>
          </p:nvPr>
        </p:nvSpPr>
        <p:spPr/>
        <p:txBody>
          <a:bodyPr/>
          <a:lstStyle/>
          <a:p>
            <a:r>
              <a:rPr lang="en-US" dirty="0"/>
              <a:t>September 19th, 2023</a:t>
            </a:r>
          </a:p>
        </p:txBody>
      </p:sp>
      <p:pic>
        <p:nvPicPr>
          <p:cNvPr id="5" name="Picture 7">
            <a:extLst>
              <a:ext uri="{FF2B5EF4-FFF2-40B4-BE49-F238E27FC236}">
                <a16:creationId xmlns:a16="http://schemas.microsoft.com/office/drawing/2014/main" id="{DC43BE85-4F23-D315-4A6F-CB920F49B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077" y="3215148"/>
            <a:ext cx="9129251" cy="272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53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9232-1501-1B5A-479B-07F2B8BEF999}"/>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Category 4 in Career Connect</a:t>
            </a:r>
          </a:p>
        </p:txBody>
      </p:sp>
      <p:sp>
        <p:nvSpPr>
          <p:cNvPr id="3" name="Content Placeholder 2">
            <a:extLst>
              <a:ext uri="{FF2B5EF4-FFF2-40B4-BE49-F238E27FC236}">
                <a16:creationId xmlns:a16="http://schemas.microsoft.com/office/drawing/2014/main" id="{4A2E253F-DE04-5880-D540-3C7331DEEB2A}"/>
              </a:ext>
            </a:extLst>
          </p:cNvPr>
          <p:cNvSpPr>
            <a:spLocks noGrp="1"/>
          </p:cNvSpPr>
          <p:nvPr>
            <p:ph idx="1"/>
          </p:nvPr>
        </p:nvSpPr>
        <p:spPr>
          <a:xfrm>
            <a:off x="1312606" y="1740310"/>
            <a:ext cx="9514547" cy="4436653"/>
          </a:xfrm>
        </p:spPr>
        <p:txBody>
          <a:bodyPr/>
          <a:lstStyle/>
          <a:p>
            <a:pPr marL="0" indent="0">
              <a:buNone/>
            </a:pPr>
            <a:r>
              <a:rPr lang="en-US" altLang="en-US" sz="2800" dirty="0">
                <a:solidFill>
                  <a:schemeClr val="tx1"/>
                </a:solidFill>
                <a:latin typeface="Trebuchet MS" panose="020B0603020202020204" pitchFamily="34" charset="0"/>
              </a:rPr>
              <a:t>Category 4, person has been notified of impending layoff/closure due to a public notice, but are still working:</a:t>
            </a:r>
          </a:p>
          <a:p>
            <a:pPr marL="0" indent="0">
              <a:buNone/>
            </a:pPr>
            <a:endParaRPr lang="en-US" dirty="0"/>
          </a:p>
        </p:txBody>
      </p:sp>
      <p:sp>
        <p:nvSpPr>
          <p:cNvPr id="4" name="Footer Placeholder 3">
            <a:extLst>
              <a:ext uri="{FF2B5EF4-FFF2-40B4-BE49-F238E27FC236}">
                <a16:creationId xmlns:a16="http://schemas.microsoft.com/office/drawing/2014/main" id="{8A43A4DD-8DB3-CF69-E6D1-B2B146B25F7C}"/>
              </a:ext>
            </a:extLst>
          </p:cNvPr>
          <p:cNvSpPr>
            <a:spLocks noGrp="1"/>
          </p:cNvSpPr>
          <p:nvPr>
            <p:ph type="ftr" sz="quarter" idx="11"/>
          </p:nvPr>
        </p:nvSpPr>
        <p:spPr/>
        <p:txBody>
          <a:bodyPr/>
          <a:lstStyle/>
          <a:p>
            <a:r>
              <a:rPr lang="en-US" dirty="0"/>
              <a:t>September 19th, 2023</a:t>
            </a:r>
          </a:p>
        </p:txBody>
      </p:sp>
      <p:pic>
        <p:nvPicPr>
          <p:cNvPr id="5" name="Picture 7">
            <a:extLst>
              <a:ext uri="{FF2B5EF4-FFF2-40B4-BE49-F238E27FC236}">
                <a16:creationId xmlns:a16="http://schemas.microsoft.com/office/drawing/2014/main" id="{2067ECDE-7737-2445-C794-C67CA256D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11910"/>
            <a:ext cx="7924800" cy="227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390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6A5C-D72B-93C5-4AE9-2677E8BFD25E}"/>
              </a:ext>
            </a:extLst>
          </p:cNvPr>
          <p:cNvSpPr>
            <a:spLocks noGrp="1"/>
          </p:cNvSpPr>
          <p:nvPr>
            <p:ph type="title"/>
          </p:nvPr>
        </p:nvSpPr>
        <p:spPr>
          <a:xfrm>
            <a:off x="3111909" y="610865"/>
            <a:ext cx="8642555" cy="561049"/>
          </a:xfrm>
        </p:spPr>
        <p:txBody>
          <a:bodyPr>
            <a:normAutofit fontScale="90000"/>
          </a:bodyPr>
          <a:lstStyle/>
          <a:p>
            <a:r>
              <a:rPr lang="en-US" dirty="0">
                <a:latin typeface="Trebuchet MS" panose="020B0603020202020204" pitchFamily="34" charset="0"/>
              </a:rPr>
              <a:t>Categories 3 &amp; 4 in Career Connect</a:t>
            </a:r>
          </a:p>
        </p:txBody>
      </p:sp>
      <p:sp>
        <p:nvSpPr>
          <p:cNvPr id="3" name="Content Placeholder 2">
            <a:extLst>
              <a:ext uri="{FF2B5EF4-FFF2-40B4-BE49-F238E27FC236}">
                <a16:creationId xmlns:a16="http://schemas.microsoft.com/office/drawing/2014/main" id="{6FEBFF86-C2F9-B55A-EDAF-7AB128A23718}"/>
              </a:ext>
            </a:extLst>
          </p:cNvPr>
          <p:cNvSpPr>
            <a:spLocks noGrp="1"/>
          </p:cNvSpPr>
          <p:nvPr>
            <p:ph idx="1"/>
          </p:nvPr>
        </p:nvSpPr>
        <p:spPr/>
        <p:txBody>
          <a:bodyPr/>
          <a:lstStyle/>
          <a:p>
            <a:pPr marL="0" indent="0">
              <a:buNone/>
            </a:pPr>
            <a:endParaRPr lang="en-US" altLang="en-US" sz="3200" dirty="0">
              <a:solidFill>
                <a:schemeClr val="tx1"/>
              </a:solidFill>
              <a:latin typeface="Trebuchet MS" panose="020B0603020202020204" pitchFamily="34" charset="0"/>
            </a:endParaRPr>
          </a:p>
          <a:p>
            <a:pPr marL="0" indent="0">
              <a:buNone/>
            </a:pPr>
            <a:r>
              <a:rPr lang="en-US" altLang="en-US" sz="3200" dirty="0">
                <a:solidFill>
                  <a:schemeClr val="tx1"/>
                </a:solidFill>
                <a:latin typeface="Trebuchet MS" panose="020B0603020202020204" pitchFamily="34" charset="0"/>
              </a:rPr>
              <a:t>The only difference between Category 3. &amp; 4. eligibility in Career Connect is, for Category 4. the </a:t>
            </a:r>
            <a:r>
              <a:rPr lang="en-US" altLang="en-US" sz="3200" u="sng" dirty="0">
                <a:solidFill>
                  <a:schemeClr val="tx1"/>
                </a:solidFill>
                <a:latin typeface="Trebuchet MS" panose="020B0603020202020204" pitchFamily="34" charset="0"/>
              </a:rPr>
              <a:t>person is still employed</a:t>
            </a:r>
            <a:r>
              <a:rPr lang="en-US" altLang="en-US" sz="3200" dirty="0">
                <a:solidFill>
                  <a:schemeClr val="tx1"/>
                </a:solidFill>
                <a:latin typeface="Trebuchet MS" panose="020B0603020202020204" pitchFamily="34" charset="0"/>
              </a:rPr>
              <a:t>, and the only way he/she knows about a layoff is through some sort of </a:t>
            </a:r>
            <a:r>
              <a:rPr lang="en-US" altLang="en-US" sz="3200" u="sng" dirty="0">
                <a:solidFill>
                  <a:schemeClr val="tx1"/>
                </a:solidFill>
                <a:latin typeface="Trebuchet MS" panose="020B0603020202020204" pitchFamily="34" charset="0"/>
              </a:rPr>
              <a:t>public notice</a:t>
            </a:r>
            <a:r>
              <a:rPr lang="en-US" altLang="en-US" sz="3200" dirty="0">
                <a:solidFill>
                  <a:schemeClr val="tx1"/>
                </a:solidFill>
                <a:latin typeface="Trebuchet MS" panose="020B0603020202020204" pitchFamily="34" charset="0"/>
              </a:rPr>
              <a:t> of the upcoming closure/layoff </a:t>
            </a:r>
          </a:p>
          <a:p>
            <a:endParaRPr lang="en-US" dirty="0"/>
          </a:p>
        </p:txBody>
      </p:sp>
      <p:sp>
        <p:nvSpPr>
          <p:cNvPr id="4" name="Footer Placeholder 3">
            <a:extLst>
              <a:ext uri="{FF2B5EF4-FFF2-40B4-BE49-F238E27FC236}">
                <a16:creationId xmlns:a16="http://schemas.microsoft.com/office/drawing/2014/main" id="{0E4B2690-5F3C-E220-CD4A-072733181B58}"/>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6406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F76A-340E-4DC4-B0CA-0C108DA4059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a:t>
            </a:r>
          </a:p>
        </p:txBody>
      </p:sp>
      <p:sp>
        <p:nvSpPr>
          <p:cNvPr id="3" name="Content Placeholder 2">
            <a:extLst>
              <a:ext uri="{FF2B5EF4-FFF2-40B4-BE49-F238E27FC236}">
                <a16:creationId xmlns:a16="http://schemas.microsoft.com/office/drawing/2014/main" id="{99AE1CFB-B599-4300-8705-A2D442769ADD}"/>
              </a:ext>
            </a:extLst>
          </p:cNvPr>
          <p:cNvSpPr>
            <a:spLocks noGrp="1"/>
          </p:cNvSpPr>
          <p:nvPr>
            <p:ph idx="1"/>
          </p:nvPr>
        </p:nvSpPr>
        <p:spPr/>
        <p:txBody>
          <a:bodyPr/>
          <a:lstStyle/>
          <a:p>
            <a:pPr marL="0" indent="0">
              <a:buNone/>
            </a:pPr>
            <a:r>
              <a:rPr lang="en-US" altLang="en-US" b="1" dirty="0">
                <a:solidFill>
                  <a:schemeClr val="tx1"/>
                </a:solidFill>
                <a:latin typeface="Trebuchet MS" panose="020B0603020202020204" pitchFamily="34" charset="0"/>
              </a:rPr>
              <a:t>DCEO ePolicy – WIOA General Eligibility  Policy 5.1</a:t>
            </a:r>
          </a:p>
          <a:p>
            <a:pPr marL="0" indent="0">
              <a:buNone/>
            </a:pPr>
            <a:r>
              <a:rPr lang="en-US" altLang="en-US" dirty="0">
                <a:solidFill>
                  <a:schemeClr val="tx1"/>
                </a:solidFill>
                <a:latin typeface="Trebuchet MS" panose="020B0603020202020204" pitchFamily="34" charset="0"/>
              </a:rPr>
              <a:t>  </a:t>
            </a:r>
            <a:r>
              <a:rPr lang="en-US" altLang="en-US" b="1" dirty="0">
                <a:solidFill>
                  <a:schemeClr val="tx1"/>
                </a:solidFill>
                <a:latin typeface="Trebuchet MS" panose="020B0603020202020204" pitchFamily="34" charset="0"/>
                <a:cs typeface="Traditional Arabic" panose="02020603050405020304" pitchFamily="18" charset="-78"/>
              </a:rPr>
              <a:t> </a:t>
            </a:r>
            <a:r>
              <a:rPr lang="en-US" altLang="en-US" sz="1000" b="1" dirty="0">
                <a:solidFill>
                  <a:schemeClr val="tx1"/>
                </a:solidFill>
                <a:latin typeface="Trebuchet MS" panose="020B0603020202020204" pitchFamily="34" charset="0"/>
                <a:cs typeface="Traditional Arabic" panose="02020603050405020304" pitchFamily="18" charset="-78"/>
              </a:rPr>
              <a:t> </a:t>
            </a:r>
          </a:p>
          <a:p>
            <a:pPr lvl="1"/>
            <a:r>
              <a:rPr lang="en-US" altLang="en-US" sz="2600" dirty="0">
                <a:solidFill>
                  <a:schemeClr val="tx1"/>
                </a:solidFill>
                <a:latin typeface="Trebuchet MS" panose="020B0603020202020204" pitchFamily="34" charset="0"/>
              </a:rPr>
              <a:t>All clients must be authorized to work in the U.S. before they meet WIOA General Eligibility </a:t>
            </a:r>
          </a:p>
          <a:p>
            <a:pPr marL="457200" lvl="1" indent="0">
              <a:buNone/>
            </a:pPr>
            <a:endParaRPr lang="en-US" altLang="en-US" sz="1000" dirty="0">
              <a:solidFill>
                <a:schemeClr val="tx1"/>
              </a:solidFill>
              <a:latin typeface="Trebuchet MS" panose="020B0603020202020204" pitchFamily="34" charset="0"/>
            </a:endParaRPr>
          </a:p>
          <a:p>
            <a:pPr lvl="1"/>
            <a:r>
              <a:rPr lang="en-US" altLang="en-US" sz="2600" dirty="0">
                <a:solidFill>
                  <a:schemeClr val="tx1"/>
                </a:solidFill>
                <a:latin typeface="Trebuchet MS" panose="020B0603020202020204" pitchFamily="34" charset="0"/>
              </a:rPr>
              <a:t>All clients born male, who have turned 18 and were born on or after January 1, 1960, must comply with Selective Service before they meet WIOA General eligibility </a:t>
            </a:r>
          </a:p>
          <a:p>
            <a:endParaRPr lang="en-US" dirty="0"/>
          </a:p>
        </p:txBody>
      </p:sp>
      <p:sp>
        <p:nvSpPr>
          <p:cNvPr id="4" name="Footer Placeholder 3">
            <a:extLst>
              <a:ext uri="{FF2B5EF4-FFF2-40B4-BE49-F238E27FC236}">
                <a16:creationId xmlns:a16="http://schemas.microsoft.com/office/drawing/2014/main" id="{B0672108-C3B7-41AE-A0F9-633714F6E90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5265092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8C11-0502-4D35-BF65-C42C2B7BD863}"/>
              </a:ext>
            </a:extLst>
          </p:cNvPr>
          <p:cNvSpPr>
            <a:spLocks noGrp="1"/>
          </p:cNvSpPr>
          <p:nvPr>
            <p:ph type="title"/>
          </p:nvPr>
        </p:nvSpPr>
        <p:spPr>
          <a:xfrm>
            <a:off x="2909455" y="610865"/>
            <a:ext cx="8755705"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8F997803-A495-4338-A617-9EC05AFA5AC6}"/>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Something to understand about Plant Closure/Substantial Layoff, there is no additional criteria tied to UI status or “Tenure” criteria; nor is there any criteria tied to if the dislocation job is from a declining industry or low growth occupation; or if the individual requires additional assistance to regain employment    </a:t>
            </a:r>
          </a:p>
          <a:p>
            <a:endParaRPr lang="en-US" dirty="0"/>
          </a:p>
        </p:txBody>
      </p:sp>
      <p:sp>
        <p:nvSpPr>
          <p:cNvPr id="4" name="Footer Placeholder 3">
            <a:extLst>
              <a:ext uri="{FF2B5EF4-FFF2-40B4-BE49-F238E27FC236}">
                <a16:creationId xmlns:a16="http://schemas.microsoft.com/office/drawing/2014/main" id="{CBD54964-8694-4D74-9D9F-F16D5673064F}"/>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089871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D9A-166E-4E7D-94C4-35F6DE743C58}"/>
              </a:ext>
            </a:extLst>
          </p:cNvPr>
          <p:cNvSpPr>
            <a:spLocks noGrp="1"/>
          </p:cNvSpPr>
          <p:nvPr>
            <p:ph type="title"/>
          </p:nvPr>
        </p:nvSpPr>
        <p:spPr>
          <a:xfrm>
            <a:off x="2909454" y="610865"/>
            <a:ext cx="8769927" cy="561049"/>
          </a:xfrm>
        </p:spPr>
        <p:txBody>
          <a:bodyPr>
            <a:normAutofit fontScale="90000"/>
          </a:bodyPr>
          <a:lstStyle/>
          <a:p>
            <a:pPr algn="ctr"/>
            <a:r>
              <a:rPr lang="en-US" dirty="0">
                <a:latin typeface="Trebuchet MS" panose="020B0603020202020204" pitchFamily="34" charset="0"/>
              </a:rPr>
              <a:t>Plant Closure or Substantial Layoff</a:t>
            </a:r>
          </a:p>
        </p:txBody>
      </p:sp>
      <p:sp>
        <p:nvSpPr>
          <p:cNvPr id="3" name="Content Placeholder 2">
            <a:extLst>
              <a:ext uri="{FF2B5EF4-FFF2-40B4-BE49-F238E27FC236}">
                <a16:creationId xmlns:a16="http://schemas.microsoft.com/office/drawing/2014/main" id="{F3D745A7-1E0E-4985-B0AB-B0446F22D45D}"/>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One of the easiest ways to qualify your clients is under the Dislocated Worker criteria of Plant Closure or Substantial Layoff and should be used any time the client meets the criteria </a:t>
            </a:r>
          </a:p>
          <a:p>
            <a:pPr marL="0" indent="0">
              <a:buNone/>
            </a:pPr>
            <a:endParaRPr lang="en-US" altLang="en-US" sz="1000" dirty="0">
              <a:solidFill>
                <a:schemeClr val="tx1"/>
              </a:solidFill>
              <a:latin typeface="Trebuchet MS" panose="020B0603020202020204" pitchFamily="34" charset="0"/>
            </a:endParaRPr>
          </a:p>
          <a:p>
            <a:pPr marL="0" indent="0">
              <a:buNone/>
            </a:pPr>
            <a:endParaRPr lang="en-US" altLang="en-US" dirty="0">
              <a:solidFill>
                <a:schemeClr val="tx1"/>
              </a:solidFill>
              <a:latin typeface="Trebuchet MS" panose="020B0603020202020204" pitchFamily="34" charset="0"/>
            </a:endParaRP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EBCD659E-5486-4AEE-8427-D5A78041B05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262244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97BD-6165-47AB-B451-740CB91B1C94}"/>
              </a:ext>
            </a:extLst>
          </p:cNvPr>
          <p:cNvSpPr>
            <a:spLocks noGrp="1"/>
          </p:cNvSpPr>
          <p:nvPr>
            <p:ph type="title"/>
          </p:nvPr>
        </p:nvSpPr>
        <p:spPr>
          <a:xfrm>
            <a:off x="3211009" y="610865"/>
            <a:ext cx="8333291" cy="561049"/>
          </a:xfrm>
        </p:spPr>
        <p:txBody>
          <a:bodyPr>
            <a:normAutofit fontScale="90000"/>
          </a:bodyPr>
          <a:lstStyle/>
          <a:p>
            <a:pPr algn="ctr"/>
            <a:r>
              <a:rPr lang="en-US" dirty="0">
                <a:latin typeface="Trebuchet MS" panose="020B0603020202020204" pitchFamily="34" charset="0"/>
              </a:rPr>
              <a:t>WIOA Dislocated Worker Eligibility</a:t>
            </a:r>
          </a:p>
        </p:txBody>
      </p:sp>
      <p:sp>
        <p:nvSpPr>
          <p:cNvPr id="3" name="Content Placeholder 2">
            <a:extLst>
              <a:ext uri="{FF2B5EF4-FFF2-40B4-BE49-F238E27FC236}">
                <a16:creationId xmlns:a16="http://schemas.microsoft.com/office/drawing/2014/main" id="{B1BBF4BC-464B-4AF0-9AF3-FEFB78FF5DC9}"/>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Profiled to Exhaust Unemployment Insurance Benefits criteria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I.3.a.1)2)3). </a:t>
            </a:r>
          </a:p>
          <a:p>
            <a:r>
              <a:rPr lang="en-US" altLang="en-US" dirty="0">
                <a:solidFill>
                  <a:schemeClr val="tx1"/>
                </a:solidFill>
                <a:latin typeface="Trebuchet MS" panose="020B0603020202020204" pitchFamily="34" charset="0"/>
              </a:rPr>
              <a:t>This is the </a:t>
            </a:r>
            <a:r>
              <a:rPr lang="en-US" altLang="en-US" b="1" u="sng" dirty="0">
                <a:solidFill>
                  <a:schemeClr val="tx1"/>
                </a:solidFill>
                <a:latin typeface="Trebuchet MS" panose="020B0603020202020204" pitchFamily="34" charset="0"/>
              </a:rPr>
              <a:t>newest</a:t>
            </a:r>
            <a:r>
              <a:rPr lang="en-US" altLang="en-US" dirty="0">
                <a:solidFill>
                  <a:schemeClr val="tx1"/>
                </a:solidFill>
                <a:latin typeface="Trebuchet MS" panose="020B0603020202020204" pitchFamily="34" charset="0"/>
              </a:rPr>
              <a:t> Dislocated Worker eligibility criteria that has been added and is also known as “UI Profilee” </a:t>
            </a:r>
          </a:p>
          <a:p>
            <a:r>
              <a:rPr lang="en-US" altLang="en-US" dirty="0">
                <a:solidFill>
                  <a:schemeClr val="tx1"/>
                </a:solidFill>
                <a:latin typeface="Trebuchet MS" panose="020B0603020202020204" pitchFamily="34" charset="0"/>
              </a:rPr>
              <a:t>In this presentation, we are going to go much deeper in explaining details about the newest Dislocated Worker “UI Profilee” criteria   </a:t>
            </a:r>
          </a:p>
          <a:p>
            <a:endParaRPr lang="en-US" dirty="0"/>
          </a:p>
        </p:txBody>
      </p:sp>
      <p:sp>
        <p:nvSpPr>
          <p:cNvPr id="4" name="Footer Placeholder 3">
            <a:extLst>
              <a:ext uri="{FF2B5EF4-FFF2-40B4-BE49-F238E27FC236}">
                <a16:creationId xmlns:a16="http://schemas.microsoft.com/office/drawing/2014/main" id="{0D5BA857-30B6-4915-9DB9-CB62998E36E7}"/>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3278643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C6396-7FDD-4A4A-8AC3-8E09AFDD947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a:t>
            </a:r>
          </a:p>
        </p:txBody>
      </p:sp>
      <p:sp>
        <p:nvSpPr>
          <p:cNvPr id="3" name="Content Placeholder 2">
            <a:extLst>
              <a:ext uri="{FF2B5EF4-FFF2-40B4-BE49-F238E27FC236}">
                <a16:creationId xmlns:a16="http://schemas.microsoft.com/office/drawing/2014/main" id="{4B5713C4-45E5-4726-A99C-EAC8DBE216E9}"/>
              </a:ext>
            </a:extLst>
          </p:cNvPr>
          <p:cNvSpPr>
            <a:spLocks noGrp="1"/>
          </p:cNvSpPr>
          <p:nvPr>
            <p:ph idx="1"/>
          </p:nvPr>
        </p:nvSpPr>
        <p:spPr/>
        <p:txBody>
          <a:bodyPr>
            <a:normAutofit lnSpcReduction="10000"/>
          </a:bodyPr>
          <a:lstStyle/>
          <a:p>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The Dislocated Worker Eligibility Policy guidance around UI Profilee states: </a:t>
            </a:r>
          </a:p>
          <a:p>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individual is profiled and referred Unemployment Insurance (UI) claimant whose UI profile date is within the past calendar year of the WIOA application date;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The state has determined as allowed per 680.130(b)(3) of the WIOA legislation, that UI profiles are eligible dislocated workers with the definition of dislocated worker in WIOA Section 3(15)  </a:t>
            </a:r>
          </a:p>
          <a:p>
            <a:pPr lvl="1"/>
            <a:r>
              <a:rPr lang="en-US" sz="2200" spc="-25" dirty="0">
                <a:solidFill>
                  <a:schemeClr val="tx1"/>
                </a:solidFill>
                <a:latin typeface="Trebuchet MS" panose="020B0603020202020204" pitchFamily="34" charset="0"/>
                <a:ea typeface="Arial" panose="020B0604020202020204" pitchFamily="34" charset="0"/>
                <a:cs typeface="Calibri" panose="020F0502020204030204" pitchFamily="34" charset="0"/>
              </a:rPr>
              <a:t>In such instances, no further documentation will be needed to establish the “Unlikely to Return to a Previous Industry or Occupation” criteria of WIOA section 3(15)(A)(iii)  </a:t>
            </a:r>
            <a:r>
              <a:rPr lang="en-US" sz="2200" spc="-25"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 </a:t>
            </a:r>
          </a:p>
          <a:p>
            <a:pPr lvl="1"/>
            <a:r>
              <a:rPr lang="en-US" sz="2200" dirty="0">
                <a:solidFill>
                  <a:schemeClr val="tx1"/>
                </a:solidFill>
                <a:effectLst/>
                <a:latin typeface="Trebuchet MS" panose="020B0603020202020204" pitchFamily="34" charset="0"/>
                <a:ea typeface="Arial" panose="020B0604020202020204" pitchFamily="34" charset="0"/>
                <a:cs typeface="Calibri" panose="020F0502020204030204" pitchFamily="34" charset="0"/>
              </a:rPr>
              <a:t>As a result, acceptance of UI Profiling data to prove eligibility for meeting the requirements of 3(15) is the only standard. General eligibility will still apply</a:t>
            </a:r>
          </a:p>
          <a:p>
            <a:pPr marL="342900" marR="0" lvl="0" indent="-342900">
              <a:lnSpc>
                <a:spcPts val="1290"/>
              </a:lnSpc>
              <a:spcBef>
                <a:spcPts val="0"/>
              </a:spcBef>
              <a:spcAft>
                <a:spcPts val="0"/>
              </a:spcAft>
              <a:buFont typeface="+mj-lt"/>
              <a:buAutoNum type="alphaLcPeriod"/>
              <a:tabLst>
                <a:tab pos="2057400" algn="l"/>
              </a:tabLst>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effectLs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ts val="1290"/>
              </a:lnSpc>
              <a:spcBef>
                <a:spcPts val="0"/>
              </a:spcBef>
              <a:spcAft>
                <a:spcPts val="0"/>
              </a:spcAft>
              <a:buFont typeface="+mj-lt"/>
              <a:buAutoNum type="alphaLcPeriod"/>
              <a:tabLst>
                <a:tab pos="2057400" algn="l"/>
              </a:tabLst>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7A5EF02-0E01-4755-B58D-2E3A70EACCB0}"/>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5668361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13E9-78F3-47DF-B184-6DE5F1EA0D4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in Career Connect</a:t>
            </a:r>
          </a:p>
        </p:txBody>
      </p:sp>
      <p:sp>
        <p:nvSpPr>
          <p:cNvPr id="3" name="Content Placeholder 2">
            <a:extLst>
              <a:ext uri="{FF2B5EF4-FFF2-40B4-BE49-F238E27FC236}">
                <a16:creationId xmlns:a16="http://schemas.microsoft.com/office/drawing/2014/main" id="{A872A377-1351-44CC-AE0F-7B0F1CAD45CE}"/>
              </a:ext>
            </a:extLst>
          </p:cNvPr>
          <p:cNvSpPr>
            <a:spLocks noGrp="1"/>
          </p:cNvSpPr>
          <p:nvPr>
            <p:ph idx="1"/>
          </p:nvPr>
        </p:nvSpPr>
        <p:spPr>
          <a:xfrm>
            <a:off x="412955" y="1755058"/>
            <a:ext cx="11621729" cy="4421905"/>
          </a:xfrm>
        </p:spPr>
        <p:txBody>
          <a:bodyPr>
            <a:normAutofit/>
          </a:bodyPr>
          <a:lstStyle/>
          <a:p>
            <a:pPr marL="0" indent="0">
              <a:buNone/>
            </a:pPr>
            <a:r>
              <a:rPr lang="en-US" dirty="0">
                <a:solidFill>
                  <a:schemeClr val="tx1"/>
                </a:solidFill>
                <a:latin typeface="Trebuchet MS" panose="020B0603020202020204" pitchFamily="34" charset="0"/>
              </a:rPr>
              <a:t>As stated earlier in this presentation, currently Career Connect does not have any way to identify if an individual has been profiled by Illinois Department of Employment Security (IDES), however, any client that has been profiled by IDES would be Category 1 in Career Connect:       </a:t>
            </a:r>
          </a:p>
        </p:txBody>
      </p:sp>
      <p:sp>
        <p:nvSpPr>
          <p:cNvPr id="4" name="Footer Placeholder 3">
            <a:extLst>
              <a:ext uri="{FF2B5EF4-FFF2-40B4-BE49-F238E27FC236}">
                <a16:creationId xmlns:a16="http://schemas.microsoft.com/office/drawing/2014/main" id="{DB3F9BEB-81A8-4622-9EDF-B44461154313}"/>
              </a:ext>
            </a:extLst>
          </p:cNvPr>
          <p:cNvSpPr>
            <a:spLocks noGrp="1"/>
          </p:cNvSpPr>
          <p:nvPr>
            <p:ph type="ftr" sz="quarter" idx="11"/>
          </p:nvPr>
        </p:nvSpPr>
        <p:spPr/>
        <p:txBody>
          <a:bodyPr/>
          <a:lstStyle/>
          <a:p>
            <a:r>
              <a:rPr lang="en-US" dirty="0"/>
              <a:t>September 19th, 2023</a:t>
            </a:r>
          </a:p>
        </p:txBody>
      </p:sp>
      <p:pic>
        <p:nvPicPr>
          <p:cNvPr id="5" name="Picture 7">
            <a:extLst>
              <a:ext uri="{FF2B5EF4-FFF2-40B4-BE49-F238E27FC236}">
                <a16:creationId xmlns:a16="http://schemas.microsoft.com/office/drawing/2014/main" id="{70CAC1F4-9A0C-FED4-DDD5-D27460E7E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12" y="3545114"/>
            <a:ext cx="9099954" cy="26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235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62EA-9780-E87E-AE03-2D7FFA4840C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UI Profilee and Category 1 </a:t>
            </a:r>
          </a:p>
        </p:txBody>
      </p:sp>
      <p:sp>
        <p:nvSpPr>
          <p:cNvPr id="3" name="Content Placeholder 2">
            <a:extLst>
              <a:ext uri="{FF2B5EF4-FFF2-40B4-BE49-F238E27FC236}">
                <a16:creationId xmlns:a16="http://schemas.microsoft.com/office/drawing/2014/main" id="{487F2610-8995-A1A4-639D-6560C35F9BBA}"/>
              </a:ext>
            </a:extLst>
          </p:cNvPr>
          <p:cNvSpPr>
            <a:spLocks noGrp="1"/>
          </p:cNvSpPr>
          <p:nvPr>
            <p:ph idx="1"/>
          </p:nvPr>
        </p:nvSpPr>
        <p:spPr>
          <a:xfrm>
            <a:off x="838200" y="1784555"/>
            <a:ext cx="10515600" cy="4392408"/>
          </a:xfrm>
        </p:spPr>
        <p:txBody>
          <a:bodyPr/>
          <a:lstStyle/>
          <a:p>
            <a:r>
              <a:rPr lang="en-US" dirty="0">
                <a:solidFill>
                  <a:schemeClr val="tx1"/>
                </a:solidFill>
                <a:latin typeface="Trebuchet MS" panose="020B0603020202020204" pitchFamily="34" charset="0"/>
              </a:rPr>
              <a:t>For an individual to meet Category 1, the individual had to be laid off, eligible for or exhausted UI and either from a declining industry or low growth occupation, these are some of the different criteria IDES considers prior to deciding who they are going to Profile</a:t>
            </a:r>
          </a:p>
          <a:p>
            <a:pPr marL="0" indent="0">
              <a:buNone/>
            </a:pPr>
            <a:endParaRPr lang="en-US" dirty="0">
              <a:solidFill>
                <a:schemeClr val="tx1"/>
              </a:solidFill>
              <a:latin typeface="Trebuchet MS" panose="020B0603020202020204" pitchFamily="34" charset="0"/>
            </a:endParaRPr>
          </a:p>
          <a:p>
            <a:r>
              <a:rPr lang="en-US" dirty="0">
                <a:solidFill>
                  <a:schemeClr val="tx1"/>
                </a:solidFill>
                <a:latin typeface="Trebuchet MS" panose="020B0603020202020204" pitchFamily="34" charset="0"/>
              </a:rPr>
              <a:t>Any client that IDES has profiled should also meet criteria under Category 1 in Career Connect</a:t>
            </a:r>
          </a:p>
        </p:txBody>
      </p:sp>
      <p:sp>
        <p:nvSpPr>
          <p:cNvPr id="4" name="Footer Placeholder 3">
            <a:extLst>
              <a:ext uri="{FF2B5EF4-FFF2-40B4-BE49-F238E27FC236}">
                <a16:creationId xmlns:a16="http://schemas.microsoft.com/office/drawing/2014/main" id="{75DC50EE-50B1-A337-59A9-B39F0C6C250F}"/>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156398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3C7D-F6BF-4812-9741-A7D42F202D20}"/>
              </a:ext>
            </a:extLst>
          </p:cNvPr>
          <p:cNvSpPr>
            <a:spLocks noGrp="1"/>
          </p:cNvSpPr>
          <p:nvPr>
            <p:ph type="title"/>
          </p:nvPr>
        </p:nvSpPr>
        <p:spPr>
          <a:xfrm>
            <a:off x="3209544" y="610865"/>
            <a:ext cx="7794430" cy="561049"/>
          </a:xfrm>
        </p:spPr>
        <p:txBody>
          <a:bodyPr>
            <a:noAutofit/>
          </a:bodyPr>
          <a:lstStyle/>
          <a:p>
            <a:pPr algn="ctr"/>
            <a:r>
              <a:rPr lang="en-US" sz="4000" dirty="0">
                <a:latin typeface="Trebuchet MS" panose="020B0603020202020204" pitchFamily="34" charset="0"/>
              </a:rPr>
              <a:t>No Longer Self-Employed</a:t>
            </a:r>
          </a:p>
        </p:txBody>
      </p:sp>
      <p:sp>
        <p:nvSpPr>
          <p:cNvPr id="3" name="Content Placeholder 2">
            <a:extLst>
              <a:ext uri="{FF2B5EF4-FFF2-40B4-BE49-F238E27FC236}">
                <a16:creationId xmlns:a16="http://schemas.microsoft.com/office/drawing/2014/main" id="{71E93067-A56D-4219-A227-F492DA90F70A}"/>
              </a:ext>
            </a:extLst>
          </p:cNvPr>
          <p:cNvSpPr>
            <a:spLocks noGrp="1"/>
          </p:cNvSpPr>
          <p:nvPr>
            <p:ph idx="1"/>
          </p:nvPr>
        </p:nvSpPr>
        <p:spPr/>
        <p:txBody>
          <a:bodyPr>
            <a:normAutofit lnSpcReduction="10000"/>
          </a:bodyPr>
          <a:lstStyle/>
          <a:p>
            <a:pPr marL="0" indent="0">
              <a:buNone/>
            </a:pPr>
            <a:r>
              <a:rPr lang="en-US" altLang="en-US" dirty="0">
                <a:solidFill>
                  <a:schemeClr val="tx1"/>
                </a:solidFill>
                <a:latin typeface="Trebuchet MS" panose="020B0603020202020204" pitchFamily="34" charset="0"/>
              </a:rPr>
              <a:t>Criteria for Formerly Self-Employed is outlined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I.4.a.1)2).  </a:t>
            </a:r>
          </a:p>
          <a:p>
            <a:r>
              <a:rPr lang="en-US" altLang="en-US" dirty="0">
                <a:solidFill>
                  <a:schemeClr val="tx1"/>
                </a:solidFill>
                <a:latin typeface="Trebuchet MS" panose="020B0603020202020204" pitchFamily="34" charset="0"/>
              </a:rPr>
              <a:t>Must be the individual's primary job</a:t>
            </a:r>
          </a:p>
          <a:p>
            <a:r>
              <a:rPr lang="en-US" altLang="en-US" dirty="0">
                <a:solidFill>
                  <a:schemeClr val="tx1"/>
                </a:solidFill>
                <a:latin typeface="Trebuchet MS" panose="020B0603020202020204" pitchFamily="34" charset="0"/>
              </a:rPr>
              <a:t>Formerly self-employed but no longer employed requires something showing the business closed or is closing due to:</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General economic conditions</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Flood or other natural disasters</a:t>
            </a:r>
          </a:p>
          <a:p>
            <a:pPr marL="942975" lvl="1" indent="-457200">
              <a:buFont typeface="Trebuchet MS" panose="020B0603020202020204" pitchFamily="34" charset="0"/>
              <a:buChar char="−"/>
            </a:pPr>
            <a:r>
              <a:rPr lang="en-US" altLang="en-US" dirty="0">
                <a:solidFill>
                  <a:schemeClr val="tx1"/>
                </a:solidFill>
                <a:latin typeface="Trebuchet MS" panose="020B0603020202020204" pitchFamily="34" charset="0"/>
              </a:rPr>
              <a:t>Going out of business and has evidence of conditions to support business failure</a:t>
            </a:r>
          </a:p>
          <a:p>
            <a:endParaRPr lang="en-US" altLang="en-US" b="1" u="sng"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40DCA24-080C-4E01-9624-A88B5049F8E0}"/>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9253045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ADC41-91EB-3DA6-DF29-112B553E7615}"/>
              </a:ext>
            </a:extLst>
          </p:cNvPr>
          <p:cNvSpPr>
            <a:spLocks noGrp="1"/>
          </p:cNvSpPr>
          <p:nvPr>
            <p:ph type="title"/>
          </p:nvPr>
        </p:nvSpPr>
        <p:spPr>
          <a:xfrm>
            <a:off x="3387990" y="324466"/>
            <a:ext cx="7616143" cy="1474837"/>
          </a:xfrm>
        </p:spPr>
        <p:txBody>
          <a:bodyPr>
            <a:normAutofit/>
          </a:bodyPr>
          <a:lstStyle/>
          <a:p>
            <a:pPr algn="ctr"/>
            <a:r>
              <a:rPr lang="en-US" dirty="0">
                <a:latin typeface="Trebuchet MS" panose="020B0603020202020204" pitchFamily="34" charset="0"/>
              </a:rPr>
              <a:t>No Longer Self Employed in Career Connect</a:t>
            </a:r>
          </a:p>
        </p:txBody>
      </p:sp>
      <p:sp>
        <p:nvSpPr>
          <p:cNvPr id="3" name="Content Placeholder 2">
            <a:extLst>
              <a:ext uri="{FF2B5EF4-FFF2-40B4-BE49-F238E27FC236}">
                <a16:creationId xmlns:a16="http://schemas.microsoft.com/office/drawing/2014/main" id="{5095F1B5-1941-8B16-8953-4E39D1F707F5}"/>
              </a:ext>
            </a:extLst>
          </p:cNvPr>
          <p:cNvSpPr>
            <a:spLocks noGrp="1"/>
          </p:cNvSpPr>
          <p:nvPr>
            <p:ph idx="1"/>
          </p:nvPr>
        </p:nvSpPr>
        <p:spPr>
          <a:xfrm>
            <a:off x="838200" y="2118167"/>
            <a:ext cx="10515600" cy="4058795"/>
          </a:xfrm>
        </p:spPr>
        <p:txBody>
          <a:bodyPr/>
          <a:lstStyle/>
          <a:p>
            <a:pPr marL="0" indent="0">
              <a:buNone/>
            </a:pPr>
            <a:r>
              <a:rPr lang="en-US" altLang="en-US" sz="2800" dirty="0">
                <a:solidFill>
                  <a:schemeClr val="tx1"/>
                </a:solidFill>
                <a:latin typeface="Trebuchet MS" panose="020B0603020202020204" pitchFamily="34" charset="0"/>
              </a:rPr>
              <a:t>Under Category 5, the individual had previously owned their business, but the business has closed or is in the process of going out of business:</a:t>
            </a: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E213C3E4-E3A5-D434-CE56-702240163C42}"/>
              </a:ext>
            </a:extLst>
          </p:cNvPr>
          <p:cNvSpPr>
            <a:spLocks noGrp="1"/>
          </p:cNvSpPr>
          <p:nvPr>
            <p:ph type="ftr" sz="quarter" idx="11"/>
          </p:nvPr>
        </p:nvSpPr>
        <p:spPr/>
        <p:txBody>
          <a:bodyPr/>
          <a:lstStyle/>
          <a:p>
            <a:r>
              <a:rPr lang="en-US" dirty="0"/>
              <a:t>September 19th, 2023</a:t>
            </a:r>
          </a:p>
        </p:txBody>
      </p:sp>
      <p:pic>
        <p:nvPicPr>
          <p:cNvPr id="5" name="Picture 5">
            <a:extLst>
              <a:ext uri="{FF2B5EF4-FFF2-40B4-BE49-F238E27FC236}">
                <a16:creationId xmlns:a16="http://schemas.microsoft.com/office/drawing/2014/main" id="{4E070DCC-C151-9F1E-1763-4001FE309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058" y="3598607"/>
            <a:ext cx="8701548" cy="257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1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9023-9294-4119-A249-87F67CA2527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FCE3528B-FDEA-4056-A8C9-FEBC4F0B9BCF}"/>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rPr>
              <a:t>Criteria for Displaced Homemaker is addressed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I.5.a.b.    </a:t>
            </a:r>
          </a:p>
          <a:p>
            <a:endParaRPr lang="en-US" dirty="0"/>
          </a:p>
        </p:txBody>
      </p:sp>
      <p:sp>
        <p:nvSpPr>
          <p:cNvPr id="4" name="Footer Placeholder 3">
            <a:extLst>
              <a:ext uri="{FF2B5EF4-FFF2-40B4-BE49-F238E27FC236}">
                <a16:creationId xmlns:a16="http://schemas.microsoft.com/office/drawing/2014/main" id="{7EF89D0E-0876-4007-B15E-240656A6B91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543252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C37C-0D48-B451-B2DF-ED0A4FEE4490}"/>
              </a:ext>
            </a:extLst>
          </p:cNvPr>
          <p:cNvSpPr>
            <a:spLocks noGrp="1"/>
          </p:cNvSpPr>
          <p:nvPr>
            <p:ph type="title"/>
          </p:nvPr>
        </p:nvSpPr>
        <p:spPr>
          <a:xfrm>
            <a:off x="2743200" y="610865"/>
            <a:ext cx="9247239" cy="561049"/>
          </a:xfrm>
        </p:spPr>
        <p:txBody>
          <a:bodyPr>
            <a:noAutofit/>
          </a:bodyPr>
          <a:lstStyle/>
          <a:p>
            <a:pPr algn="ctr"/>
            <a:r>
              <a:rPr lang="en-US" sz="3600" dirty="0">
                <a:latin typeface="Trebuchet MS" panose="020B0603020202020204" pitchFamily="34" charset="0"/>
              </a:rPr>
              <a:t>Displaced Homemaker in Career Connect</a:t>
            </a:r>
          </a:p>
        </p:txBody>
      </p:sp>
      <p:sp>
        <p:nvSpPr>
          <p:cNvPr id="3" name="Content Placeholder 2">
            <a:extLst>
              <a:ext uri="{FF2B5EF4-FFF2-40B4-BE49-F238E27FC236}">
                <a16:creationId xmlns:a16="http://schemas.microsoft.com/office/drawing/2014/main" id="{E2EBB706-679B-DE39-E1FA-D845C1F5E7EB}"/>
              </a:ext>
            </a:extLst>
          </p:cNvPr>
          <p:cNvSpPr>
            <a:spLocks noGrp="1"/>
          </p:cNvSpPr>
          <p:nvPr>
            <p:ph idx="1"/>
          </p:nvPr>
        </p:nvSpPr>
        <p:spPr>
          <a:xfrm>
            <a:off x="838200" y="1746896"/>
            <a:ext cx="10515600" cy="4430067"/>
          </a:xfrm>
        </p:spPr>
        <p:txBody>
          <a:bodyPr/>
          <a:lstStyle/>
          <a:p>
            <a:pPr marL="0" indent="0">
              <a:buNone/>
            </a:pPr>
            <a:r>
              <a:rPr lang="en-US" dirty="0">
                <a:solidFill>
                  <a:schemeClr val="tx1"/>
                </a:solidFill>
                <a:latin typeface="Trebuchet MS" panose="020B0603020202020204" pitchFamily="34" charset="0"/>
              </a:rPr>
              <a:t>Within Career Connect, an individual must meet the definition of a Displaced and if they do, they will meet Dislocated Worker eligibility criteria under Category 6:</a:t>
            </a:r>
          </a:p>
        </p:txBody>
      </p:sp>
      <p:sp>
        <p:nvSpPr>
          <p:cNvPr id="4" name="Footer Placeholder 3">
            <a:extLst>
              <a:ext uri="{FF2B5EF4-FFF2-40B4-BE49-F238E27FC236}">
                <a16:creationId xmlns:a16="http://schemas.microsoft.com/office/drawing/2014/main" id="{6D5D7F2E-2B90-C8C6-B9B3-B5F9FD5BE2C8}"/>
              </a:ext>
            </a:extLst>
          </p:cNvPr>
          <p:cNvSpPr>
            <a:spLocks noGrp="1"/>
          </p:cNvSpPr>
          <p:nvPr>
            <p:ph type="ftr" sz="quarter" idx="11"/>
          </p:nvPr>
        </p:nvSpPr>
        <p:spPr/>
        <p:txBody>
          <a:bodyPr/>
          <a:lstStyle/>
          <a:p>
            <a:r>
              <a:rPr lang="en-US" dirty="0"/>
              <a:t>September 19th, 2023</a:t>
            </a:r>
          </a:p>
        </p:txBody>
      </p:sp>
      <p:pic>
        <p:nvPicPr>
          <p:cNvPr id="5" name="Picture 5">
            <a:extLst>
              <a:ext uri="{FF2B5EF4-FFF2-40B4-BE49-F238E27FC236}">
                <a16:creationId xmlns:a16="http://schemas.microsoft.com/office/drawing/2014/main" id="{6AB498FF-57DB-ABAC-81D8-39F04411A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90" y="3429000"/>
            <a:ext cx="8819536" cy="235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67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79FC8-E4CC-4B20-A2C9-1B4CAF11780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Dislocated Worker Eligibility</a:t>
            </a:r>
          </a:p>
        </p:txBody>
      </p:sp>
      <p:sp>
        <p:nvSpPr>
          <p:cNvPr id="3" name="Content Placeholder 2">
            <a:extLst>
              <a:ext uri="{FF2B5EF4-FFF2-40B4-BE49-F238E27FC236}">
                <a16:creationId xmlns:a16="http://schemas.microsoft.com/office/drawing/2014/main" id="{FE43C812-96E7-4CE4-91F7-B04FEB39B32C}"/>
              </a:ext>
            </a:extLst>
          </p:cNvPr>
          <p:cNvSpPr>
            <a:spLocks noGrp="1"/>
          </p:cNvSpPr>
          <p:nvPr>
            <p:ph idx="1"/>
          </p:nvPr>
        </p:nvSpPr>
        <p:spPr/>
        <p:txBody>
          <a:bodyPr>
            <a:normAutofit/>
          </a:bodyPr>
          <a:lstStyle/>
          <a:p>
            <a:pPr marL="0" indent="0">
              <a:buNone/>
            </a:pPr>
            <a:r>
              <a:rPr lang="en-US" altLang="en-US" sz="3000" b="1" dirty="0">
                <a:solidFill>
                  <a:schemeClr val="tx1"/>
                </a:solidFill>
                <a:latin typeface="Trebuchet MS" panose="020B0603020202020204" pitchFamily="34" charset="0"/>
                <a:cs typeface="Traditional Arabic" panose="02020603050405020304" pitchFamily="18" charset="-78"/>
              </a:rPr>
              <a:t>WIOA ePolicy Chapter 5.3 </a:t>
            </a:r>
            <a:r>
              <a:rPr lang="en-US" altLang="en-US" sz="3000" b="1" dirty="0">
                <a:solidFill>
                  <a:schemeClr val="tx1"/>
                </a:solidFill>
                <a:latin typeface="Trebuchet MS" panose="020B0603020202020204" pitchFamily="34" charset="0"/>
              </a:rPr>
              <a:t>Dislocated Worker Eligibility:</a:t>
            </a:r>
          </a:p>
          <a:p>
            <a:pPr marL="0" indent="0">
              <a:buNone/>
            </a:pPr>
            <a:endParaRPr lang="en-US" altLang="en-US" b="1" dirty="0">
              <a:solidFill>
                <a:schemeClr val="tx1"/>
              </a:solidFill>
            </a:endParaRPr>
          </a:p>
          <a:p>
            <a:pPr lvl="1"/>
            <a:r>
              <a:rPr lang="en-US" altLang="en-US" sz="2800" dirty="0">
                <a:solidFill>
                  <a:schemeClr val="tx1"/>
                </a:solidFill>
                <a:latin typeface="Trebuchet MS" panose="020B0603020202020204" pitchFamily="34" charset="0"/>
              </a:rPr>
              <a:t>Unlikely to Return to Previous Industry or Occupation</a:t>
            </a:r>
          </a:p>
          <a:p>
            <a:pPr lvl="1"/>
            <a:r>
              <a:rPr lang="en-US" altLang="en-US" sz="2800" dirty="0">
                <a:solidFill>
                  <a:schemeClr val="tx1"/>
                </a:solidFill>
                <a:latin typeface="Trebuchet MS" panose="020B0603020202020204" pitchFamily="34" charset="0"/>
              </a:rPr>
              <a:t>Plant Closure or Substantial Layoff</a:t>
            </a:r>
          </a:p>
          <a:p>
            <a:pPr lvl="1"/>
            <a:r>
              <a:rPr lang="en-US" altLang="en-US" sz="2800" dirty="0">
                <a:solidFill>
                  <a:schemeClr val="tx1"/>
                </a:solidFill>
                <a:latin typeface="Trebuchet MS" panose="020B0603020202020204" pitchFamily="34" charset="0"/>
              </a:rPr>
              <a:t>UI Profilee </a:t>
            </a:r>
          </a:p>
          <a:p>
            <a:pPr lvl="1"/>
            <a:r>
              <a:rPr lang="en-US" altLang="en-US" sz="2800" dirty="0">
                <a:solidFill>
                  <a:schemeClr val="tx1"/>
                </a:solidFill>
                <a:latin typeface="Trebuchet MS" panose="020B0603020202020204" pitchFamily="34" charset="0"/>
              </a:rPr>
              <a:t>No Longer Self-Employed </a:t>
            </a:r>
          </a:p>
          <a:p>
            <a:pPr lvl="1"/>
            <a:r>
              <a:rPr lang="en-US" altLang="en-US" sz="2800" dirty="0">
                <a:solidFill>
                  <a:schemeClr val="tx1"/>
                </a:solidFill>
                <a:latin typeface="Trebuchet MS" panose="020B0603020202020204" pitchFamily="34" charset="0"/>
              </a:rPr>
              <a:t>Displaced Homemaker</a:t>
            </a:r>
          </a:p>
          <a:p>
            <a:pPr lvl="1"/>
            <a:r>
              <a:rPr lang="en-US" altLang="en-US" sz="2800" dirty="0">
                <a:solidFill>
                  <a:schemeClr val="tx1"/>
                </a:solidFill>
                <a:latin typeface="Trebuchet MS" panose="020B0603020202020204" pitchFamily="34" charset="0"/>
              </a:rPr>
              <a:t>Spouse of a member of the Armed Forces on active duty</a:t>
            </a:r>
          </a:p>
          <a:p>
            <a:endParaRPr lang="en-US" dirty="0"/>
          </a:p>
        </p:txBody>
      </p:sp>
      <p:sp>
        <p:nvSpPr>
          <p:cNvPr id="4" name="Footer Placeholder 3">
            <a:extLst>
              <a:ext uri="{FF2B5EF4-FFF2-40B4-BE49-F238E27FC236}">
                <a16:creationId xmlns:a16="http://schemas.microsoft.com/office/drawing/2014/main" id="{82661D00-2919-47A0-8B89-365A5C1E5EA1}"/>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9063328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20B-0480-45D0-AB78-2C260293A07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B19CC117-F922-4696-B915-BF87543AF832}"/>
              </a:ext>
            </a:extLst>
          </p:cNvPr>
          <p:cNvSpPr>
            <a:spLocks noGrp="1"/>
          </p:cNvSpPr>
          <p:nvPr>
            <p:ph idx="1"/>
          </p:nvPr>
        </p:nvSpPr>
        <p:spPr/>
        <p:txBody>
          <a:bodyPr/>
          <a:lstStyle/>
          <a:p>
            <a:pPr marL="566928" indent="-457200">
              <a:buFont typeface="Arial" panose="020B0604020202020204" pitchFamily="34" charset="0"/>
              <a:buChar char="•"/>
              <a:defRPr/>
            </a:pPr>
            <a:r>
              <a:rPr lang="en-US" dirty="0">
                <a:solidFill>
                  <a:schemeClr val="tx1"/>
                </a:solidFill>
                <a:latin typeface="Trebuchet MS" panose="020B0603020202020204" pitchFamily="34" charset="0"/>
              </a:rPr>
              <a:t>For an individual to meet the eligibility criteria under “Dislocated Worker - Displaced Homemaker” they must have been providing unpaid services to family members and who:</a:t>
            </a:r>
          </a:p>
          <a:p>
            <a:pPr marL="566928" indent="-457200">
              <a:buFont typeface="Arial" panose="020B0604020202020204" pitchFamily="34" charset="0"/>
              <a:buChar char="•"/>
              <a:defRPr/>
            </a:pPr>
            <a:r>
              <a:rPr lang="en-US" sz="2800" dirty="0">
                <a:solidFill>
                  <a:schemeClr val="tx1"/>
                </a:solidFill>
                <a:latin typeface="Trebuchet MS" panose="020B0603020202020204" pitchFamily="34" charset="0"/>
              </a:rPr>
              <a:t>Has been dependent on the income of another family member but is no longer supported by that income; and</a:t>
            </a:r>
          </a:p>
          <a:p>
            <a:pPr marL="566928" indent="-457200">
              <a:buFont typeface="Arial" panose="020B0604020202020204" pitchFamily="34" charset="0"/>
              <a:buChar char="•"/>
              <a:defRPr/>
            </a:pPr>
            <a:r>
              <a:rPr lang="en-US" sz="2800" dirty="0">
                <a:solidFill>
                  <a:schemeClr val="tx1"/>
                </a:solidFill>
                <a:latin typeface="Trebuchet MS" panose="020B0603020202020204" pitchFamily="34" charset="0"/>
              </a:rPr>
              <a:t>Is unemployed or is under-employed and having difficulty in obtaining or upgrading employment   </a:t>
            </a:r>
          </a:p>
          <a:p>
            <a:endParaRPr lang="en-US" dirty="0"/>
          </a:p>
        </p:txBody>
      </p:sp>
      <p:sp>
        <p:nvSpPr>
          <p:cNvPr id="4" name="Footer Placeholder 3">
            <a:extLst>
              <a:ext uri="{FF2B5EF4-FFF2-40B4-BE49-F238E27FC236}">
                <a16:creationId xmlns:a16="http://schemas.microsoft.com/office/drawing/2014/main" id="{E7AD931B-37C9-4F8F-92A2-0188D5A4ECF5}"/>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037428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DC8C-D78C-45EA-9287-9047F71A0A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13CBF154-0E69-4F11-ACD9-82B4DBEC6A69}"/>
              </a:ext>
            </a:extLst>
          </p:cNvPr>
          <p:cNvSpPr>
            <a:spLocks noGrp="1"/>
          </p:cNvSpPr>
          <p:nvPr>
            <p:ph idx="1"/>
          </p:nvPr>
        </p:nvSpPr>
        <p:spPr/>
        <p:txBody>
          <a:bodyPr/>
          <a:lstStyle/>
          <a:p>
            <a:pPr marL="0" indent="0">
              <a:buFont typeface="Arial" panose="020B0604020202020204" pitchFamily="34" charset="0"/>
              <a:buNone/>
            </a:pPr>
            <a:r>
              <a:rPr lang="en-US" altLang="en-US" sz="2600" dirty="0">
                <a:solidFill>
                  <a:schemeClr val="tx1"/>
                </a:solidFill>
                <a:latin typeface="Trebuchet MS" panose="020B0603020202020204" pitchFamily="34" charset="0"/>
              </a:rPr>
              <a:t>One point to note, under the new WIOA definition (see glossary of terms) for “Displaced Homemaker” there has been additional wording added to the definition of the “Displaced Homemaker” where it speaks about the dependent spouse of a member of the Armed Forces so that is available. However, the wording is a bit awkward and appears to duplicate the new criteria of Spouse of an Active-Duty Service Member</a:t>
            </a:r>
          </a:p>
          <a:p>
            <a:pPr lvl="1"/>
            <a:endParaRPr lang="en-US" altLang="en-US" sz="2000" dirty="0">
              <a:solidFill>
                <a:schemeClr val="tx1"/>
              </a:solidFill>
              <a:latin typeface="Trebuchet MS" panose="020B0603020202020204" pitchFamily="34" charset="0"/>
            </a:endParaRPr>
          </a:p>
          <a:p>
            <a:pPr lvl="1"/>
            <a:r>
              <a:rPr lang="en-US" altLang="en-US" dirty="0">
                <a:solidFill>
                  <a:schemeClr val="tx1"/>
                </a:solidFill>
                <a:latin typeface="Trebuchet MS" panose="020B0603020202020204" pitchFamily="34" charset="0"/>
              </a:rPr>
              <a:t>I would utilize the new WIOA Dislocated Worker criteria of Spouse of Active-Duty Service that we will discuss in a few moments for those individuals   </a:t>
            </a:r>
          </a:p>
          <a:p>
            <a:endParaRPr lang="en-US" dirty="0"/>
          </a:p>
        </p:txBody>
      </p:sp>
      <p:sp>
        <p:nvSpPr>
          <p:cNvPr id="4" name="Footer Placeholder 3">
            <a:extLst>
              <a:ext uri="{FF2B5EF4-FFF2-40B4-BE49-F238E27FC236}">
                <a16:creationId xmlns:a16="http://schemas.microsoft.com/office/drawing/2014/main" id="{537D7AEA-B750-44FF-8E38-16557EF9B3AD}"/>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0674318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F5AC-3401-4392-A966-5409D6875FA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FD97E953-F0DA-438E-82D4-64215D0E6D35}"/>
              </a:ext>
            </a:extLst>
          </p:cNvPr>
          <p:cNvSpPr>
            <a:spLocks noGrp="1"/>
          </p:cNvSpPr>
          <p:nvPr>
            <p:ph idx="1"/>
          </p:nvPr>
        </p:nvSpPr>
        <p:spPr>
          <a:xfrm>
            <a:off x="838200" y="1766807"/>
            <a:ext cx="10270524" cy="4410156"/>
          </a:xfrm>
        </p:spPr>
        <p:txBody>
          <a:bodyPr/>
          <a:lstStyle/>
          <a:p>
            <a:pPr marL="0" indent="0">
              <a:buNone/>
            </a:pPr>
            <a:r>
              <a:rPr lang="en-US" altLang="en-US" sz="2600" dirty="0">
                <a:solidFill>
                  <a:schemeClr val="tx1"/>
                </a:solidFill>
                <a:latin typeface="Trebuchet MS" panose="020B0603020202020204" pitchFamily="34" charset="0"/>
              </a:rPr>
              <a:t>The eligibility criteria is captured on the Dislocated Worker Characteristics screen. If the question “Displaced Homemaker” is populated with a “Yes, " then the internal logic within Career Connect will make the client eligible under displaced homemaker criteria  </a:t>
            </a:r>
          </a:p>
          <a:p>
            <a:pPr marL="0" indent="0">
              <a:buNone/>
            </a:pPr>
            <a:r>
              <a:rPr lang="en-US" dirty="0"/>
              <a:t> </a:t>
            </a:r>
          </a:p>
        </p:txBody>
      </p:sp>
      <p:sp>
        <p:nvSpPr>
          <p:cNvPr id="4" name="Footer Placeholder 3">
            <a:extLst>
              <a:ext uri="{FF2B5EF4-FFF2-40B4-BE49-F238E27FC236}">
                <a16:creationId xmlns:a16="http://schemas.microsoft.com/office/drawing/2014/main" id="{41889EC8-428E-46F2-B4D1-5CA4504A2423}"/>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9620619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424D-3208-4B80-9515-3D25774E1D8D}"/>
              </a:ext>
            </a:extLst>
          </p:cNvPr>
          <p:cNvSpPr>
            <a:spLocks noGrp="1"/>
          </p:cNvSpPr>
          <p:nvPr>
            <p:ph type="title"/>
          </p:nvPr>
        </p:nvSpPr>
        <p:spPr>
          <a:xfrm>
            <a:off x="3211010" y="610865"/>
            <a:ext cx="7916773" cy="561049"/>
          </a:xfrm>
        </p:spPr>
        <p:txBody>
          <a:bodyPr>
            <a:normAutofit fontScale="90000"/>
          </a:bodyPr>
          <a:lstStyle/>
          <a:p>
            <a:pPr algn="ctr"/>
            <a:r>
              <a:rPr lang="en-US" dirty="0">
                <a:latin typeface="Trebuchet MS" panose="020B0603020202020204" pitchFamily="34" charset="0"/>
              </a:rPr>
              <a:t>Displaced Homemaker Examples</a:t>
            </a:r>
          </a:p>
        </p:txBody>
      </p:sp>
      <p:sp>
        <p:nvSpPr>
          <p:cNvPr id="3" name="Content Placeholder 2">
            <a:extLst>
              <a:ext uri="{FF2B5EF4-FFF2-40B4-BE49-F238E27FC236}">
                <a16:creationId xmlns:a16="http://schemas.microsoft.com/office/drawing/2014/main" id="{4B03FCD5-2E40-45D3-A52A-91997A5E272C}"/>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Possible “Displaced Homemaker” eligibility criteria:</a:t>
            </a:r>
          </a:p>
          <a:p>
            <a:pPr marL="0" indent="0">
              <a:buNone/>
              <a:defRPr/>
            </a:pPr>
            <a:endParaRPr lang="en-US" altLang="en-US" sz="800" dirty="0">
              <a:solidFill>
                <a:schemeClr val="tx1"/>
              </a:solidFill>
              <a:latin typeface="Trebuchet MS" panose="020B0603020202020204" pitchFamily="34" charset="0"/>
            </a:endParaRPr>
          </a:p>
          <a:p>
            <a:pPr lvl="1">
              <a:defRPr/>
            </a:pPr>
            <a:r>
              <a:rPr lang="en-US" altLang="en-US" sz="2800" dirty="0">
                <a:solidFill>
                  <a:schemeClr val="tx1"/>
                </a:solidFill>
                <a:latin typeface="Trebuchet MS" panose="020B0603020202020204" pitchFamily="34" charset="0"/>
              </a:rPr>
              <a:t>Unemployed or under-employed spouse who gets divorced/separated and cannot afford to get a divorce from the primary earner in the family </a:t>
            </a:r>
          </a:p>
          <a:p>
            <a:pPr lvl="1">
              <a:defRPr/>
            </a:pPr>
            <a:r>
              <a:rPr lang="en-US" altLang="en-US" sz="2800" dirty="0">
                <a:solidFill>
                  <a:schemeClr val="tx1"/>
                </a:solidFill>
                <a:latin typeface="Trebuchet MS" panose="020B0603020202020204" pitchFamily="34" charset="0"/>
              </a:rPr>
              <a:t>Unemployed or under-employed whose spouse was the primary earner and passed away  </a:t>
            </a:r>
          </a:p>
          <a:p>
            <a:pPr lvl="1">
              <a:defRPr/>
            </a:pPr>
            <a:r>
              <a:rPr lang="en-US" altLang="en-US" sz="2800" dirty="0">
                <a:solidFill>
                  <a:schemeClr val="tx1"/>
                </a:solidFill>
                <a:latin typeface="Trebuchet MS" panose="020B0603020202020204" pitchFamily="34" charset="0"/>
              </a:rPr>
              <a:t>Unemployed or under-employed spouse where the primary earner in the family loses their job    </a:t>
            </a:r>
          </a:p>
          <a:p>
            <a:pPr marL="0" indent="0">
              <a:buNone/>
            </a:pPr>
            <a:endParaRPr lang="en-US" dirty="0"/>
          </a:p>
        </p:txBody>
      </p:sp>
      <p:sp>
        <p:nvSpPr>
          <p:cNvPr id="4" name="Footer Placeholder 3">
            <a:extLst>
              <a:ext uri="{FF2B5EF4-FFF2-40B4-BE49-F238E27FC236}">
                <a16:creationId xmlns:a16="http://schemas.microsoft.com/office/drawing/2014/main" id="{4D189242-492A-42DB-A66B-17B20998F3D8}"/>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8396922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5132B-6E08-4432-BB0F-CCB8370026B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Displaced Homemaker</a:t>
            </a:r>
          </a:p>
        </p:txBody>
      </p:sp>
      <p:sp>
        <p:nvSpPr>
          <p:cNvPr id="3" name="Content Placeholder 2">
            <a:extLst>
              <a:ext uri="{FF2B5EF4-FFF2-40B4-BE49-F238E27FC236}">
                <a16:creationId xmlns:a16="http://schemas.microsoft.com/office/drawing/2014/main" id="{A425256D-72E9-4725-B36E-C0BE7B6B6A28}"/>
              </a:ext>
            </a:extLst>
          </p:cNvPr>
          <p:cNvSpPr>
            <a:spLocks noGrp="1"/>
          </p:cNvSpPr>
          <p:nvPr>
            <p:ph idx="1"/>
          </p:nvPr>
        </p:nvSpPr>
        <p:spPr/>
        <p:txBody>
          <a:bodyPr/>
          <a:lstStyle/>
          <a:p>
            <a:pPr marL="0" indent="0">
              <a:buNone/>
              <a:defRPr/>
            </a:pPr>
            <a:r>
              <a:rPr lang="en-US" altLang="en-US" dirty="0">
                <a:solidFill>
                  <a:schemeClr val="tx1"/>
                </a:solidFill>
                <a:latin typeface="Trebuchet MS" panose="020B0603020202020204" pitchFamily="34" charset="0"/>
              </a:rPr>
              <a:t>For the documentation to support the claim of “Displaced Homemaker” – it depends on which criteria of eligibility the client meets as a “Displaced Homemaker”:</a:t>
            </a:r>
          </a:p>
          <a:p>
            <a:pPr marL="0" indent="0">
              <a:buNone/>
              <a:defRPr/>
            </a:pPr>
            <a:endParaRPr lang="en-US" altLang="en-US" sz="1100" dirty="0">
              <a:solidFill>
                <a:schemeClr val="tx1"/>
              </a:solidFill>
              <a:latin typeface="Trebuchet MS" panose="020B0603020202020204" pitchFamily="34" charset="0"/>
            </a:endParaRPr>
          </a:p>
          <a:p>
            <a:pPr lvl="1">
              <a:defRPr/>
            </a:pPr>
            <a:r>
              <a:rPr lang="en-US" altLang="en-US" sz="2800" dirty="0">
                <a:solidFill>
                  <a:schemeClr val="tx1"/>
                </a:solidFill>
                <a:latin typeface="Trebuchet MS" panose="020B0603020202020204" pitchFamily="34" charset="0"/>
              </a:rPr>
              <a:t>Typically, you will need the client’s work history showing either unemployed or under-employed. Then based on the scenario, you would need either a court order, death certificate, self-attestation for marital status for those who cannot afford a divorce, or a layoff letter of the spouse</a:t>
            </a:r>
          </a:p>
          <a:p>
            <a:endParaRPr lang="en-US" dirty="0"/>
          </a:p>
        </p:txBody>
      </p:sp>
      <p:sp>
        <p:nvSpPr>
          <p:cNvPr id="4" name="Footer Placeholder 3">
            <a:extLst>
              <a:ext uri="{FF2B5EF4-FFF2-40B4-BE49-F238E27FC236}">
                <a16:creationId xmlns:a16="http://schemas.microsoft.com/office/drawing/2014/main" id="{DF3DE485-59C6-48B1-92AC-6C0F635304F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6620164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03DF-DD8D-4C5E-B23B-2E701D3BB19E}"/>
              </a:ext>
            </a:extLst>
          </p:cNvPr>
          <p:cNvSpPr>
            <a:spLocks noGrp="1"/>
          </p:cNvSpPr>
          <p:nvPr>
            <p:ph type="title"/>
          </p:nvPr>
        </p:nvSpPr>
        <p:spPr>
          <a:xfrm>
            <a:off x="3209544" y="612648"/>
            <a:ext cx="8604920"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0082D4B9-22C9-4850-A336-F9BA1080606A}"/>
              </a:ext>
            </a:extLst>
          </p:cNvPr>
          <p:cNvSpPr>
            <a:spLocks noGrp="1"/>
          </p:cNvSpPr>
          <p:nvPr>
            <p:ph idx="1"/>
          </p:nvPr>
        </p:nvSpPr>
        <p:spPr/>
        <p:txBody>
          <a:bodyPr/>
          <a:lstStyle/>
          <a:p>
            <a:r>
              <a:rPr lang="en-US" altLang="en-US" dirty="0">
                <a:solidFill>
                  <a:schemeClr val="tx1"/>
                </a:solidFill>
                <a:latin typeface="Trebuchet MS" panose="020B0603020202020204" pitchFamily="34" charset="0"/>
              </a:rPr>
              <a:t>Criteria for Spouse of a member of the Armed Forces on Active Duty is addressed in </a:t>
            </a:r>
            <a:r>
              <a:rPr lang="en-US" altLang="en-US" b="1" u="sng" dirty="0">
                <a:solidFill>
                  <a:schemeClr val="tx1"/>
                </a:solidFill>
                <a:latin typeface="Trebuchet MS" panose="020B0603020202020204" pitchFamily="34" charset="0"/>
                <a:cs typeface="Traditional Arabic" panose="02020603050405020304" pitchFamily="18" charset="-78"/>
              </a:rPr>
              <a:t>WIOA ePolicy Chapter 5.3 </a:t>
            </a:r>
            <a:r>
              <a:rPr lang="en-US" altLang="en-US" b="1" u="sng" dirty="0">
                <a:solidFill>
                  <a:schemeClr val="tx1"/>
                </a:solidFill>
                <a:latin typeface="Trebuchet MS" panose="020B0603020202020204" pitchFamily="34" charset="0"/>
              </a:rPr>
              <a:t>Dislocated Worker Eligibility paragraphs I.6.a.1).2)</a:t>
            </a:r>
          </a:p>
          <a:p>
            <a:endParaRPr lang="en-US" altLang="en-US" b="1" u="sng" dirty="0">
              <a:solidFill>
                <a:schemeClr val="tx1"/>
              </a:solidFill>
              <a:latin typeface="Trebuchet MS" panose="020B0603020202020204" pitchFamily="34" charset="0"/>
            </a:endParaRPr>
          </a:p>
          <a:p>
            <a:r>
              <a:rPr lang="en-US" altLang="en-US" sz="2800" dirty="0">
                <a:solidFill>
                  <a:schemeClr val="tx1"/>
                </a:solidFill>
                <a:latin typeface="Trebuchet MS" panose="020B0603020202020204" pitchFamily="34" charset="0"/>
              </a:rPr>
              <a:t>Spouse of Active Duty Service Member are recorded under Category 7. &amp; 8. in Career Connect </a:t>
            </a:r>
          </a:p>
          <a:p>
            <a:endParaRPr lang="en-US" altLang="en-US" b="1" u="sng"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9109AA1-02DE-4D3D-B4C9-23BCBA052528}"/>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30002124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6C45-696D-47E2-8E51-86D4C4EB0F71}"/>
              </a:ext>
            </a:extLst>
          </p:cNvPr>
          <p:cNvSpPr>
            <a:spLocks noGrp="1"/>
          </p:cNvSpPr>
          <p:nvPr>
            <p:ph type="title"/>
          </p:nvPr>
        </p:nvSpPr>
        <p:spPr>
          <a:xfrm>
            <a:off x="3209544" y="612648"/>
            <a:ext cx="8502112"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8E3B63E7-B551-494D-A7E9-D52E4E6DE8C6}"/>
              </a:ext>
            </a:extLst>
          </p:cNvPr>
          <p:cNvSpPr>
            <a:spLocks noGrp="1"/>
          </p:cNvSpPr>
          <p:nvPr>
            <p:ph idx="1"/>
          </p:nvPr>
        </p:nvSpPr>
        <p:spPr/>
        <p:txBody>
          <a:bodyPr/>
          <a:lstStyle/>
          <a:p>
            <a:pPr marL="224028" indent="0">
              <a:buNone/>
              <a:defRPr/>
            </a:pPr>
            <a:r>
              <a:rPr lang="en-US" dirty="0">
                <a:solidFill>
                  <a:schemeClr val="tx1"/>
                </a:solidFill>
                <a:latin typeface="Trebuchet MS" panose="020B0603020202020204" pitchFamily="34" charset="0"/>
              </a:rPr>
              <a:t>For an individual to meet the eligibility criteria under “Dislocated Worker – Spouse of Active-Duty Service Member” they must meet one of the following criteria:</a:t>
            </a:r>
          </a:p>
          <a:p>
            <a:pPr marL="224028" indent="0">
              <a:buNone/>
              <a:defRPr/>
            </a:pPr>
            <a:endParaRPr lang="en-US" sz="1000" dirty="0">
              <a:solidFill>
                <a:schemeClr val="tx1"/>
              </a:solidFill>
              <a:latin typeface="Trebuchet MS" panose="020B0603020202020204" pitchFamily="34" charset="0"/>
            </a:endParaRPr>
          </a:p>
          <a:p>
            <a:pPr marL="708216" lvl="1" indent="-342900">
              <a:buFont typeface="Trebuchet MS" panose="020B0603020202020204" pitchFamily="34" charset="0"/>
              <a:buChar char="−"/>
              <a:defRPr/>
            </a:pPr>
            <a:r>
              <a:rPr lang="en-US" sz="2600" dirty="0">
                <a:solidFill>
                  <a:schemeClr val="tx1"/>
                </a:solidFill>
                <a:latin typeface="Trebuchet MS" panose="020B0603020202020204" pitchFamily="34" charset="0"/>
              </a:rPr>
              <a:t>Has experienced a loss of employment as a direct result of relocation to accommodate a permanent change in duty station; OR,</a:t>
            </a:r>
          </a:p>
          <a:p>
            <a:pPr marL="365316" lvl="1" indent="0">
              <a:buNone/>
              <a:defRPr/>
            </a:pPr>
            <a:endParaRPr lang="en-US" sz="800" dirty="0">
              <a:solidFill>
                <a:schemeClr val="tx1"/>
              </a:solidFill>
              <a:latin typeface="Trebuchet MS" panose="020B0603020202020204" pitchFamily="34" charset="0"/>
            </a:endParaRPr>
          </a:p>
          <a:p>
            <a:pPr marL="708216" lvl="1" indent="-342900">
              <a:buFont typeface="Trebuchet MS" panose="020B0603020202020204" pitchFamily="34" charset="0"/>
              <a:buChar char="−"/>
              <a:defRPr/>
            </a:pPr>
            <a:r>
              <a:rPr lang="en-US" sz="2600" dirty="0">
                <a:solidFill>
                  <a:schemeClr val="tx1"/>
                </a:solidFill>
                <a:latin typeface="Trebuchet MS" panose="020B0603020202020204" pitchFamily="34" charset="0"/>
              </a:rPr>
              <a:t>Is unemployed or under-employed and experiencing difficulty in obtaining or upgrading employment   </a:t>
            </a:r>
          </a:p>
          <a:p>
            <a:endParaRPr lang="en-US" dirty="0"/>
          </a:p>
        </p:txBody>
      </p:sp>
      <p:sp>
        <p:nvSpPr>
          <p:cNvPr id="4" name="Footer Placeholder 3">
            <a:extLst>
              <a:ext uri="{FF2B5EF4-FFF2-40B4-BE49-F238E27FC236}">
                <a16:creationId xmlns:a16="http://schemas.microsoft.com/office/drawing/2014/main" id="{A0B076C2-0EB0-46FF-812E-E74057121A7C}"/>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42689938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82E-6A3C-92A1-144C-E11D2369DF74}"/>
              </a:ext>
            </a:extLst>
          </p:cNvPr>
          <p:cNvSpPr>
            <a:spLocks noGrp="1"/>
          </p:cNvSpPr>
          <p:nvPr>
            <p:ph type="title"/>
          </p:nvPr>
        </p:nvSpPr>
        <p:spPr>
          <a:xfrm>
            <a:off x="2769576" y="696813"/>
            <a:ext cx="9170176" cy="561049"/>
          </a:xfrm>
        </p:spPr>
        <p:txBody>
          <a:bodyPr>
            <a:noAutofit/>
          </a:bodyPr>
          <a:lstStyle/>
          <a:p>
            <a:r>
              <a:rPr lang="en-US" sz="3900" dirty="0">
                <a:latin typeface="Trebuchet MS" panose="020B0603020202020204" pitchFamily="34" charset="0"/>
              </a:rPr>
              <a:t>Spouse of Active-Duty Service Member </a:t>
            </a:r>
            <a:endParaRPr lang="en-US" sz="3900" dirty="0"/>
          </a:p>
        </p:txBody>
      </p:sp>
      <p:sp>
        <p:nvSpPr>
          <p:cNvPr id="3" name="Content Placeholder 2">
            <a:extLst>
              <a:ext uri="{FF2B5EF4-FFF2-40B4-BE49-F238E27FC236}">
                <a16:creationId xmlns:a16="http://schemas.microsoft.com/office/drawing/2014/main" id="{BD969B81-5FE7-91DF-99F3-6C9BAA97273A}"/>
              </a:ext>
            </a:extLst>
          </p:cNvPr>
          <p:cNvSpPr>
            <a:spLocks noGrp="1"/>
          </p:cNvSpPr>
          <p:nvPr>
            <p:ph idx="1"/>
          </p:nvPr>
        </p:nvSpPr>
        <p:spPr>
          <a:xfrm>
            <a:off x="838200" y="1839310"/>
            <a:ext cx="10515600" cy="4337653"/>
          </a:xfrm>
        </p:spPr>
        <p:txBody>
          <a:bodyPr/>
          <a:lstStyle/>
          <a:p>
            <a:pPr marL="0" indent="0">
              <a:buNone/>
            </a:pPr>
            <a:endParaRPr lang="en-US" altLang="en-US" dirty="0">
              <a:solidFill>
                <a:schemeClr val="tx1"/>
              </a:solidFill>
              <a:latin typeface="Trebuchet MS" panose="020B0603020202020204" pitchFamily="34" charset="0"/>
            </a:endParaRPr>
          </a:p>
          <a:p>
            <a:pPr marL="0" indent="0">
              <a:buNone/>
            </a:pPr>
            <a:r>
              <a:rPr lang="en-US" altLang="en-US" dirty="0">
                <a:solidFill>
                  <a:schemeClr val="tx1"/>
                </a:solidFill>
                <a:latin typeface="Trebuchet MS" panose="020B0603020202020204" pitchFamily="34" charset="0"/>
              </a:rPr>
              <a:t>To qualify as a Dislocated Worker – Spouse of Active-Duty Service member, then the spouse must have lost their job due to relocation from a transfer or duty station; or if the spouse is unemployed, underemployed and experiencing difficulty in obtaining or upgrading employment </a:t>
            </a:r>
          </a:p>
          <a:p>
            <a:endParaRPr lang="en-US" dirty="0"/>
          </a:p>
        </p:txBody>
      </p:sp>
      <p:sp>
        <p:nvSpPr>
          <p:cNvPr id="4" name="Footer Placeholder 3">
            <a:extLst>
              <a:ext uri="{FF2B5EF4-FFF2-40B4-BE49-F238E27FC236}">
                <a16:creationId xmlns:a16="http://schemas.microsoft.com/office/drawing/2014/main" id="{6CD4C378-17A0-B205-95DA-5FE7672824DE}"/>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15265125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79FA-FACA-832B-701D-44BFEE8F77C9}"/>
              </a:ext>
            </a:extLst>
          </p:cNvPr>
          <p:cNvSpPr>
            <a:spLocks noGrp="1"/>
          </p:cNvSpPr>
          <p:nvPr>
            <p:ph type="title"/>
          </p:nvPr>
        </p:nvSpPr>
        <p:spPr>
          <a:xfrm>
            <a:off x="2953408" y="610865"/>
            <a:ext cx="8523890" cy="561049"/>
          </a:xfrm>
        </p:spPr>
        <p:txBody>
          <a:bodyPr>
            <a:noAutofit/>
          </a:bodyPr>
          <a:lstStyle/>
          <a:p>
            <a:pPr algn="ctr"/>
            <a:r>
              <a:rPr lang="en-US" sz="3900" dirty="0">
                <a:latin typeface="Trebuchet MS" panose="020B0603020202020204" pitchFamily="34" charset="0"/>
              </a:rPr>
              <a:t>Categories 7 &amp; 8 in Career Connect</a:t>
            </a:r>
            <a:endParaRPr lang="en-US" sz="3900" dirty="0"/>
          </a:p>
        </p:txBody>
      </p:sp>
      <p:sp>
        <p:nvSpPr>
          <p:cNvPr id="3" name="Content Placeholder 2">
            <a:extLst>
              <a:ext uri="{FF2B5EF4-FFF2-40B4-BE49-F238E27FC236}">
                <a16:creationId xmlns:a16="http://schemas.microsoft.com/office/drawing/2014/main" id="{001A3788-888B-04F1-857A-83CE7F878EC8}"/>
              </a:ext>
            </a:extLst>
          </p:cNvPr>
          <p:cNvSpPr>
            <a:spLocks noGrp="1"/>
          </p:cNvSpPr>
          <p:nvPr>
            <p:ph idx="1"/>
          </p:nvPr>
        </p:nvSpPr>
        <p:spPr/>
        <p:txBody>
          <a:bodyPr/>
          <a:lstStyle/>
          <a:p>
            <a:r>
              <a:rPr lang="en-US" altLang="en-US" sz="2800" dirty="0">
                <a:solidFill>
                  <a:schemeClr val="tx1"/>
                </a:solidFill>
                <a:latin typeface="Trebuchet MS" panose="020B0603020202020204" pitchFamily="34" charset="0"/>
              </a:rPr>
              <a:t>The distinction for Category 7. in Career Connect is that the spouse lost their job due to relocation for change of duty station of the active-duty service member spouse</a:t>
            </a:r>
          </a:p>
          <a:p>
            <a:pPr marL="0" indent="0">
              <a:buNone/>
            </a:pPr>
            <a:r>
              <a:rPr lang="en-US" altLang="en-US" sz="2800" dirty="0">
                <a:solidFill>
                  <a:schemeClr val="tx1"/>
                </a:solidFill>
                <a:latin typeface="Trebuchet MS" panose="020B0603020202020204" pitchFamily="34" charset="0"/>
              </a:rPr>
              <a:t>  </a:t>
            </a:r>
          </a:p>
          <a:p>
            <a:r>
              <a:rPr lang="en-US" altLang="en-US" sz="2800" dirty="0">
                <a:solidFill>
                  <a:schemeClr val="tx1"/>
                </a:solidFill>
                <a:latin typeface="Trebuchet MS" panose="020B0603020202020204" pitchFamily="34" charset="0"/>
              </a:rPr>
              <a:t>Where Category 8. in Career Connect is the spouse of active-duty service member who is either unemployed or underemployed and having difficulty obtaining or upgrading employment</a:t>
            </a:r>
          </a:p>
          <a:p>
            <a:endParaRPr lang="en-US" dirty="0"/>
          </a:p>
        </p:txBody>
      </p:sp>
      <p:sp>
        <p:nvSpPr>
          <p:cNvPr id="4" name="Footer Placeholder 3">
            <a:extLst>
              <a:ext uri="{FF2B5EF4-FFF2-40B4-BE49-F238E27FC236}">
                <a16:creationId xmlns:a16="http://schemas.microsoft.com/office/drawing/2014/main" id="{F138FB48-AF6E-3FB0-8AEA-FA128D5446C4}"/>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4968200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C3C0-3219-4D88-B223-E3A7AE9CADC7}"/>
              </a:ext>
            </a:extLst>
          </p:cNvPr>
          <p:cNvSpPr>
            <a:spLocks noGrp="1"/>
          </p:cNvSpPr>
          <p:nvPr>
            <p:ph type="title"/>
          </p:nvPr>
        </p:nvSpPr>
        <p:spPr>
          <a:xfrm>
            <a:off x="3209544" y="610865"/>
            <a:ext cx="8586061" cy="561049"/>
          </a:xfrm>
        </p:spPr>
        <p:txBody>
          <a:bodyPr>
            <a:noAutofit/>
          </a:bodyPr>
          <a:lstStyle/>
          <a:p>
            <a:pPr algn="ctr"/>
            <a:r>
              <a:rPr lang="en-US" sz="3600" dirty="0">
                <a:latin typeface="Trebuchet MS" panose="020B0603020202020204" pitchFamily="34" charset="0"/>
              </a:rPr>
              <a:t>Spouse of Active-Duty Service Member</a:t>
            </a:r>
          </a:p>
        </p:txBody>
      </p:sp>
      <p:sp>
        <p:nvSpPr>
          <p:cNvPr id="3" name="Content Placeholder 2">
            <a:extLst>
              <a:ext uri="{FF2B5EF4-FFF2-40B4-BE49-F238E27FC236}">
                <a16:creationId xmlns:a16="http://schemas.microsoft.com/office/drawing/2014/main" id="{9DAC5529-4206-4C0D-91C6-92059FED978D}"/>
              </a:ext>
            </a:extLst>
          </p:cNvPr>
          <p:cNvSpPr>
            <a:spLocks noGrp="1"/>
          </p:cNvSpPr>
          <p:nvPr>
            <p:ph idx="1"/>
          </p:nvPr>
        </p:nvSpPr>
        <p:spPr>
          <a:xfrm>
            <a:off x="283779" y="1849821"/>
            <a:ext cx="11592911" cy="4327142"/>
          </a:xfrm>
        </p:spPr>
        <p:txBody>
          <a:bodyPr>
            <a:normAutofit/>
          </a:bodyPr>
          <a:lstStyle/>
          <a:p>
            <a:r>
              <a:rPr lang="en-US" altLang="en-US" dirty="0">
                <a:solidFill>
                  <a:schemeClr val="tx1"/>
                </a:solidFill>
                <a:latin typeface="Trebuchet MS" panose="020B0603020202020204" pitchFamily="34" charset="0"/>
              </a:rPr>
              <a:t>At a minimum, the documentation would include the military identification card showing the spouse of an activity duty service member, then if lost employment due to the spouse being transferred, the transfer orders along with the client’s work history</a:t>
            </a:r>
          </a:p>
          <a:p>
            <a:pPr marL="0" indent="0">
              <a:buNone/>
            </a:pPr>
            <a:r>
              <a:rPr lang="en-US" altLang="en-US" dirty="0">
                <a:solidFill>
                  <a:schemeClr val="tx1"/>
                </a:solidFill>
                <a:latin typeface="Trebuchet MS" panose="020B0603020202020204" pitchFamily="34" charset="0"/>
              </a:rPr>
              <a:t> </a:t>
            </a:r>
          </a:p>
          <a:p>
            <a:r>
              <a:rPr lang="en-US" altLang="en-US" dirty="0">
                <a:solidFill>
                  <a:schemeClr val="tx1"/>
                </a:solidFill>
                <a:latin typeface="Trebuchet MS" panose="020B0603020202020204" pitchFamily="34" charset="0"/>
              </a:rPr>
              <a:t>If eligibility were based on the military spouse being unemployed or underemployed and experiencing difficulty in obtaining or upgrading employment, you would need the client’s military identification card showing the spouse of an active-duty service member and the client’s work history supporting unemployed or under-employed</a:t>
            </a:r>
          </a:p>
          <a:p>
            <a:endParaRPr lang="en-US" dirty="0"/>
          </a:p>
        </p:txBody>
      </p:sp>
      <p:sp>
        <p:nvSpPr>
          <p:cNvPr id="4" name="Footer Placeholder 3">
            <a:extLst>
              <a:ext uri="{FF2B5EF4-FFF2-40B4-BE49-F238E27FC236}">
                <a16:creationId xmlns:a16="http://schemas.microsoft.com/office/drawing/2014/main" id="{6498E980-0531-4DDB-B2F2-54E8F3186DB7}"/>
              </a:ext>
            </a:extLst>
          </p:cNvPr>
          <p:cNvSpPr>
            <a:spLocks noGrp="1"/>
          </p:cNvSpPr>
          <p:nvPr>
            <p:ph type="ftr" sz="quarter" idx="11"/>
          </p:nvPr>
        </p:nvSpPr>
        <p:spPr/>
        <p:txBody>
          <a:bodyPr/>
          <a:lstStyle/>
          <a:p>
            <a:r>
              <a:rPr lang="en-US" dirty="0"/>
              <a:t>September 19th, 2023</a:t>
            </a:r>
          </a:p>
        </p:txBody>
      </p:sp>
    </p:spTree>
    <p:extLst>
      <p:ext uri="{BB962C8B-B14F-4D97-AF65-F5344CB8AC3E}">
        <p14:creationId xmlns:p14="http://schemas.microsoft.com/office/powerpoint/2010/main" val="259133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17465</TotalTime>
  <Words>8161</Words>
  <Application>Microsoft Office PowerPoint</Application>
  <PresentationFormat>Widescreen</PresentationFormat>
  <Paragraphs>562</Paragraphs>
  <Slides>103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103</vt:i4>
      </vt:variant>
    </vt:vector>
  </HeadingPairs>
  <TitlesOfParts>
    <vt:vector size="109" baseType="lpstr">
      <vt:lpstr>Arial</vt:lpstr>
      <vt:lpstr>Calibri</vt:lpstr>
      <vt:lpstr>Candara</vt:lpstr>
      <vt:lpstr>Courier New</vt:lpstr>
      <vt:lpstr>Trebuchet MS</vt:lpstr>
      <vt:lpstr>Office Theme</vt:lpstr>
      <vt:lpstr>WIOA Dislocated Worker Eligibility     Tailored for LWIA 7       </vt:lpstr>
      <vt:lpstr>Objective</vt:lpstr>
      <vt:lpstr>WIOA Policy 5.3 – Dislocated Worker Eligibility </vt:lpstr>
      <vt:lpstr>WIOA Dislocated Worker Eligibility</vt:lpstr>
      <vt:lpstr>Local Policy/Guidance</vt:lpstr>
      <vt:lpstr>Local Policy/Guidance</vt:lpstr>
      <vt:lpstr>WIOA General Eligibility </vt:lpstr>
      <vt:lpstr>WIOA General Eligibility</vt:lpstr>
      <vt:lpstr>Dislocated Worker Eligibility</vt:lpstr>
      <vt:lpstr>Dislocated Worker Eligibility Checklist</vt:lpstr>
      <vt:lpstr>Dislocated Worker in Career Connect</vt:lpstr>
      <vt:lpstr>Dislocated Worker Categories in Career Connect</vt:lpstr>
      <vt:lpstr>Dislocated Worker Eligibility</vt:lpstr>
      <vt:lpstr>Under-Employed</vt:lpstr>
      <vt:lpstr>Under-Employed</vt:lpstr>
      <vt:lpstr>Under Employed</vt:lpstr>
      <vt:lpstr>Self-Sustaining Employment</vt:lpstr>
      <vt:lpstr>LWIA 7 Self-Sufficiency Criteria</vt:lpstr>
      <vt:lpstr>Intervening Employment </vt:lpstr>
      <vt:lpstr>Taking those things into Consideration</vt:lpstr>
      <vt:lpstr>Dislocated Worker Eligibility</vt:lpstr>
      <vt:lpstr>Dislocated Worker Eligibility</vt:lpstr>
      <vt:lpstr>Dislocated Worker in Career Connect</vt:lpstr>
      <vt:lpstr>Dislocated Worker Eligibility</vt:lpstr>
      <vt:lpstr>Unlikely To Return</vt:lpstr>
      <vt:lpstr>Unlikely To Return</vt:lpstr>
      <vt:lpstr>Unlikely To Return</vt:lpstr>
      <vt:lpstr>Unemployment Insurance (UI)</vt:lpstr>
      <vt:lpstr>Unemployment Insurance (UI)</vt:lpstr>
      <vt:lpstr>Unemployment Insurance (UI)</vt:lpstr>
      <vt:lpstr>Additional Feedback on UI</vt:lpstr>
      <vt:lpstr>PUA Ended in September 2021</vt:lpstr>
      <vt:lpstr>OET WIOA COVID Q&amp;A</vt:lpstr>
      <vt:lpstr>PUA Guidance from OET  </vt:lpstr>
      <vt:lpstr>Recent Inquiry – Notified of Impending Layoff and UI</vt:lpstr>
      <vt:lpstr>Guidance on Notified of Impending Lay-off and UI</vt:lpstr>
      <vt:lpstr>Dislocated Worker Eligibility</vt:lpstr>
      <vt:lpstr>Category 1 in Career Connect</vt:lpstr>
      <vt:lpstr>Unlikely to Return</vt:lpstr>
      <vt:lpstr>Unlikely to Return</vt:lpstr>
      <vt:lpstr>Tenure Alternative to UI</vt:lpstr>
      <vt:lpstr>Further Details about Tenure</vt:lpstr>
      <vt:lpstr> Tenure – Military Separation</vt:lpstr>
      <vt:lpstr>Examples of “Tenure” Jobs   </vt:lpstr>
      <vt:lpstr>Category 2 in Career Connect </vt:lpstr>
      <vt:lpstr>Category 2 in Career Connect</vt:lpstr>
      <vt:lpstr>Unlikely to Return Criteria</vt:lpstr>
      <vt:lpstr>Career Connect Cat 1 &amp; 2</vt:lpstr>
      <vt:lpstr>Unlikely to Return Criteria</vt:lpstr>
      <vt:lpstr>Unlikely to Return Criteria</vt:lpstr>
      <vt:lpstr>Dislocation Job</vt:lpstr>
      <vt:lpstr>Unlikely to Return Criteria</vt:lpstr>
      <vt:lpstr>Unlikely to Return Criteria</vt:lpstr>
      <vt:lpstr>Requires Additional Assistance</vt:lpstr>
      <vt:lpstr>Unlikely to Return Criteria</vt:lpstr>
      <vt:lpstr>Unlikely to Return Criteria</vt:lpstr>
      <vt:lpstr>Unlikely to Return Criteria</vt:lpstr>
      <vt:lpstr>Career Connect DW Categories</vt:lpstr>
      <vt:lpstr>Career Connect DW Categories </vt:lpstr>
      <vt:lpstr>WIOA Dislocated Worker Eligibility</vt:lpstr>
      <vt:lpstr>Plant Closure or Substantial Layoff</vt:lpstr>
      <vt:lpstr>Guidance on Substantial Lay-off  </vt:lpstr>
      <vt:lpstr>Substantial Layoff Guidance</vt:lpstr>
      <vt:lpstr>Looking More In-depth</vt:lpstr>
      <vt:lpstr>Updated Substantial Layoff Guidance</vt:lpstr>
      <vt:lpstr>What Does Bullet “iii” Really Mean ?</vt:lpstr>
      <vt:lpstr>Feedback from Regional Managers</vt:lpstr>
      <vt:lpstr>Example Provided</vt:lpstr>
      <vt:lpstr>Example of an LWIA Local Policy</vt:lpstr>
      <vt:lpstr>Example LWIA 25 Guidance</vt:lpstr>
      <vt:lpstr>LWIA 25 Local Policy </vt:lpstr>
      <vt:lpstr>Example of an LWIA Local Policy</vt:lpstr>
      <vt:lpstr>Substantial Layoff Details</vt:lpstr>
      <vt:lpstr>Plant Closure or Substantial Layoff</vt:lpstr>
      <vt:lpstr>Plant Closure or Substantial Layoff</vt:lpstr>
      <vt:lpstr>Plant Closure or Substantial Layoff in Career Connect</vt:lpstr>
      <vt:lpstr>Category 3 in Career Connect</vt:lpstr>
      <vt:lpstr>Category 4 in Career Connect</vt:lpstr>
      <vt:lpstr>Categories 3 &amp; 4 in Career Connect</vt:lpstr>
      <vt:lpstr>Plant Closure or Substantial Layoff</vt:lpstr>
      <vt:lpstr>Plant Closure or Substantial Layoff</vt:lpstr>
      <vt:lpstr>WIOA Dislocated Worker Eligibility</vt:lpstr>
      <vt:lpstr>UI Profilee</vt:lpstr>
      <vt:lpstr>UI Profilee in Career Connect</vt:lpstr>
      <vt:lpstr>UI Profilee and Category 1 </vt:lpstr>
      <vt:lpstr>No Longer Self-Employed</vt:lpstr>
      <vt:lpstr>No Longer Self Employed in Career Connect</vt:lpstr>
      <vt:lpstr>Displaced Homemaker</vt:lpstr>
      <vt:lpstr>Displaced Homemaker in Career Connect</vt:lpstr>
      <vt:lpstr>Displaced Homemaker</vt:lpstr>
      <vt:lpstr>Displaced Homemaker</vt:lpstr>
      <vt:lpstr>Displaced Homemaker</vt:lpstr>
      <vt:lpstr>Displaced Homemaker Examples</vt:lpstr>
      <vt:lpstr>Displaced Homemaker</vt:lpstr>
      <vt:lpstr>Spouse of Active-Duty Service Member</vt:lpstr>
      <vt:lpstr>Spouse of Active-Duty Service Member</vt:lpstr>
      <vt:lpstr>Spouse of Active-Duty Service Member </vt:lpstr>
      <vt:lpstr>Categories 7 &amp; 8 in Career Connect</vt:lpstr>
      <vt:lpstr>Spouse of Active-Duty Service Member</vt:lpstr>
      <vt:lpstr>Dislocated Worker Eligibility</vt:lpstr>
      <vt:lpstr>Overview of Dislocated Worker Eligibility</vt:lpstr>
      <vt:lpstr>Overview of DW Eligibility in Career Connect  </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Zaida Chaidez</cp:lastModifiedBy>
  <cp:revision>656</cp:revision>
  <dcterms:created xsi:type="dcterms:W3CDTF">2021-03-25T12:28:35Z</dcterms:created>
  <dcterms:modified xsi:type="dcterms:W3CDTF">2023-09-22T13:55:34Z</dcterms:modified>
</cp:coreProperties>
</file>