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handoutMasterIdLst>
    <p:handoutMasterId r:id="rId52"/>
  </p:handoutMasterIdLst>
  <p:sldIdLst>
    <p:sldId id="256" r:id="rId5"/>
    <p:sldId id="257" r:id="rId6"/>
    <p:sldId id="290" r:id="rId7"/>
    <p:sldId id="352" r:id="rId8"/>
    <p:sldId id="275" r:id="rId9"/>
    <p:sldId id="546" r:id="rId10"/>
    <p:sldId id="547" r:id="rId11"/>
    <p:sldId id="548" r:id="rId12"/>
    <p:sldId id="549" r:id="rId13"/>
    <p:sldId id="357" r:id="rId14"/>
    <p:sldId id="433" r:id="rId15"/>
    <p:sldId id="569" r:id="rId16"/>
    <p:sldId id="568" r:id="rId17"/>
    <p:sldId id="494" r:id="rId18"/>
    <p:sldId id="497" r:id="rId19"/>
    <p:sldId id="435" r:id="rId20"/>
    <p:sldId id="533" r:id="rId21"/>
    <p:sldId id="544" r:id="rId22"/>
    <p:sldId id="545" r:id="rId23"/>
    <p:sldId id="536" r:id="rId24"/>
    <p:sldId id="539" r:id="rId25"/>
    <p:sldId id="444" r:id="rId26"/>
    <p:sldId id="541" r:id="rId27"/>
    <p:sldId id="542" r:id="rId28"/>
    <p:sldId id="500" r:id="rId29"/>
    <p:sldId id="543" r:id="rId30"/>
    <p:sldId id="551" r:id="rId31"/>
    <p:sldId id="552" r:id="rId32"/>
    <p:sldId id="553" r:id="rId33"/>
    <p:sldId id="554" r:id="rId34"/>
    <p:sldId id="555" r:id="rId35"/>
    <p:sldId id="556" r:id="rId36"/>
    <p:sldId id="557" r:id="rId37"/>
    <p:sldId id="558" r:id="rId38"/>
    <p:sldId id="559" r:id="rId39"/>
    <p:sldId id="560" r:id="rId40"/>
    <p:sldId id="561" r:id="rId41"/>
    <p:sldId id="562" r:id="rId42"/>
    <p:sldId id="563" r:id="rId43"/>
    <p:sldId id="564" r:id="rId44"/>
    <p:sldId id="565" r:id="rId45"/>
    <p:sldId id="566" r:id="rId46"/>
    <p:sldId id="318" r:id="rId47"/>
    <p:sldId id="508" r:id="rId48"/>
    <p:sldId id="567" r:id="rId49"/>
    <p:sldId id="283" r:id="rId50"/>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4607"/>
  </p:normalViewPr>
  <p:slideViewPr>
    <p:cSldViewPr snapToGrid="0" snapToObjects="1">
      <p:cViewPr varScale="1">
        <p:scale>
          <a:sx n="72" d="100"/>
          <a:sy n="72" d="100"/>
        </p:scale>
        <p:origin x="764" y="6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9/22/2023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9/22/2023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46</a:t>
            </a:fld>
            <a:endParaRPr lang="en-US" dirty="0"/>
          </a:p>
        </p:txBody>
      </p:sp>
    </p:spTree>
    <p:extLst>
      <p:ext uri="{BB962C8B-B14F-4D97-AF65-F5344CB8AC3E}">
        <p14:creationId xmlns:p14="http://schemas.microsoft.com/office/powerpoint/2010/main" val="2186501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a:t>March 31, 2021</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March 31, 2021</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ps.il-work-net.com/WIOAPolicy/Policy/Hom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secure-web.cisco.com/1I_20jftIq-kuhrZHI6ExEvNZqwZ2cwGCnmoqDHQw8LSMhPnj0d7qMg5tr0cI_ibsjz7bGd1i4TWTm8-MxWXPwDlg6RP06iH4dE13LTO-WtEH7OM25TbNVjwIvp99aSLewoPiNCuwaFn0pU7Bw_sx-S1DSggZIkboyRJmaoMmpzaeb-OHtYgjzttXuCXXpg9hY9-6H1WFjHgHMEwO_HtN38j5AVyFGTElk0qUlkNjg0kfuKpHCWXqK9CRnvEf6KRH4ZYn2NFvReEeItUxYFKlLfXspdrZQ0nTcONKrXByfM3XYU2mSbcoVyoVXg7rc5I1YQ-Cum5nqKoSQmEQiG-NEU5UqFlWU2Jeiz1O7phJj71UcxeBAKugILoVdwFRDrZcJMrSB1-MfvT7SyvlDE4EArLo5R1yV7jM6sMVc9tKTrk/https%3A%2F%2Ficsps.forms-db.com%2Fview.php%3Fid%3D14961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orkforceboard.zendesk.com/hc/en-us/articles/7760807734541--WIOA-Staff-Training-Guide-Workshe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844570"/>
            <a:ext cx="5875606" cy="1782883"/>
          </a:xfrm>
        </p:spPr>
        <p:txBody>
          <a:bodyPr>
            <a:normAutofit/>
          </a:bodyPr>
          <a:lstStyle/>
          <a:p>
            <a:r>
              <a:rPr lang="en-US" altLang="en-US" sz="4000" dirty="0">
                <a:effectLst>
                  <a:outerShdw blurRad="38100" dist="38100" dir="2700000" algn="tl">
                    <a:srgbClr val="000000">
                      <a:alpha val="43137"/>
                    </a:srgbClr>
                  </a:outerShdw>
                </a:effectLst>
                <a:latin typeface="Trebuchet MS" panose="020B0603020202020204" pitchFamily="34" charset="0"/>
              </a:rPr>
              <a:t>WIOA Adult Eligibility</a:t>
            </a:r>
            <a:br>
              <a:rPr lang="en-US" altLang="en-US" sz="6600" dirty="0">
                <a:effectLst>
                  <a:outerShdw blurRad="38100" dist="38100" dir="2700000" algn="tl">
                    <a:srgbClr val="000000">
                      <a:alpha val="43137"/>
                    </a:srgbClr>
                  </a:outerShdw>
                </a:effectLst>
              </a:rPr>
            </a:br>
            <a:r>
              <a:rPr lang="en-US" dirty="0"/>
              <a:t>            	</a:t>
            </a:r>
            <a:endParaRPr lang="en-US" sz="2200" dirty="0"/>
          </a:p>
        </p:txBody>
      </p:sp>
      <p:sp>
        <p:nvSpPr>
          <p:cNvPr id="3" name="Subtitle 2"/>
          <p:cNvSpPr>
            <a:spLocks noGrp="1"/>
          </p:cNvSpPr>
          <p:nvPr>
            <p:ph type="subTitle" idx="1"/>
          </p:nvPr>
        </p:nvSpPr>
        <p:spPr/>
        <p:txBody>
          <a:bodyPr/>
          <a:lstStyle/>
          <a:p>
            <a:r>
              <a:rPr lang="en-US" dirty="0">
                <a:latin typeface="Trebuchet MS" panose="020B0603020202020204" pitchFamily="34" charset="0"/>
              </a:rPr>
              <a:t>September 18th, 2023</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9322-614A-4A11-A5F2-EEB62EECC432}"/>
              </a:ext>
            </a:extLst>
          </p:cNvPr>
          <p:cNvSpPr>
            <a:spLocks noGrp="1"/>
          </p:cNvSpPr>
          <p:nvPr>
            <p:ph type="title"/>
          </p:nvPr>
        </p:nvSpPr>
        <p:spPr>
          <a:xfrm>
            <a:off x="2054578" y="610865"/>
            <a:ext cx="8749410" cy="561049"/>
          </a:xfrm>
        </p:spPr>
        <p:txBody>
          <a:bodyPr>
            <a:noAutofit/>
          </a:bodyPr>
          <a:lstStyle/>
          <a:p>
            <a:pPr algn="ctr"/>
            <a:r>
              <a:rPr lang="en-US" sz="3600" dirty="0">
                <a:latin typeface="Trebuchet MS" panose="020B0603020202020204" pitchFamily="34" charset="0"/>
              </a:rPr>
              <a:t>WIOA Adult Eligibility</a:t>
            </a:r>
          </a:p>
        </p:txBody>
      </p:sp>
      <p:sp>
        <p:nvSpPr>
          <p:cNvPr id="3" name="Content Placeholder 2">
            <a:extLst>
              <a:ext uri="{FF2B5EF4-FFF2-40B4-BE49-F238E27FC236}">
                <a16:creationId xmlns:a16="http://schemas.microsoft.com/office/drawing/2014/main" id="{03CE4D67-9349-4E23-B2B9-BD82F79B1A12}"/>
              </a:ext>
            </a:extLst>
          </p:cNvPr>
          <p:cNvSpPr>
            <a:spLocks noGrp="1"/>
          </p:cNvSpPr>
          <p:nvPr>
            <p:ph idx="1"/>
          </p:nvPr>
        </p:nvSpPr>
        <p:spPr>
          <a:xfrm>
            <a:off x="939800" y="2011679"/>
            <a:ext cx="10121899" cy="4165283"/>
          </a:xfrm>
        </p:spPr>
        <p:txBody>
          <a:bodyPr>
            <a:normAutofit/>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                 WIOA ePolicy Chapter 5.2 – Adult Eligibility </a:t>
            </a:r>
          </a:p>
          <a:p>
            <a:pPr marL="0" indent="0">
              <a:buNone/>
            </a:pPr>
            <a:endParaRPr lang="en-US" altLang="en-US" dirty="0">
              <a:solidFill>
                <a:schemeClr val="tx1"/>
              </a:solidFill>
              <a:latin typeface="Trebuchet MS" panose="020B0603020202020204" pitchFamily="34" charset="0"/>
              <a:cs typeface="Traditional Arabic" panose="02020603050405020304" pitchFamily="18" charset="-78"/>
            </a:endParaRPr>
          </a:p>
          <a:p>
            <a:pPr lvl="1"/>
            <a:r>
              <a:rPr lang="en-US" altLang="en-US" dirty="0">
                <a:solidFill>
                  <a:schemeClr val="tx1"/>
                </a:solidFill>
                <a:latin typeface="Trebuchet MS" panose="020B0603020202020204" pitchFamily="34" charset="0"/>
                <a:cs typeface="Traditional Arabic" panose="02020603050405020304" pitchFamily="18" charset="-78"/>
              </a:rPr>
              <a:t>WIOA Legislation requires that an Adult be 18 years of age or older.</a:t>
            </a:r>
          </a:p>
          <a:p>
            <a:pPr lvl="1"/>
            <a:r>
              <a:rPr lang="en-US" dirty="0">
                <a:solidFill>
                  <a:schemeClr val="tx1"/>
                </a:solidFill>
                <a:latin typeface="Trebuchet MS" panose="020B0603020202020204" pitchFamily="34" charset="0"/>
              </a:rPr>
              <a:t>Be a citizen or noncitizen authorized to work in the US; and</a:t>
            </a:r>
          </a:p>
          <a:p>
            <a:pPr lvl="1"/>
            <a:r>
              <a:rPr lang="en-US" dirty="0">
                <a:solidFill>
                  <a:schemeClr val="tx1"/>
                </a:solidFill>
                <a:latin typeface="Trebuchet MS" panose="020B0603020202020204" pitchFamily="34" charset="0"/>
              </a:rPr>
              <a:t>Meet Military Selective Service registration requirements (individuals born male only).</a:t>
            </a:r>
            <a:endParaRPr lang="en-US" altLang="en-US" dirty="0">
              <a:solidFill>
                <a:schemeClr val="tx1"/>
              </a:solidFill>
              <a:latin typeface="Trebuchet MS" panose="020B0603020202020204" pitchFamily="34" charset="0"/>
              <a:cs typeface="Traditional Arabic" panose="02020603050405020304" pitchFamily="18" charset="-78"/>
            </a:endParaRPr>
          </a:p>
          <a:p>
            <a:pPr marL="0" indent="0">
              <a:buNone/>
            </a:pPr>
            <a:r>
              <a:rPr lang="en-US" altLang="en-US" dirty="0">
                <a:solidFill>
                  <a:schemeClr val="tx1"/>
                </a:solidFill>
                <a:latin typeface="Trebuchet MS" panose="020B0603020202020204" pitchFamily="34" charset="0"/>
              </a:rPr>
              <a:t> </a:t>
            </a:r>
          </a:p>
          <a:p>
            <a:pPr marL="0" indent="0">
              <a:buNone/>
            </a:pPr>
            <a:r>
              <a:rPr lang="en-US" dirty="0"/>
              <a:t>	 </a:t>
            </a:r>
          </a:p>
          <a:p>
            <a:endParaRPr lang="en-US" sz="1200" dirty="0"/>
          </a:p>
          <a:p>
            <a:endParaRPr lang="en-US" dirty="0"/>
          </a:p>
        </p:txBody>
      </p:sp>
      <p:sp>
        <p:nvSpPr>
          <p:cNvPr id="4" name="Footer Placeholder 3">
            <a:extLst>
              <a:ext uri="{FF2B5EF4-FFF2-40B4-BE49-F238E27FC236}">
                <a16:creationId xmlns:a16="http://schemas.microsoft.com/office/drawing/2014/main" id="{3FED51F3-53E2-48C8-B337-AA52425EFD79}"/>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7108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AE4A-E52F-4B2A-A9A8-1FC2623C0DE6}"/>
              </a:ext>
            </a:extLst>
          </p:cNvPr>
          <p:cNvSpPr>
            <a:spLocks noGrp="1"/>
          </p:cNvSpPr>
          <p:nvPr>
            <p:ph type="title"/>
          </p:nvPr>
        </p:nvSpPr>
        <p:spPr>
          <a:xfrm>
            <a:off x="2065868" y="610865"/>
            <a:ext cx="8639646" cy="561049"/>
          </a:xfrm>
        </p:spPr>
        <p:txBody>
          <a:bodyPr>
            <a:noAutofit/>
          </a:bodyPr>
          <a:lstStyle/>
          <a:p>
            <a:pPr algn="ctr"/>
            <a:r>
              <a:rPr lang="en-US" sz="3800" dirty="0">
                <a:latin typeface="Trebuchet MS" panose="020B0603020202020204" pitchFamily="34" charset="0"/>
              </a:rPr>
              <a:t>WIOA Adult Priorities</a:t>
            </a:r>
          </a:p>
        </p:txBody>
      </p:sp>
      <p:sp>
        <p:nvSpPr>
          <p:cNvPr id="3" name="Content Placeholder 2">
            <a:extLst>
              <a:ext uri="{FF2B5EF4-FFF2-40B4-BE49-F238E27FC236}">
                <a16:creationId xmlns:a16="http://schemas.microsoft.com/office/drawing/2014/main" id="{1B99035E-1530-406D-A8FF-58378AE978CC}"/>
              </a:ext>
            </a:extLst>
          </p:cNvPr>
          <p:cNvSpPr>
            <a:spLocks noGrp="1"/>
          </p:cNvSpPr>
          <p:nvPr>
            <p:ph idx="1"/>
          </p:nvPr>
        </p:nvSpPr>
        <p:spPr>
          <a:xfrm>
            <a:off x="1054100" y="2118167"/>
            <a:ext cx="10299700" cy="4058796"/>
          </a:xfrm>
        </p:spPr>
        <p:txBody>
          <a:bodyPr/>
          <a:lstStyle/>
          <a:p>
            <a:r>
              <a:rPr lang="en-US" dirty="0">
                <a:solidFill>
                  <a:schemeClr val="tx1"/>
                </a:solidFill>
                <a:latin typeface="Trebuchet MS" panose="020B0603020202020204" pitchFamily="34" charset="0"/>
              </a:rPr>
              <a:t>WIOA Adult clients who meet WIOA Low-Income criteria are a priority under WIOA Legislation.</a:t>
            </a:r>
          </a:p>
          <a:p>
            <a:r>
              <a:rPr lang="en-US" dirty="0">
                <a:solidFill>
                  <a:schemeClr val="tx1"/>
                </a:solidFill>
                <a:latin typeface="Trebuchet MS" panose="020B0603020202020204" pitchFamily="34" charset="0"/>
              </a:rPr>
              <a:t>WIOA Adult clients who are determined “Basic Skills Deficient” (BSD) or are considered “English Language Learners” (ELL) are a priority under WIOA Legislation.</a:t>
            </a:r>
          </a:p>
          <a:p>
            <a:r>
              <a:rPr lang="en-US" dirty="0">
                <a:solidFill>
                  <a:schemeClr val="tx1"/>
                </a:solidFill>
                <a:latin typeface="Trebuchet MS" panose="020B0603020202020204" pitchFamily="34" charset="0"/>
              </a:rPr>
              <a:t>It is important to understand that Low-Income, BSD &amp; ELL are equal priorities under the Adult title.   </a:t>
            </a:r>
            <a:endParaRPr 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B42A9CD9-99D6-4641-90DA-18A2B6CEC197}"/>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8619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B722-6067-4B24-93B7-8B91ED5BE84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Veterans Priority of Service</a:t>
            </a:r>
            <a:endParaRPr lang="en-US" dirty="0"/>
          </a:p>
        </p:txBody>
      </p:sp>
      <p:sp>
        <p:nvSpPr>
          <p:cNvPr id="3" name="Content Placeholder 2">
            <a:extLst>
              <a:ext uri="{FF2B5EF4-FFF2-40B4-BE49-F238E27FC236}">
                <a16:creationId xmlns:a16="http://schemas.microsoft.com/office/drawing/2014/main" id="{56ABFD26-1F8D-7629-0203-684B04F886B8}"/>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As was addressed in the WIOA General Eligibility presentation, based on guidance in the Jobs for Veterans Act, a Veteran or Qualified Spouse of a Veteran must receive priority of service over other qualified individuals who are not a Veteran or Qualified Spouse of a Veteran.  </a:t>
            </a:r>
          </a:p>
          <a:p>
            <a:pPr marL="0" indent="0">
              <a:buNone/>
            </a:pPr>
            <a:endParaRPr lang="en-US" dirty="0"/>
          </a:p>
        </p:txBody>
      </p:sp>
      <p:sp>
        <p:nvSpPr>
          <p:cNvPr id="4" name="Footer Placeholder 3">
            <a:extLst>
              <a:ext uri="{FF2B5EF4-FFF2-40B4-BE49-F238E27FC236}">
                <a16:creationId xmlns:a16="http://schemas.microsoft.com/office/drawing/2014/main" id="{F619A9F7-7CDA-9537-2BC2-863D73E0AFF5}"/>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9981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BDF6-FFC3-4A70-C251-0ACECF405C3B}"/>
              </a:ext>
            </a:extLst>
          </p:cNvPr>
          <p:cNvSpPr>
            <a:spLocks noGrp="1"/>
          </p:cNvSpPr>
          <p:nvPr>
            <p:ph type="title"/>
          </p:nvPr>
        </p:nvSpPr>
        <p:spPr>
          <a:xfrm>
            <a:off x="3211010" y="499621"/>
            <a:ext cx="7616143" cy="1074655"/>
          </a:xfrm>
        </p:spPr>
        <p:txBody>
          <a:bodyPr>
            <a:normAutofit fontScale="90000"/>
          </a:bodyPr>
          <a:lstStyle/>
          <a:p>
            <a:pPr algn="ctr"/>
            <a:r>
              <a:rPr lang="en-US" sz="4400" b="1" dirty="0">
                <a:latin typeface="Trebuchet MS" panose="020B0603020202020204" pitchFamily="34" charset="0"/>
              </a:rPr>
              <a:t>Adult Priority of Service Eligibility Checklist</a:t>
            </a:r>
            <a:endParaRPr lang="en-US" dirty="0"/>
          </a:p>
        </p:txBody>
      </p:sp>
      <p:pic>
        <p:nvPicPr>
          <p:cNvPr id="6" name="Content Placeholder 5">
            <a:extLst>
              <a:ext uri="{FF2B5EF4-FFF2-40B4-BE49-F238E27FC236}">
                <a16:creationId xmlns:a16="http://schemas.microsoft.com/office/drawing/2014/main" id="{913E2D9B-CAE1-C9F3-0AAF-E83D35B8F62C}"/>
              </a:ext>
            </a:extLst>
          </p:cNvPr>
          <p:cNvPicPr>
            <a:picLocks noGrp="1" noChangeAspect="1"/>
          </p:cNvPicPr>
          <p:nvPr>
            <p:ph idx="1"/>
          </p:nvPr>
        </p:nvPicPr>
        <p:blipFill>
          <a:blip r:embed="rId2"/>
          <a:stretch>
            <a:fillRect/>
          </a:stretch>
        </p:blipFill>
        <p:spPr>
          <a:xfrm>
            <a:off x="2462788" y="1923068"/>
            <a:ext cx="8010391" cy="4433281"/>
          </a:xfrm>
        </p:spPr>
      </p:pic>
      <p:sp>
        <p:nvSpPr>
          <p:cNvPr id="4" name="Footer Placeholder 3">
            <a:extLst>
              <a:ext uri="{FF2B5EF4-FFF2-40B4-BE49-F238E27FC236}">
                <a16:creationId xmlns:a16="http://schemas.microsoft.com/office/drawing/2014/main" id="{37C5AE34-D7A9-B9EE-065E-13329D519FCF}"/>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53697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397-A1EA-4BA7-A3CE-B95650E08235}"/>
              </a:ext>
            </a:extLst>
          </p:cNvPr>
          <p:cNvSpPr>
            <a:spLocks noGrp="1"/>
          </p:cNvSpPr>
          <p:nvPr>
            <p:ph type="title"/>
          </p:nvPr>
        </p:nvSpPr>
        <p:spPr>
          <a:xfrm>
            <a:off x="2393244" y="610865"/>
            <a:ext cx="8602134" cy="561049"/>
          </a:xfrm>
        </p:spPr>
        <p:txBody>
          <a:bodyPr>
            <a:normAutofit fontScale="90000"/>
          </a:bodyPr>
          <a:lstStyle/>
          <a:p>
            <a:pPr algn="ctr"/>
            <a:r>
              <a:rPr lang="en-US" dirty="0">
                <a:latin typeface="Trebuchet MS" panose="020B0603020202020204" pitchFamily="34" charset="0"/>
              </a:rPr>
              <a:t>Adult Priorities Must Be Followed at all Times </a:t>
            </a:r>
          </a:p>
        </p:txBody>
      </p:sp>
      <p:sp>
        <p:nvSpPr>
          <p:cNvPr id="3" name="Content Placeholder 2">
            <a:extLst>
              <a:ext uri="{FF2B5EF4-FFF2-40B4-BE49-F238E27FC236}">
                <a16:creationId xmlns:a16="http://schemas.microsoft.com/office/drawing/2014/main" id="{03CE9669-9F04-425A-AEA0-72167F204CED}"/>
              </a:ext>
            </a:extLst>
          </p:cNvPr>
          <p:cNvSpPr>
            <a:spLocks noGrp="1"/>
          </p:cNvSpPr>
          <p:nvPr>
            <p:ph idx="1"/>
          </p:nvPr>
        </p:nvSpPr>
        <p:spPr/>
        <p:txBody>
          <a:bodyPr>
            <a:normAutofit lnSpcReduction="10000"/>
          </a:bodyPr>
          <a:lstStyle/>
          <a:p>
            <a:pPr marL="365760" lvl="0">
              <a:spcBef>
                <a:spcPts val="0"/>
              </a:spcBef>
              <a:spcAft>
                <a:spcPts val="0"/>
              </a:spcAft>
              <a:buFont typeface="+mj-lt"/>
              <a:buAutoNum type="arabicPeriod"/>
            </a:pPr>
            <a:r>
              <a:rPr lang="en-US" sz="2800" dirty="0">
                <a:solidFill>
                  <a:srgbClr val="000000"/>
                </a:solidFill>
                <a:latin typeface="Trebuchet MS" panose="020B0603020202020204" pitchFamily="34" charset="0"/>
              </a:rPr>
              <a:t>Veterans and eligible spouses who meet WIOA low-income   criteria or</a:t>
            </a:r>
            <a:r>
              <a:rPr lang="en-US" sz="2800" b="1" dirty="0">
                <a:solidFill>
                  <a:srgbClr val="000000"/>
                </a:solidFill>
                <a:latin typeface="Trebuchet MS" panose="020B0603020202020204" pitchFamily="34" charset="0"/>
              </a:rPr>
              <a:t> are</a:t>
            </a:r>
            <a:r>
              <a:rPr lang="en-US" sz="2800" dirty="0">
                <a:solidFill>
                  <a:srgbClr val="000000"/>
                </a:solidFill>
                <a:latin typeface="Trebuchet MS" panose="020B0603020202020204" pitchFamily="34" charset="0"/>
              </a:rPr>
              <a:t> BSD or ELL. </a:t>
            </a:r>
          </a:p>
          <a:p>
            <a:pPr marL="365760" lvl="0">
              <a:spcBef>
                <a:spcPts val="0"/>
              </a:spcBef>
              <a:spcAft>
                <a:spcPts val="0"/>
              </a:spcAft>
              <a:buFont typeface="+mj-lt"/>
              <a:buAutoNum type="arabicPeriod"/>
            </a:pPr>
            <a:endParaRPr lang="en-US" sz="2800" dirty="0">
              <a:latin typeface="Trebuchet MS" panose="020B0603020202020204" pitchFamily="34" charset="0"/>
              <a:ea typeface="Times New Roman" panose="02020603050405020304" pitchFamily="18" charset="0"/>
            </a:endParaRPr>
          </a:p>
          <a:p>
            <a:pPr marL="365760" lvl="0">
              <a:spcBef>
                <a:spcPts val="0"/>
              </a:spcBef>
              <a:spcAft>
                <a:spcPts val="0"/>
              </a:spcAft>
              <a:buFont typeface="+mj-lt"/>
              <a:buAutoNum type="arabicPeriod"/>
            </a:pPr>
            <a:r>
              <a:rPr lang="en-US" sz="2800" dirty="0">
                <a:solidFill>
                  <a:srgbClr val="000000"/>
                </a:solidFill>
                <a:latin typeface="Trebuchet MS" panose="020B0603020202020204" pitchFamily="34" charset="0"/>
              </a:rPr>
              <a:t>Individuals who are not veterans, who meet WIOA low-income criteria, </a:t>
            </a:r>
            <a:r>
              <a:rPr lang="en-US" sz="2800" b="1" dirty="0">
                <a:solidFill>
                  <a:srgbClr val="000000"/>
                </a:solidFill>
                <a:latin typeface="Trebuchet MS" panose="020B0603020202020204" pitchFamily="34" charset="0"/>
              </a:rPr>
              <a:t>or are</a:t>
            </a:r>
            <a:r>
              <a:rPr lang="en-US" sz="2800" dirty="0">
                <a:solidFill>
                  <a:srgbClr val="000000"/>
                </a:solidFill>
                <a:latin typeface="Trebuchet MS" panose="020B0603020202020204" pitchFamily="34" charset="0"/>
              </a:rPr>
              <a:t> BSD or ELL. </a:t>
            </a:r>
          </a:p>
          <a:p>
            <a:pPr marL="365760" lvl="0">
              <a:spcBef>
                <a:spcPts val="0"/>
              </a:spcBef>
              <a:spcAft>
                <a:spcPts val="0"/>
              </a:spcAft>
              <a:buFont typeface="+mj-lt"/>
              <a:buAutoNum type="arabicPeriod"/>
            </a:pPr>
            <a:endParaRPr lang="en-US" sz="2800" dirty="0">
              <a:latin typeface="Trebuchet MS" panose="020B0603020202020204" pitchFamily="34" charset="0"/>
              <a:ea typeface="Times New Roman" panose="02020603050405020304" pitchFamily="18" charset="0"/>
            </a:endParaRPr>
          </a:p>
          <a:p>
            <a:pPr marL="365760" lvl="0">
              <a:spcBef>
                <a:spcPts val="0"/>
              </a:spcBef>
              <a:spcAft>
                <a:spcPts val="0"/>
              </a:spcAft>
              <a:buFont typeface="+mj-lt"/>
              <a:buAutoNum type="arabicPeriod"/>
            </a:pPr>
            <a:r>
              <a:rPr lang="en-US" sz="2800" dirty="0">
                <a:solidFill>
                  <a:srgbClr val="000000"/>
                </a:solidFill>
                <a:latin typeface="Trebuchet MS" panose="020B0603020202020204" pitchFamily="34" charset="0"/>
              </a:rPr>
              <a:t>Veterans or eligible spouses who do not meet WIOA low-income criteria and </a:t>
            </a:r>
            <a:r>
              <a:rPr lang="en-US" sz="2800" b="1" dirty="0">
                <a:solidFill>
                  <a:srgbClr val="000000"/>
                </a:solidFill>
                <a:latin typeface="Trebuchet MS" panose="020B0603020202020204" pitchFamily="34" charset="0"/>
              </a:rPr>
              <a:t>are not</a:t>
            </a:r>
            <a:r>
              <a:rPr lang="en-US" sz="2800" dirty="0">
                <a:solidFill>
                  <a:srgbClr val="000000"/>
                </a:solidFill>
                <a:latin typeface="Trebuchet MS" panose="020B0603020202020204" pitchFamily="34" charset="0"/>
              </a:rPr>
              <a:t> BSD or ELL.</a:t>
            </a:r>
          </a:p>
          <a:p>
            <a:pPr marL="365760" lvl="0">
              <a:spcBef>
                <a:spcPts val="0"/>
              </a:spcBef>
              <a:spcAft>
                <a:spcPts val="0"/>
              </a:spcAft>
              <a:buFont typeface="+mj-lt"/>
              <a:buAutoNum type="arabicPeriod"/>
            </a:pPr>
            <a:endParaRPr lang="en-US" sz="2800" dirty="0">
              <a:latin typeface="Trebuchet MS" panose="020B0603020202020204" pitchFamily="34" charset="0"/>
              <a:ea typeface="Times New Roman" panose="02020603050405020304" pitchFamily="18" charset="0"/>
            </a:endParaRPr>
          </a:p>
          <a:p>
            <a:pPr marL="365760" lvl="0">
              <a:spcBef>
                <a:spcPts val="0"/>
              </a:spcBef>
              <a:spcAft>
                <a:spcPts val="0"/>
              </a:spcAft>
              <a:buFont typeface="+mj-lt"/>
              <a:buAutoNum type="arabicPeriod"/>
            </a:pPr>
            <a:r>
              <a:rPr lang="en-US" sz="2800" dirty="0">
                <a:solidFill>
                  <a:schemeClr val="tx1"/>
                </a:solidFill>
                <a:latin typeface="Trebuchet MS" panose="020B0603020202020204" pitchFamily="34" charset="0"/>
                <a:ea typeface="Times New Roman" panose="02020603050405020304" pitchFamily="18" charset="0"/>
              </a:rPr>
              <a:t>Non-veterans who </a:t>
            </a:r>
            <a:r>
              <a:rPr lang="en-US" sz="2800" b="1" dirty="0">
                <a:solidFill>
                  <a:schemeClr val="tx1"/>
                </a:solidFill>
                <a:latin typeface="Trebuchet MS" panose="020B0603020202020204" pitchFamily="34" charset="0"/>
                <a:ea typeface="Times New Roman" panose="02020603050405020304" pitchFamily="18" charset="0"/>
              </a:rPr>
              <a:t>do not </a:t>
            </a:r>
            <a:r>
              <a:rPr lang="en-US" sz="2800" dirty="0">
                <a:solidFill>
                  <a:schemeClr val="tx1"/>
                </a:solidFill>
                <a:latin typeface="Trebuchet MS" panose="020B0603020202020204" pitchFamily="34" charset="0"/>
                <a:ea typeface="Times New Roman" panose="02020603050405020304" pitchFamily="18" charset="0"/>
              </a:rPr>
              <a:t>meet WIOA low-income criteria or BSD/ELL criteria</a:t>
            </a:r>
            <a:endParaRPr lang="en-US" sz="2800" dirty="0">
              <a:solidFill>
                <a:schemeClr val="tx1"/>
              </a:solidFill>
              <a:latin typeface="Trebuchet MS" panose="020B0603020202020204" pitchFamily="34" charset="0"/>
            </a:endParaRPr>
          </a:p>
          <a:p>
            <a:pPr marL="342900" lvl="1" indent="-342900">
              <a:buFont typeface="Courier New" panose="02070309020205020404" pitchFamily="49" charset="0"/>
              <a:buChar char="o"/>
              <a:defRPr/>
            </a:pPr>
            <a:endParaRPr lang="en-US" sz="1800"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5FE69102-8059-4860-9113-BDBE46B61301}"/>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97222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823F-C3D1-434A-A4D9-3D46CC642525}"/>
              </a:ext>
            </a:extLst>
          </p:cNvPr>
          <p:cNvSpPr>
            <a:spLocks noGrp="1"/>
          </p:cNvSpPr>
          <p:nvPr>
            <p:ph type="title"/>
          </p:nvPr>
        </p:nvSpPr>
        <p:spPr>
          <a:xfrm>
            <a:off x="1557868" y="610865"/>
            <a:ext cx="9269286" cy="561049"/>
          </a:xfrm>
        </p:spPr>
        <p:txBody>
          <a:bodyPr>
            <a:normAutofit fontScale="90000"/>
          </a:bodyPr>
          <a:lstStyle/>
          <a:p>
            <a:pPr algn="ctr"/>
            <a:r>
              <a:rPr lang="en-US" dirty="0">
                <a:latin typeface="Trebuchet MS" panose="020B0603020202020204" pitchFamily="34" charset="0"/>
              </a:rPr>
              <a:t>DOL TEGL 7-20 </a:t>
            </a:r>
          </a:p>
        </p:txBody>
      </p:sp>
      <p:sp>
        <p:nvSpPr>
          <p:cNvPr id="3" name="Content Placeholder 2">
            <a:extLst>
              <a:ext uri="{FF2B5EF4-FFF2-40B4-BE49-F238E27FC236}">
                <a16:creationId xmlns:a16="http://schemas.microsoft.com/office/drawing/2014/main" id="{0EC3973F-BE52-4CC4-85F3-AE9CE2994F98}"/>
              </a:ext>
            </a:extLst>
          </p:cNvPr>
          <p:cNvSpPr>
            <a:spLocks noGrp="1"/>
          </p:cNvSpPr>
          <p:nvPr>
            <p:ph idx="1"/>
          </p:nvPr>
        </p:nvSpPr>
        <p:spPr>
          <a:xfrm>
            <a:off x="1786270" y="2118167"/>
            <a:ext cx="8474149" cy="4058796"/>
          </a:xfrm>
        </p:spPr>
        <p:txBody>
          <a:bodyPr/>
          <a:lstStyle/>
          <a:p>
            <a:pPr marL="0" indent="0">
              <a:spcBef>
                <a:spcPts val="600"/>
              </a:spcBef>
              <a:buNone/>
            </a:pPr>
            <a:r>
              <a:rPr lang="en-US" sz="2400" dirty="0">
                <a:solidFill>
                  <a:schemeClr val="tx1"/>
                </a:solidFill>
                <a:latin typeface="Trebuchet MS" panose="020B0603020202020204" pitchFamily="34" charset="0"/>
              </a:rPr>
              <a:t>Department of Labor issued TEGL 7-20,</a:t>
            </a:r>
            <a:r>
              <a:rPr lang="en-US" altLang="en-US" sz="2400" dirty="0">
                <a:solidFill>
                  <a:schemeClr val="tx1"/>
                </a:solidFill>
                <a:latin typeface="Trebuchet MS" panose="020B0603020202020204" pitchFamily="34" charset="0"/>
                <a:cs typeface="Traditional Arabic" panose="02020603050405020304" pitchFamily="18" charset="-78"/>
              </a:rPr>
              <a:t> Implementation of Priority of Service in WIOA Adults</a:t>
            </a:r>
            <a:r>
              <a:rPr lang="en-US" sz="2400" dirty="0">
                <a:solidFill>
                  <a:schemeClr val="tx1"/>
                </a:solidFill>
                <a:latin typeface="Trebuchet MS" panose="020B0603020202020204" pitchFamily="34" charset="0"/>
              </a:rPr>
              <a:t> in November 2020:</a:t>
            </a:r>
          </a:p>
          <a:p>
            <a:pPr marL="0" indent="0">
              <a:buNone/>
            </a:pPr>
            <a:endParaRPr lang="en-US" sz="2400"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This guidance issues a threshold for each state (which in turn will be monitored down to each LWIA,) to serve at least 75% of their Adult population in one or more of the priority groups of Low-Income, Basic Skills Deficient (including English Language Learners), as well as Veterans or Qualified Spouse of a Veteran. </a:t>
            </a:r>
          </a:p>
          <a:p>
            <a:pPr marL="0" indent="0">
              <a:buNone/>
            </a:pPr>
            <a:r>
              <a:rPr lang="en-US" dirty="0">
                <a:solidFill>
                  <a:schemeClr val="tx1"/>
                </a:solidFill>
                <a:latin typeface="Trebuchet MS" panose="020B0603020202020204" pitchFamily="34" charset="0"/>
              </a:rPr>
              <a:t> </a:t>
            </a:r>
            <a:endParaRPr lang="en-US" dirty="0"/>
          </a:p>
        </p:txBody>
      </p:sp>
      <p:sp>
        <p:nvSpPr>
          <p:cNvPr id="4" name="Footer Placeholder 3">
            <a:extLst>
              <a:ext uri="{FF2B5EF4-FFF2-40B4-BE49-F238E27FC236}">
                <a16:creationId xmlns:a16="http://schemas.microsoft.com/office/drawing/2014/main" id="{69B179F5-5255-4377-A98E-FBE0C2688944}"/>
              </a:ext>
            </a:extLst>
          </p:cNvPr>
          <p:cNvSpPr>
            <a:spLocks noGrp="1"/>
          </p:cNvSpPr>
          <p:nvPr>
            <p:ph type="ftr" sz="quarter" idx="11"/>
          </p:nvPr>
        </p:nvSpPr>
        <p:spPr/>
        <p:txBody>
          <a:bodyPr/>
          <a:lstStyle/>
          <a:p>
            <a:r>
              <a:rPr lang="en-US" dirty="0"/>
              <a:t>September 18</a:t>
            </a:r>
            <a:r>
              <a:rPr lang="en-US" baseline="30000" dirty="0"/>
              <a:t>th</a:t>
            </a:r>
            <a:r>
              <a:rPr lang="en-US" dirty="0"/>
              <a:t>, 2023</a:t>
            </a:r>
          </a:p>
        </p:txBody>
      </p:sp>
    </p:spTree>
    <p:extLst>
      <p:ext uri="{BB962C8B-B14F-4D97-AF65-F5344CB8AC3E}">
        <p14:creationId xmlns:p14="http://schemas.microsoft.com/office/powerpoint/2010/main" val="336444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A340-BA21-4E4D-BAC4-080BFF1EED7D}"/>
              </a:ext>
            </a:extLst>
          </p:cNvPr>
          <p:cNvSpPr>
            <a:spLocks noGrp="1"/>
          </p:cNvSpPr>
          <p:nvPr>
            <p:ph type="title"/>
          </p:nvPr>
        </p:nvSpPr>
        <p:spPr>
          <a:xfrm>
            <a:off x="2528711" y="610865"/>
            <a:ext cx="8431389" cy="561049"/>
          </a:xfrm>
        </p:spPr>
        <p:txBody>
          <a:bodyPr>
            <a:noAutofit/>
          </a:bodyPr>
          <a:lstStyle/>
          <a:p>
            <a:pPr algn="ctr"/>
            <a:r>
              <a:rPr lang="en-US" sz="3600" dirty="0">
                <a:latin typeface="Trebuchet MS" panose="020B0603020202020204" pitchFamily="34" charset="0"/>
              </a:rPr>
              <a:t>DOL TEGL 7-20 – Tracked by Exiters</a:t>
            </a:r>
          </a:p>
        </p:txBody>
      </p:sp>
      <p:sp>
        <p:nvSpPr>
          <p:cNvPr id="3" name="Content Placeholder 2">
            <a:extLst>
              <a:ext uri="{FF2B5EF4-FFF2-40B4-BE49-F238E27FC236}">
                <a16:creationId xmlns:a16="http://schemas.microsoft.com/office/drawing/2014/main" id="{B25EB2BA-E8F0-466A-88FF-FAF55ACF0A36}"/>
              </a:ext>
            </a:extLst>
          </p:cNvPr>
          <p:cNvSpPr>
            <a:spLocks noGrp="1"/>
          </p:cNvSpPr>
          <p:nvPr>
            <p:ph idx="1"/>
          </p:nvPr>
        </p:nvSpPr>
        <p:spPr>
          <a:xfrm>
            <a:off x="1722474" y="2118167"/>
            <a:ext cx="9237626" cy="4058796"/>
          </a:xfrm>
        </p:spPr>
        <p:txBody>
          <a:bodyPr/>
          <a:lstStyle/>
          <a:p>
            <a:pPr marL="0" indent="0">
              <a:buNone/>
            </a:pPr>
            <a:r>
              <a:rPr lang="en-US" sz="2400" dirty="0">
                <a:solidFill>
                  <a:schemeClr val="tx1"/>
                </a:solidFill>
                <a:latin typeface="Trebuchet MS" panose="020B0603020202020204" pitchFamily="34" charset="0"/>
              </a:rPr>
              <a:t>Department of Labor issued TEGL 7-20,</a:t>
            </a:r>
            <a:r>
              <a:rPr lang="en-US" altLang="en-US" sz="2400" dirty="0">
                <a:solidFill>
                  <a:schemeClr val="tx1"/>
                </a:solidFill>
                <a:latin typeface="Trebuchet MS" panose="020B0603020202020204" pitchFamily="34" charset="0"/>
                <a:cs typeface="Traditional Arabic" panose="02020603050405020304" pitchFamily="18" charset="-78"/>
              </a:rPr>
              <a:t> Implementation of Priority of Service in WIOA Adults</a:t>
            </a:r>
            <a:r>
              <a:rPr lang="en-US" sz="2400" dirty="0">
                <a:solidFill>
                  <a:schemeClr val="tx1"/>
                </a:solidFill>
                <a:latin typeface="Trebuchet MS" panose="020B0603020202020204" pitchFamily="34" charset="0"/>
              </a:rPr>
              <a:t> in November 2020:</a:t>
            </a:r>
          </a:p>
          <a:p>
            <a:pPr marL="0" indent="0">
              <a:buNone/>
            </a:pPr>
            <a:endParaRPr lang="en-US" sz="2400"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Closer examination of TEGL 7-20, it was noted that DOL will be tracking this Adult Priority based on Adult Exiters in PY20 (7-1-20 – 6-30-21) to capture a baseline on how each state (and each LWIA) has been doing regarding serving Adult clients who have met the WIOA Adult Priorities outlined in the WIOA legislation.</a:t>
            </a:r>
          </a:p>
          <a:p>
            <a:pPr marL="0" indent="0">
              <a:buNone/>
            </a:pP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22E4F229-F2CB-47C5-B61C-3E47B7FBECFF}"/>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27364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545A-D6F0-4C96-B8A7-86F77694C7D7}"/>
              </a:ext>
            </a:extLst>
          </p:cNvPr>
          <p:cNvSpPr>
            <a:spLocks noGrp="1"/>
          </p:cNvSpPr>
          <p:nvPr>
            <p:ph type="title"/>
          </p:nvPr>
        </p:nvSpPr>
        <p:spPr>
          <a:xfrm>
            <a:off x="1535290" y="610865"/>
            <a:ext cx="9291864" cy="561049"/>
          </a:xfrm>
        </p:spPr>
        <p:txBody>
          <a:bodyPr>
            <a:normAutofit fontScale="90000"/>
          </a:bodyPr>
          <a:lstStyle/>
          <a:p>
            <a:pPr algn="ctr"/>
            <a:r>
              <a:rPr lang="en-US" dirty="0">
                <a:latin typeface="Trebuchet MS" panose="020B0603020202020204" pitchFamily="34" charset="0"/>
              </a:rPr>
              <a:t>PY20 Adult Exiters</a:t>
            </a:r>
          </a:p>
        </p:txBody>
      </p:sp>
      <p:sp>
        <p:nvSpPr>
          <p:cNvPr id="3" name="Content Placeholder 2">
            <a:extLst>
              <a:ext uri="{FF2B5EF4-FFF2-40B4-BE49-F238E27FC236}">
                <a16:creationId xmlns:a16="http://schemas.microsoft.com/office/drawing/2014/main" id="{7DF67F76-C068-41BA-9596-5A40D7F91F4F}"/>
              </a:ext>
            </a:extLst>
          </p:cNvPr>
          <p:cNvSpPr>
            <a:spLocks noGrp="1"/>
          </p:cNvSpPr>
          <p:nvPr>
            <p:ph idx="1"/>
          </p:nvPr>
        </p:nvSpPr>
        <p:spPr/>
        <p:txBody>
          <a:bodyPr>
            <a:normAutofit/>
          </a:bodyPr>
          <a:lstStyle/>
          <a:p>
            <a:pPr marL="0" indent="0">
              <a:buNone/>
            </a:pPr>
            <a:r>
              <a:rPr lang="en-US" sz="2800" b="1" dirty="0">
                <a:solidFill>
                  <a:schemeClr val="tx1"/>
                </a:solidFill>
                <a:latin typeface="Trebuchet MS" panose="020B0603020202020204" pitchFamily="34" charset="0"/>
              </a:rPr>
              <a:t>Below were how the PY20 exiters numbers were reported (exited on or after 7-1-2020 through 6-30-21) - number of </a:t>
            </a:r>
            <a:r>
              <a:rPr lang="en-US" sz="2800" b="1" u="sng" dirty="0">
                <a:solidFill>
                  <a:schemeClr val="tx1"/>
                </a:solidFill>
                <a:highlight>
                  <a:srgbClr val="FFFF00"/>
                </a:highlight>
                <a:latin typeface="Trebuchet MS" panose="020B0603020202020204" pitchFamily="34" charset="0"/>
              </a:rPr>
              <a:t>Adult exited clients</a:t>
            </a:r>
            <a:r>
              <a:rPr lang="en-US" sz="2800" b="1" dirty="0">
                <a:solidFill>
                  <a:schemeClr val="tx1"/>
                </a:solidFill>
                <a:latin typeface="Trebuchet MS" panose="020B0603020202020204" pitchFamily="34" charset="0"/>
              </a:rPr>
              <a:t> who had met one or more of the Adult Priorities:</a:t>
            </a:r>
          </a:p>
          <a:p>
            <a:pPr marL="0" indent="0">
              <a:buNone/>
            </a:pPr>
            <a:endParaRPr lang="en-US" sz="2800" b="1" dirty="0">
              <a:solidFill>
                <a:schemeClr val="tx1"/>
              </a:solidFill>
              <a:latin typeface="Trebuchet MS" panose="020B0603020202020204" pitchFamily="34" charset="0"/>
            </a:endParaRPr>
          </a:p>
          <a:p>
            <a:pPr marL="457200">
              <a:buFont typeface="Arial" panose="020B0604020202020204" pitchFamily="34" charset="0"/>
              <a:buChar char="•"/>
            </a:pPr>
            <a:r>
              <a:rPr lang="en-US" sz="2800" dirty="0">
                <a:solidFill>
                  <a:schemeClr val="tx1"/>
                </a:solidFill>
                <a:latin typeface="Trebuchet MS" panose="020B0603020202020204" pitchFamily="34" charset="0"/>
              </a:rPr>
              <a:t>State-wide: 3,424 total – 3,137 who met priority = 91.6%</a:t>
            </a:r>
          </a:p>
          <a:p>
            <a:pPr marL="457200">
              <a:buFont typeface="Arial" panose="020B0604020202020204" pitchFamily="34" charset="0"/>
              <a:buChar char="•"/>
            </a:pPr>
            <a:r>
              <a:rPr lang="en-US" sz="2800" dirty="0">
                <a:solidFill>
                  <a:schemeClr val="tx1"/>
                </a:solidFill>
                <a:latin typeface="Trebuchet MS" panose="020B0603020202020204" pitchFamily="34" charset="0"/>
              </a:rPr>
              <a:t>LWIA 7: 1,486 total – 1,344 met priority = 90.4%</a:t>
            </a:r>
          </a:p>
          <a:p>
            <a:endParaRPr lang="en-US" dirty="0"/>
          </a:p>
        </p:txBody>
      </p:sp>
      <p:sp>
        <p:nvSpPr>
          <p:cNvPr id="4" name="Footer Placeholder 3">
            <a:extLst>
              <a:ext uri="{FF2B5EF4-FFF2-40B4-BE49-F238E27FC236}">
                <a16:creationId xmlns:a16="http://schemas.microsoft.com/office/drawing/2014/main" id="{60D166D5-BB39-41C1-AECD-3A24D4B541DF}"/>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093121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39CEE-D58F-488B-8B19-842A8952DA1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PY21 Adult Exiters</a:t>
            </a:r>
            <a:endParaRPr lang="en-US" dirty="0"/>
          </a:p>
        </p:txBody>
      </p:sp>
      <p:sp>
        <p:nvSpPr>
          <p:cNvPr id="3" name="Content Placeholder 2">
            <a:extLst>
              <a:ext uri="{FF2B5EF4-FFF2-40B4-BE49-F238E27FC236}">
                <a16:creationId xmlns:a16="http://schemas.microsoft.com/office/drawing/2014/main" id="{A69C6D88-F098-4360-9D19-5AD891F5B874}"/>
              </a:ext>
            </a:extLst>
          </p:cNvPr>
          <p:cNvSpPr>
            <a:spLocks noGrp="1"/>
          </p:cNvSpPr>
          <p:nvPr>
            <p:ph idx="1"/>
          </p:nvPr>
        </p:nvSpPr>
        <p:spPr/>
        <p:txBody>
          <a:bodyPr>
            <a:normAutofit/>
          </a:bodyPr>
          <a:lstStyle/>
          <a:p>
            <a:pPr marL="0" indent="0">
              <a:buNone/>
            </a:pPr>
            <a:r>
              <a:rPr lang="en-US" sz="2800" b="1" dirty="0">
                <a:solidFill>
                  <a:schemeClr val="tx1"/>
                </a:solidFill>
                <a:latin typeface="Trebuchet MS" panose="020B0603020202020204" pitchFamily="34" charset="0"/>
              </a:rPr>
              <a:t>Below were how the PY21 exiters numbers were reported (exited on or after 7-1-2021 through 6-30-22) - number of </a:t>
            </a:r>
            <a:r>
              <a:rPr lang="en-US" sz="2800" b="1" u="sng" dirty="0">
                <a:solidFill>
                  <a:schemeClr val="tx1"/>
                </a:solidFill>
                <a:highlight>
                  <a:srgbClr val="FFFF00"/>
                </a:highlight>
                <a:latin typeface="Trebuchet MS" panose="020B0603020202020204" pitchFamily="34" charset="0"/>
              </a:rPr>
              <a:t>Adult exited clients</a:t>
            </a:r>
            <a:r>
              <a:rPr lang="en-US" sz="2800" b="1" dirty="0">
                <a:solidFill>
                  <a:schemeClr val="tx1"/>
                </a:solidFill>
                <a:latin typeface="Trebuchet MS" panose="020B0603020202020204" pitchFamily="34" charset="0"/>
              </a:rPr>
              <a:t> who had met one or more of the Adult Priorities:</a:t>
            </a:r>
          </a:p>
          <a:p>
            <a:pPr marL="0" indent="0">
              <a:buNone/>
            </a:pPr>
            <a:endParaRPr lang="en-US" sz="2800" b="1" dirty="0">
              <a:solidFill>
                <a:schemeClr val="tx1"/>
              </a:solidFill>
              <a:latin typeface="Trebuchet MS" panose="020B0603020202020204" pitchFamily="34" charset="0"/>
            </a:endParaRPr>
          </a:p>
          <a:p>
            <a:pPr marL="457200">
              <a:buFont typeface="Arial" panose="020B0604020202020204" pitchFamily="34" charset="0"/>
              <a:buChar char="•"/>
            </a:pPr>
            <a:r>
              <a:rPr lang="en-US" sz="2800" dirty="0">
                <a:solidFill>
                  <a:schemeClr val="tx1"/>
                </a:solidFill>
                <a:latin typeface="Trebuchet MS" panose="020B0603020202020204" pitchFamily="34" charset="0"/>
              </a:rPr>
              <a:t>State-wide: 4,292 total – 3,925 who met priority = 91.4%</a:t>
            </a:r>
          </a:p>
          <a:p>
            <a:pPr marL="457200">
              <a:buFont typeface="Arial" panose="020B0604020202020204" pitchFamily="34" charset="0"/>
              <a:buChar char="•"/>
            </a:pPr>
            <a:r>
              <a:rPr lang="en-US" sz="2800" dirty="0">
                <a:solidFill>
                  <a:schemeClr val="tx1"/>
                </a:solidFill>
                <a:latin typeface="Trebuchet MS" panose="020B0603020202020204" pitchFamily="34" charset="0"/>
              </a:rPr>
              <a:t>LWIA 7: 1,876 total – 1,687 met priority = 89.9%</a:t>
            </a:r>
          </a:p>
          <a:p>
            <a:pPr indent="0">
              <a:buNone/>
            </a:pPr>
            <a:endParaRPr lang="en-US" sz="2700" dirty="0">
              <a:solidFill>
                <a:schemeClr val="tx1"/>
              </a:solidFill>
              <a:latin typeface="Trebuchet MS" panose="020B0603020202020204" pitchFamily="34" charset="0"/>
            </a:endParaRPr>
          </a:p>
          <a:p>
            <a:pPr marL="0" indent="0">
              <a:buNone/>
            </a:pPr>
            <a:r>
              <a:rPr lang="en-US" sz="1400" b="1" dirty="0">
                <a:solidFill>
                  <a:schemeClr val="tx1"/>
                </a:solidFill>
                <a:latin typeface="Trebuchet MS" panose="020B0603020202020204" pitchFamily="34" charset="0"/>
              </a:rPr>
              <a:t>Note: These reported PY21 Adult exiter counts were as of 11-29-2022 </a:t>
            </a:r>
          </a:p>
        </p:txBody>
      </p:sp>
      <p:sp>
        <p:nvSpPr>
          <p:cNvPr id="4" name="Footer Placeholder 3">
            <a:extLst>
              <a:ext uri="{FF2B5EF4-FFF2-40B4-BE49-F238E27FC236}">
                <a16:creationId xmlns:a16="http://schemas.microsoft.com/office/drawing/2014/main" id="{ADF26E9F-4753-45E7-AD8F-4C98B8518729}"/>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159771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5CC2-26FB-48E1-877A-976051EE0AD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PY22 Adult Exiters</a:t>
            </a:r>
          </a:p>
        </p:txBody>
      </p:sp>
      <p:sp>
        <p:nvSpPr>
          <p:cNvPr id="3" name="Content Placeholder 2">
            <a:extLst>
              <a:ext uri="{FF2B5EF4-FFF2-40B4-BE49-F238E27FC236}">
                <a16:creationId xmlns:a16="http://schemas.microsoft.com/office/drawing/2014/main" id="{4E54B397-17D0-24E1-6EBD-9FE2B6B58829}"/>
              </a:ext>
            </a:extLst>
          </p:cNvPr>
          <p:cNvSpPr>
            <a:spLocks noGrp="1"/>
          </p:cNvSpPr>
          <p:nvPr>
            <p:ph idx="1"/>
          </p:nvPr>
        </p:nvSpPr>
        <p:spPr/>
        <p:txBody>
          <a:bodyPr>
            <a:normAutofit/>
          </a:bodyPr>
          <a:lstStyle/>
          <a:p>
            <a:pPr marL="0" indent="0">
              <a:buNone/>
            </a:pPr>
            <a:r>
              <a:rPr lang="en-US" b="1" dirty="0">
                <a:solidFill>
                  <a:schemeClr val="tx1"/>
                </a:solidFill>
                <a:latin typeface="Trebuchet MS" panose="020B0603020202020204" pitchFamily="34" charset="0"/>
              </a:rPr>
              <a:t>Below were how the PY22 exiters numbers were reported (exited on or after 7-1-2022 through 6-30-23) - number of </a:t>
            </a:r>
            <a:r>
              <a:rPr lang="en-US" b="1" u="sng" dirty="0">
                <a:solidFill>
                  <a:schemeClr val="tx1"/>
                </a:solidFill>
                <a:highlight>
                  <a:srgbClr val="FFFF00"/>
                </a:highlight>
                <a:latin typeface="Trebuchet MS" panose="020B0603020202020204" pitchFamily="34" charset="0"/>
              </a:rPr>
              <a:t>Adult exited clients</a:t>
            </a:r>
            <a:r>
              <a:rPr lang="en-US" b="1" dirty="0">
                <a:solidFill>
                  <a:schemeClr val="tx1"/>
                </a:solidFill>
                <a:latin typeface="Trebuchet MS" panose="020B0603020202020204" pitchFamily="34" charset="0"/>
              </a:rPr>
              <a:t> who had met one or more of the Adult Priorities:</a:t>
            </a:r>
          </a:p>
          <a:p>
            <a:pPr marL="0" indent="0">
              <a:buNone/>
            </a:pPr>
            <a:endParaRPr lang="en-US" b="1" dirty="0">
              <a:solidFill>
                <a:schemeClr val="tx1"/>
              </a:solidFill>
              <a:latin typeface="Trebuchet MS" panose="020B0603020202020204" pitchFamily="34" charset="0"/>
            </a:endParaRPr>
          </a:p>
          <a:p>
            <a:pPr marL="457200">
              <a:buFont typeface="Arial" panose="020B0604020202020204" pitchFamily="34" charset="0"/>
              <a:buChar char="•"/>
            </a:pPr>
            <a:r>
              <a:rPr lang="en-US" sz="2700" dirty="0">
                <a:solidFill>
                  <a:schemeClr val="tx1"/>
                </a:solidFill>
                <a:latin typeface="Trebuchet MS" panose="020B0603020202020204" pitchFamily="34" charset="0"/>
              </a:rPr>
              <a:t>State-wide: 4,004 total – 3,674 who met priority = 91.8%</a:t>
            </a:r>
          </a:p>
          <a:p>
            <a:pPr marL="457200">
              <a:buFont typeface="Arial" panose="020B0604020202020204" pitchFamily="34" charset="0"/>
              <a:buChar char="•"/>
            </a:pPr>
            <a:r>
              <a:rPr lang="en-US" sz="2400" dirty="0">
                <a:solidFill>
                  <a:schemeClr val="tx1"/>
                </a:solidFill>
                <a:latin typeface="Trebuchet MS" panose="020B0603020202020204" pitchFamily="34" charset="0"/>
              </a:rPr>
              <a:t>LWIA 7: 1,876 total –  1,673 met priority =  89.2%</a:t>
            </a:r>
          </a:p>
          <a:p>
            <a:pPr indent="0">
              <a:buNone/>
            </a:pPr>
            <a:endParaRPr lang="en-US" sz="2700" dirty="0">
              <a:solidFill>
                <a:schemeClr val="tx1"/>
              </a:solidFill>
              <a:latin typeface="Trebuchet MS" panose="020B0603020202020204" pitchFamily="34" charset="0"/>
            </a:endParaRPr>
          </a:p>
          <a:p>
            <a:pPr marL="0" indent="0">
              <a:buNone/>
            </a:pPr>
            <a:r>
              <a:rPr lang="en-US" sz="1400" b="1" dirty="0">
                <a:solidFill>
                  <a:schemeClr val="tx1"/>
                </a:solidFill>
                <a:latin typeface="Trebuchet MS" panose="020B0603020202020204" pitchFamily="34" charset="0"/>
              </a:rPr>
              <a:t>Note: These reported PY22 Adult exiter counts were as of 8-2-2023 </a:t>
            </a:r>
          </a:p>
          <a:p>
            <a:endParaRPr lang="en-US" dirty="0"/>
          </a:p>
        </p:txBody>
      </p:sp>
      <p:sp>
        <p:nvSpPr>
          <p:cNvPr id="4" name="Footer Placeholder 3">
            <a:extLst>
              <a:ext uri="{FF2B5EF4-FFF2-40B4-BE49-F238E27FC236}">
                <a16:creationId xmlns:a16="http://schemas.microsoft.com/office/drawing/2014/main" id="{81949311-F4FF-84EB-E918-116929D4B1B8}"/>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46289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Objective</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031358" y="2118167"/>
            <a:ext cx="10047768" cy="4058796"/>
          </a:xfrm>
        </p:spPr>
        <p:txBody>
          <a:bodyPr>
            <a:normAutofit/>
          </a:bodyPr>
          <a:lstStyle/>
          <a:p>
            <a:pPr marL="0" indent="0">
              <a:buNone/>
            </a:pPr>
            <a:r>
              <a:rPr lang="en-US" dirty="0">
                <a:solidFill>
                  <a:schemeClr val="tx1"/>
                </a:solidFill>
                <a:latin typeface="Trebuchet MS" panose="020B0603020202020204" pitchFamily="34" charset="0"/>
              </a:rPr>
              <a:t>The primary objective of this presentation is to inform the audience about the details around Workforce Innovation and Opportunity Act (WIOA) Adult Eligibility. </a:t>
            </a: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92A2-C542-463E-93D2-D7CC3E1CF27F}"/>
              </a:ext>
            </a:extLst>
          </p:cNvPr>
          <p:cNvSpPr>
            <a:spLocks noGrp="1"/>
          </p:cNvSpPr>
          <p:nvPr>
            <p:ph type="title"/>
          </p:nvPr>
        </p:nvSpPr>
        <p:spPr>
          <a:xfrm>
            <a:off x="2269067" y="610865"/>
            <a:ext cx="9084733" cy="561049"/>
          </a:xfrm>
        </p:spPr>
        <p:txBody>
          <a:bodyPr>
            <a:noAutofit/>
          </a:bodyPr>
          <a:lstStyle/>
          <a:p>
            <a:pPr algn="ctr"/>
            <a:r>
              <a:rPr lang="en-US" sz="3800" dirty="0">
                <a:latin typeface="Trebuchet MS" panose="020B0603020202020204" pitchFamily="34" charset="0"/>
              </a:rPr>
              <a:t>DOL TEGL 7-20 – Tracked by Exiters  </a:t>
            </a:r>
          </a:p>
        </p:txBody>
      </p:sp>
      <p:sp>
        <p:nvSpPr>
          <p:cNvPr id="3" name="Content Placeholder 2">
            <a:extLst>
              <a:ext uri="{FF2B5EF4-FFF2-40B4-BE49-F238E27FC236}">
                <a16:creationId xmlns:a16="http://schemas.microsoft.com/office/drawing/2014/main" id="{6B73178F-2D5D-459C-A7C0-82CC67D7D08E}"/>
              </a:ext>
            </a:extLst>
          </p:cNvPr>
          <p:cNvSpPr>
            <a:spLocks noGrp="1"/>
          </p:cNvSpPr>
          <p:nvPr>
            <p:ph idx="1"/>
          </p:nvPr>
        </p:nvSpPr>
        <p:spPr>
          <a:xfrm>
            <a:off x="1286540" y="2118167"/>
            <a:ext cx="10067260" cy="4058796"/>
          </a:xfrm>
        </p:spPr>
        <p:txBody>
          <a:bodyPr/>
          <a:lstStyle/>
          <a:p>
            <a:pPr marL="0" indent="0">
              <a:buNone/>
            </a:pPr>
            <a:r>
              <a:rPr lang="en-US" sz="2400" dirty="0">
                <a:solidFill>
                  <a:schemeClr val="tx1"/>
                </a:solidFill>
                <a:latin typeface="Trebuchet MS" panose="020B0603020202020204" pitchFamily="34" charset="0"/>
              </a:rPr>
              <a:t>Department of Labor issued TEGL 7-20,</a:t>
            </a:r>
            <a:r>
              <a:rPr lang="en-US" altLang="en-US" sz="2400" dirty="0">
                <a:solidFill>
                  <a:schemeClr val="tx1"/>
                </a:solidFill>
                <a:latin typeface="Trebuchet MS" panose="020B0603020202020204" pitchFamily="34" charset="0"/>
                <a:cs typeface="Traditional Arabic" panose="02020603050405020304" pitchFamily="18" charset="-78"/>
              </a:rPr>
              <a:t> Implementation of Priority of Service in WIOA Adults</a:t>
            </a:r>
            <a:r>
              <a:rPr lang="en-US" sz="2400" dirty="0">
                <a:solidFill>
                  <a:schemeClr val="tx1"/>
                </a:solidFill>
                <a:latin typeface="Trebuchet MS" panose="020B0603020202020204" pitchFamily="34" charset="0"/>
              </a:rPr>
              <a:t> in November 2020:</a:t>
            </a:r>
          </a:p>
          <a:p>
            <a:pPr marL="0" indent="0">
              <a:buNone/>
            </a:pPr>
            <a:endParaRPr lang="en-US" sz="2400" dirty="0">
              <a:solidFill>
                <a:schemeClr val="tx1"/>
              </a:solidFill>
              <a:latin typeface="Trebuchet MS" panose="020B0603020202020204" pitchFamily="34" charset="0"/>
            </a:endParaRPr>
          </a:p>
          <a:p>
            <a:pPr lvl="1"/>
            <a:r>
              <a:rPr lang="en-US" b="1" dirty="0">
                <a:solidFill>
                  <a:schemeClr val="tx1"/>
                </a:solidFill>
                <a:latin typeface="Trebuchet MS" panose="020B0603020202020204" pitchFamily="34" charset="0"/>
              </a:rPr>
              <a:t>For those working with the Adult title, you must be aware of these priorities and ensure you are following the priorities.</a:t>
            </a:r>
          </a:p>
          <a:p>
            <a:pPr marL="457200" lvl="1" indent="0">
              <a:buNone/>
            </a:pPr>
            <a:endParaRPr lang="en-US" sz="800" b="1" dirty="0">
              <a:solidFill>
                <a:schemeClr val="tx1"/>
              </a:solidFill>
              <a:latin typeface="Trebuchet MS" panose="020B0603020202020204" pitchFamily="34" charset="0"/>
            </a:endParaRPr>
          </a:p>
          <a:p>
            <a:pPr lvl="1"/>
            <a:r>
              <a:rPr lang="en-US" b="1" dirty="0">
                <a:solidFill>
                  <a:schemeClr val="tx1"/>
                </a:solidFill>
                <a:latin typeface="Trebuchet MS" panose="020B0603020202020204" pitchFamily="34" charset="0"/>
              </a:rPr>
              <a:t>From reviewing the results over the past three Program Years, you folks are doing an excellent job with the implementation of priority of service for WIOA Adult clients.</a:t>
            </a:r>
          </a:p>
          <a:p>
            <a:endParaRPr lang="en-US" dirty="0"/>
          </a:p>
        </p:txBody>
      </p:sp>
      <p:sp>
        <p:nvSpPr>
          <p:cNvPr id="4" name="Footer Placeholder 3">
            <a:extLst>
              <a:ext uri="{FF2B5EF4-FFF2-40B4-BE49-F238E27FC236}">
                <a16:creationId xmlns:a16="http://schemas.microsoft.com/office/drawing/2014/main" id="{C0ACE807-79EB-474A-8222-DE2E17DA00C9}"/>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30655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F886-15DA-4162-907E-2A5517F76917}"/>
              </a:ext>
            </a:extLst>
          </p:cNvPr>
          <p:cNvSpPr>
            <a:spLocks noGrp="1"/>
          </p:cNvSpPr>
          <p:nvPr>
            <p:ph type="title"/>
          </p:nvPr>
        </p:nvSpPr>
        <p:spPr>
          <a:xfrm>
            <a:off x="2971859" y="681037"/>
            <a:ext cx="7874332" cy="561049"/>
          </a:xfrm>
        </p:spPr>
        <p:txBody>
          <a:bodyPr>
            <a:normAutofit fontScale="90000"/>
          </a:bodyPr>
          <a:lstStyle/>
          <a:p>
            <a:pPr algn="ctr"/>
            <a:r>
              <a:rPr lang="en-US" b="1" dirty="0">
                <a:latin typeface="Trebuchet MS" panose="020B0603020202020204" pitchFamily="34" charset="0"/>
              </a:rPr>
              <a:t>WIOA Low Income</a:t>
            </a:r>
            <a:r>
              <a:rPr lang="en-US" dirty="0">
                <a:latin typeface="Trebuchet MS" panose="020B0603020202020204" pitchFamily="34" charset="0"/>
              </a:rPr>
              <a:t> </a:t>
            </a:r>
          </a:p>
        </p:txBody>
      </p:sp>
      <p:sp>
        <p:nvSpPr>
          <p:cNvPr id="3" name="Content Placeholder 2">
            <a:extLst>
              <a:ext uri="{FF2B5EF4-FFF2-40B4-BE49-F238E27FC236}">
                <a16:creationId xmlns:a16="http://schemas.microsoft.com/office/drawing/2014/main" id="{A8ED99E5-F3CE-4C5A-88E1-64F882BFE2E5}"/>
              </a:ext>
            </a:extLst>
          </p:cNvPr>
          <p:cNvSpPr>
            <a:spLocks noGrp="1"/>
          </p:cNvSpPr>
          <p:nvPr>
            <p:ph idx="1"/>
          </p:nvPr>
        </p:nvSpPr>
        <p:spPr>
          <a:xfrm>
            <a:off x="1446028" y="2118167"/>
            <a:ext cx="9907772" cy="4058796"/>
          </a:xfrm>
        </p:spPr>
        <p:txBody>
          <a:bodyPr/>
          <a:lstStyle/>
          <a:p>
            <a:r>
              <a:rPr lang="en-US" sz="2800" dirty="0">
                <a:solidFill>
                  <a:schemeClr val="tx1"/>
                </a:solidFill>
                <a:latin typeface="Trebuchet MS" panose="020B0603020202020204" pitchFamily="34" charset="0"/>
              </a:rPr>
              <a:t>As was addressed in the WIOA Low Income presentation on 9-14-2023, there are six different ways an Adult client could meet WIOA Low Income criteria.</a:t>
            </a:r>
          </a:p>
          <a:p>
            <a:r>
              <a:rPr lang="en-US" sz="2800" dirty="0">
                <a:solidFill>
                  <a:schemeClr val="tx1"/>
                </a:solidFill>
                <a:latin typeface="Trebuchet MS" panose="020B0603020202020204" pitchFamily="34" charset="0"/>
              </a:rPr>
              <a:t>If a client meets any one of the six WIOA Low Income criteria, they should receive priority under the WIOA Adult title.  </a:t>
            </a:r>
          </a:p>
          <a:p>
            <a:pPr marL="0" indent="0">
              <a:buNone/>
            </a:pP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7B014B98-C82D-4385-A62D-D5500A1E4106}"/>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53865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6329-3C24-4027-BEC9-6015B70921BE}"/>
              </a:ext>
            </a:extLst>
          </p:cNvPr>
          <p:cNvSpPr>
            <a:spLocks noGrp="1"/>
          </p:cNvSpPr>
          <p:nvPr>
            <p:ph type="title"/>
          </p:nvPr>
        </p:nvSpPr>
        <p:spPr>
          <a:xfrm>
            <a:off x="1749778" y="610865"/>
            <a:ext cx="9077375" cy="561049"/>
          </a:xfrm>
        </p:spPr>
        <p:txBody>
          <a:bodyPr>
            <a:normAutofit fontScale="90000"/>
          </a:bodyPr>
          <a:lstStyle/>
          <a:p>
            <a:pPr algn="ctr"/>
            <a:r>
              <a:rPr lang="en-US" altLang="en-US" dirty="0">
                <a:latin typeface="Trebuchet MS" panose="020B0603020202020204" pitchFamily="34" charset="0"/>
              </a:rPr>
              <a:t>WIOA Low Income</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CC0DF7E6-44F0-4008-8C8C-80367961F23B}"/>
              </a:ext>
            </a:extLst>
          </p:cNvPr>
          <p:cNvSpPr>
            <a:spLocks noGrp="1"/>
          </p:cNvSpPr>
          <p:nvPr>
            <p:ph idx="1"/>
          </p:nvPr>
        </p:nvSpPr>
        <p:spPr>
          <a:xfrm>
            <a:off x="1117600" y="1744394"/>
            <a:ext cx="10236200" cy="4432569"/>
          </a:xfrm>
        </p:spPr>
        <p:txBody>
          <a:bodyPr>
            <a:normAutofit/>
          </a:bodyPr>
          <a:lstStyle/>
          <a:p>
            <a:pPr marL="0" indent="0">
              <a:buNone/>
            </a:pPr>
            <a:r>
              <a:rPr lang="en-US" dirty="0">
                <a:solidFill>
                  <a:schemeClr val="tx1"/>
                </a:solidFill>
                <a:latin typeface="Trebuchet MS" panose="020B0603020202020204" pitchFamily="34" charset="0"/>
              </a:rPr>
              <a:t>As was addressed in the WIOA Low Income presentation, below are the six different ways an Adult client could meet WIOA Low Income criteria:</a:t>
            </a:r>
          </a:p>
          <a:p>
            <a:pPr marL="0" indent="0">
              <a:buNone/>
            </a:pPr>
            <a:endParaRPr lang="en-US" sz="800" dirty="0">
              <a:solidFill>
                <a:schemeClr val="tx1"/>
              </a:solidFill>
              <a:latin typeface="Trebuchet MS" panose="020B0603020202020204" pitchFamily="34" charset="0"/>
            </a:endParaRPr>
          </a:p>
          <a:p>
            <a:pPr marL="971550" lvl="1"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Cash Welfare</a:t>
            </a:r>
          </a:p>
          <a:p>
            <a:pPr marL="971550" lvl="1"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Food Stamps</a:t>
            </a:r>
          </a:p>
          <a:p>
            <a:pPr marL="971550" lvl="1"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Homeless</a:t>
            </a:r>
          </a:p>
          <a:p>
            <a:pPr marL="971550" lvl="1"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Foster Child</a:t>
            </a:r>
          </a:p>
          <a:p>
            <a:pPr marL="971550" lvl="1"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Family Low-Income Determination</a:t>
            </a:r>
          </a:p>
          <a:p>
            <a:pPr marL="971550" lvl="1"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Family of One Due to a Disability </a:t>
            </a:r>
          </a:p>
          <a:p>
            <a:endParaRPr lang="en-US" dirty="0">
              <a:solidFill>
                <a:schemeClr val="tx1"/>
              </a:solidFill>
              <a:latin typeface="Trebuchet MS" panose="020B0603020202020204" pitchFamily="34" charset="0"/>
            </a:endParaRPr>
          </a:p>
          <a:p>
            <a:pPr marL="0" indent="0">
              <a:buNone/>
            </a:pPr>
            <a:endParaRPr lang="en-US" dirty="0">
              <a:solidFill>
                <a:schemeClr val="tx1"/>
              </a:solidFill>
            </a:endParaRPr>
          </a:p>
        </p:txBody>
      </p:sp>
      <p:sp>
        <p:nvSpPr>
          <p:cNvPr id="4" name="Footer Placeholder 3">
            <a:extLst>
              <a:ext uri="{FF2B5EF4-FFF2-40B4-BE49-F238E27FC236}">
                <a16:creationId xmlns:a16="http://schemas.microsoft.com/office/drawing/2014/main" id="{7C66B652-D551-4751-A805-A7B9FF55455F}"/>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25767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6487-A4CE-4EA3-BE03-B75E2F7CB547}"/>
              </a:ext>
            </a:extLst>
          </p:cNvPr>
          <p:cNvSpPr>
            <a:spLocks noGrp="1"/>
          </p:cNvSpPr>
          <p:nvPr>
            <p:ph type="title"/>
          </p:nvPr>
        </p:nvSpPr>
        <p:spPr>
          <a:xfrm>
            <a:off x="2982351" y="610865"/>
            <a:ext cx="8371449" cy="561049"/>
          </a:xfrm>
        </p:spPr>
        <p:txBody>
          <a:bodyPr>
            <a:normAutofit fontScale="90000"/>
          </a:bodyPr>
          <a:lstStyle/>
          <a:p>
            <a:pPr algn="ctr"/>
            <a:r>
              <a:rPr lang="en-US" dirty="0">
                <a:latin typeface="Trebuchet MS" panose="020B0603020202020204" pitchFamily="34" charset="0"/>
              </a:rPr>
              <a:t>Adult Priority Due to Low Income</a:t>
            </a:r>
          </a:p>
        </p:txBody>
      </p:sp>
      <p:sp>
        <p:nvSpPr>
          <p:cNvPr id="3" name="Content Placeholder 2">
            <a:extLst>
              <a:ext uri="{FF2B5EF4-FFF2-40B4-BE49-F238E27FC236}">
                <a16:creationId xmlns:a16="http://schemas.microsoft.com/office/drawing/2014/main" id="{95CDEE72-543B-4DCF-BCB9-B5E0E7E84831}"/>
              </a:ext>
            </a:extLst>
          </p:cNvPr>
          <p:cNvSpPr>
            <a:spLocks noGrp="1"/>
          </p:cNvSpPr>
          <p:nvPr>
            <p:ph idx="1"/>
          </p:nvPr>
        </p:nvSpPr>
        <p:spPr>
          <a:xfrm>
            <a:off x="1382232" y="2118167"/>
            <a:ext cx="9971567" cy="4058796"/>
          </a:xfrm>
        </p:spPr>
        <p:txBody>
          <a:bodyPr/>
          <a:lstStyle/>
          <a:p>
            <a:pPr marL="0" indent="0">
              <a:buNone/>
            </a:pPr>
            <a:r>
              <a:rPr lang="en-US" dirty="0">
                <a:solidFill>
                  <a:schemeClr val="tx1"/>
                </a:solidFill>
                <a:latin typeface="Trebuchet MS" panose="020B0603020202020204" pitchFamily="34" charset="0"/>
              </a:rPr>
              <a:t>If a qualified Adult client meets any one or more of the six WIOA Low-Income criteria shown on the previous slide, they should be certified under Adult Low-Income and receive priority under the WIOA Adult title.   </a:t>
            </a:r>
          </a:p>
          <a:p>
            <a:endParaRPr lang="en-US" dirty="0"/>
          </a:p>
        </p:txBody>
      </p:sp>
      <p:sp>
        <p:nvSpPr>
          <p:cNvPr id="4" name="Footer Placeholder 3">
            <a:extLst>
              <a:ext uri="{FF2B5EF4-FFF2-40B4-BE49-F238E27FC236}">
                <a16:creationId xmlns:a16="http://schemas.microsoft.com/office/drawing/2014/main" id="{4FEC247E-6787-4ADA-A14B-BBCEE42849E6}"/>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67517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214D-6F78-4913-BB91-D5201EBD3CA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Deficient Definition </a:t>
            </a:r>
          </a:p>
        </p:txBody>
      </p:sp>
      <p:sp>
        <p:nvSpPr>
          <p:cNvPr id="3" name="Content Placeholder 2">
            <a:extLst>
              <a:ext uri="{FF2B5EF4-FFF2-40B4-BE49-F238E27FC236}">
                <a16:creationId xmlns:a16="http://schemas.microsoft.com/office/drawing/2014/main" id="{E9B237B6-332D-425F-9F8B-C6319D7F4491}"/>
              </a:ext>
            </a:extLst>
          </p:cNvPr>
          <p:cNvSpPr>
            <a:spLocks noGrp="1"/>
          </p:cNvSpPr>
          <p:nvPr>
            <p:ph idx="1"/>
          </p:nvPr>
        </p:nvSpPr>
        <p:spPr/>
        <p:txBody>
          <a:bodyPr/>
          <a:lstStyle/>
          <a:p>
            <a:pPr marL="0" indent="0">
              <a:buNone/>
            </a:pPr>
            <a:r>
              <a:rPr lang="en-US" sz="3200" dirty="0">
                <a:solidFill>
                  <a:schemeClr val="tx1"/>
                </a:solidFill>
                <a:latin typeface="Trebuchet MS" panose="020B0603020202020204" pitchFamily="34" charset="0"/>
              </a:rPr>
              <a:t>Basic Skills Deficient (BSD) – respect to an individual— </a:t>
            </a:r>
          </a:p>
          <a:p>
            <a:pPr marL="514350" indent="-514350">
              <a:buAutoNum type="alphaUcParenBoth"/>
            </a:pPr>
            <a:r>
              <a:rPr lang="en-US" dirty="0">
                <a:solidFill>
                  <a:schemeClr val="tx1"/>
                </a:solidFill>
                <a:latin typeface="Trebuchet MS" panose="020B0603020202020204" pitchFamily="34" charset="0"/>
              </a:rPr>
              <a:t>who is a youth, that the individual has English reading, writing, or computing skills at or below the 8th grade level on a generally accepted standardized test; or </a:t>
            </a:r>
          </a:p>
          <a:p>
            <a:pPr marL="514350" indent="-514350">
              <a:buAutoNum type="alphaUcParenBoth"/>
            </a:pPr>
            <a:r>
              <a:rPr lang="en-US" dirty="0">
                <a:solidFill>
                  <a:schemeClr val="tx1"/>
                </a:solidFill>
                <a:latin typeface="Trebuchet MS" panose="020B0603020202020204" pitchFamily="34" charset="0"/>
              </a:rPr>
              <a:t>who is a youth or adult, that the individual is unable to compute or solve problems, read, write, or speak English, at a level necessary to function on the job, in the individual’s family, or in society.</a:t>
            </a:r>
          </a:p>
          <a:p>
            <a:endParaRPr lang="en-US" dirty="0"/>
          </a:p>
        </p:txBody>
      </p:sp>
      <p:sp>
        <p:nvSpPr>
          <p:cNvPr id="4" name="Footer Placeholder 3">
            <a:extLst>
              <a:ext uri="{FF2B5EF4-FFF2-40B4-BE49-F238E27FC236}">
                <a16:creationId xmlns:a16="http://schemas.microsoft.com/office/drawing/2014/main" id="{2F4E7DA0-A8D7-4C50-BC8B-2D7EC6550133}"/>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719107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02ED-156C-4F7E-8F88-EEDACD8223FD}"/>
              </a:ext>
            </a:extLst>
          </p:cNvPr>
          <p:cNvSpPr>
            <a:spLocks noGrp="1"/>
          </p:cNvSpPr>
          <p:nvPr>
            <p:ph type="title"/>
          </p:nvPr>
        </p:nvSpPr>
        <p:spPr>
          <a:xfrm>
            <a:off x="2054578" y="610865"/>
            <a:ext cx="8772575" cy="561049"/>
          </a:xfrm>
        </p:spPr>
        <p:txBody>
          <a:bodyPr>
            <a:normAutofit fontScale="90000"/>
          </a:bodyPr>
          <a:lstStyle/>
          <a:p>
            <a:pPr algn="ctr"/>
            <a:r>
              <a:rPr lang="en-US" dirty="0">
                <a:latin typeface="Trebuchet MS" panose="020B0603020202020204" pitchFamily="34" charset="0"/>
              </a:rPr>
              <a:t>Basic Skills Deficient</a:t>
            </a:r>
          </a:p>
        </p:txBody>
      </p:sp>
      <p:sp>
        <p:nvSpPr>
          <p:cNvPr id="3" name="Content Placeholder 2">
            <a:extLst>
              <a:ext uri="{FF2B5EF4-FFF2-40B4-BE49-F238E27FC236}">
                <a16:creationId xmlns:a16="http://schemas.microsoft.com/office/drawing/2014/main" id="{2B700BF0-58FA-4206-B9B1-9AE7845F97E2}"/>
              </a:ext>
            </a:extLst>
          </p:cNvPr>
          <p:cNvSpPr>
            <a:spLocks noGrp="1"/>
          </p:cNvSpPr>
          <p:nvPr>
            <p:ph idx="1"/>
          </p:nvPr>
        </p:nvSpPr>
        <p:spPr>
          <a:xfrm>
            <a:off x="1733106" y="2118167"/>
            <a:ext cx="9620693" cy="4058796"/>
          </a:xfrm>
        </p:spPr>
        <p:txBody>
          <a:bodyPr/>
          <a:lstStyle/>
          <a:p>
            <a:pPr marL="0" indent="0">
              <a:buNone/>
            </a:pPr>
            <a:r>
              <a:rPr lang="en-US" sz="2400" dirty="0">
                <a:solidFill>
                  <a:schemeClr val="tx1"/>
                </a:solidFill>
                <a:latin typeface="Trebuchet MS" panose="020B0603020202020204" pitchFamily="34" charset="0"/>
              </a:rPr>
              <a:t>As was covered in the standalone presentation on Basic Skills Deficient (BSD), there are three different ways an Adult client could meet the WIOA Adult Priority tied to BSD:</a:t>
            </a:r>
          </a:p>
          <a:p>
            <a:pPr marL="0" indent="0">
              <a:buNone/>
            </a:pPr>
            <a:endParaRPr lang="en-US" sz="2400" dirty="0">
              <a:solidFill>
                <a:schemeClr val="tx1"/>
              </a:solidFill>
              <a:latin typeface="Trebuchet MS" panose="020B0603020202020204" pitchFamily="34" charset="0"/>
            </a:endParaRPr>
          </a:p>
          <a:p>
            <a:pPr marL="914400" lvl="1" indent="-457200">
              <a:buFont typeface="+mj-lt"/>
              <a:buAutoNum type="arabicPeriod"/>
            </a:pPr>
            <a:r>
              <a:rPr lang="en-US" dirty="0">
                <a:solidFill>
                  <a:schemeClr val="tx1"/>
                </a:solidFill>
                <a:latin typeface="Trebuchet MS" panose="020B0603020202020204" pitchFamily="34" charset="0"/>
              </a:rPr>
              <a:t>Scoring at or below 8</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Grade Level Equivalency (GLE) on their pre-assessment math or reading tests.</a:t>
            </a:r>
          </a:p>
          <a:p>
            <a:pPr marL="914400" lvl="1" indent="-457200">
              <a:buFont typeface="+mj-lt"/>
              <a:buAutoNum type="arabicPeriod"/>
            </a:pPr>
            <a:r>
              <a:rPr lang="en-US" dirty="0">
                <a:solidFill>
                  <a:schemeClr val="tx1"/>
                </a:solidFill>
                <a:latin typeface="Trebuchet MS" panose="020B0603020202020204" pitchFamily="34" charset="0"/>
              </a:rPr>
              <a:t>Being determined BSD due to the Basic Skills Screening Tool.</a:t>
            </a:r>
          </a:p>
          <a:p>
            <a:pPr marL="914400" lvl="1" indent="-457200">
              <a:buFont typeface="+mj-lt"/>
              <a:buAutoNum type="arabicPeriod"/>
            </a:pPr>
            <a:r>
              <a:rPr lang="en-US" dirty="0">
                <a:solidFill>
                  <a:schemeClr val="tx1"/>
                </a:solidFill>
                <a:latin typeface="Trebuchet MS" panose="020B0603020202020204" pitchFamily="34" charset="0"/>
              </a:rPr>
              <a:t>If an Adult Client is assessed as an English Language Learner (ELL).   </a:t>
            </a:r>
          </a:p>
          <a:p>
            <a:pPr marL="0" indent="0">
              <a:buNone/>
            </a:pPr>
            <a:endParaRPr lang="en-US" alt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4A80937F-8CEF-4041-9E22-D9BCBD7602BE}"/>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804871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14A3-635C-4217-BFC4-C780078EB804}"/>
              </a:ext>
            </a:extLst>
          </p:cNvPr>
          <p:cNvSpPr>
            <a:spLocks noGrp="1"/>
          </p:cNvSpPr>
          <p:nvPr>
            <p:ph type="title"/>
          </p:nvPr>
        </p:nvSpPr>
        <p:spPr>
          <a:xfrm>
            <a:off x="1806222" y="610865"/>
            <a:ext cx="9020931" cy="561049"/>
          </a:xfrm>
        </p:spPr>
        <p:txBody>
          <a:bodyPr>
            <a:normAutofit fontScale="90000"/>
          </a:bodyPr>
          <a:lstStyle/>
          <a:p>
            <a:pPr algn="ctr"/>
            <a:r>
              <a:rPr lang="en-US" dirty="0">
                <a:latin typeface="Trebuchet MS" panose="020B0603020202020204" pitchFamily="34" charset="0"/>
              </a:rPr>
              <a:t>Recording Assessment Tests</a:t>
            </a:r>
          </a:p>
        </p:txBody>
      </p:sp>
      <p:sp>
        <p:nvSpPr>
          <p:cNvPr id="3" name="Content Placeholder 2">
            <a:extLst>
              <a:ext uri="{FF2B5EF4-FFF2-40B4-BE49-F238E27FC236}">
                <a16:creationId xmlns:a16="http://schemas.microsoft.com/office/drawing/2014/main" id="{7C90B6CC-0700-42A1-AFB4-ED1615604EBA}"/>
              </a:ext>
            </a:extLst>
          </p:cNvPr>
          <p:cNvSpPr>
            <a:spLocks noGrp="1"/>
          </p:cNvSpPr>
          <p:nvPr>
            <p:ph idx="1"/>
          </p:nvPr>
        </p:nvSpPr>
        <p:spPr>
          <a:xfrm>
            <a:off x="1414130" y="2118167"/>
            <a:ext cx="9939670" cy="4058796"/>
          </a:xfrm>
        </p:spPr>
        <p:txBody>
          <a:bodyPr/>
          <a:lstStyle/>
          <a:p>
            <a:pPr marL="0" indent="0">
              <a:buNone/>
            </a:pPr>
            <a:r>
              <a:rPr lang="en-US" dirty="0">
                <a:solidFill>
                  <a:schemeClr val="tx1"/>
                </a:solidFill>
                <a:latin typeface="Trebuchet MS" panose="020B0603020202020204" pitchFamily="34" charset="0"/>
              </a:rPr>
              <a:t>An important detail that I have been asked to stress, when assessment tests are being recorded on a client in Career Connect, even though the Grade Level Equivalency (GLE) is not required field on the screen, </a:t>
            </a:r>
            <a:r>
              <a:rPr lang="en-US" b="1" u="sng" dirty="0">
                <a:solidFill>
                  <a:schemeClr val="tx1"/>
                </a:solidFill>
                <a:latin typeface="Trebuchet MS" panose="020B0603020202020204" pitchFamily="34" charset="0"/>
              </a:rPr>
              <a:t>you must record </a:t>
            </a:r>
            <a:r>
              <a:rPr lang="en-US" dirty="0">
                <a:solidFill>
                  <a:schemeClr val="tx1"/>
                </a:solidFill>
                <a:latin typeface="Trebuchet MS" panose="020B0603020202020204" pitchFamily="34" charset="0"/>
              </a:rPr>
              <a:t>the clients accurate GLE to get proper credit for Federal Reporting.  </a:t>
            </a:r>
          </a:p>
          <a:p>
            <a:endParaRPr lang="en-US" dirty="0"/>
          </a:p>
        </p:txBody>
      </p:sp>
      <p:sp>
        <p:nvSpPr>
          <p:cNvPr id="4" name="Footer Placeholder 3">
            <a:extLst>
              <a:ext uri="{FF2B5EF4-FFF2-40B4-BE49-F238E27FC236}">
                <a16:creationId xmlns:a16="http://schemas.microsoft.com/office/drawing/2014/main" id="{9CEBE0AF-F1C9-4809-8323-F1FCD52BA67C}"/>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849569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5D34-64BC-8C54-DA8A-BFD6410C7E7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Within Career Connect</a:t>
            </a:r>
          </a:p>
        </p:txBody>
      </p:sp>
      <p:sp>
        <p:nvSpPr>
          <p:cNvPr id="3" name="Content Placeholder 2">
            <a:extLst>
              <a:ext uri="{FF2B5EF4-FFF2-40B4-BE49-F238E27FC236}">
                <a16:creationId xmlns:a16="http://schemas.microsoft.com/office/drawing/2014/main" id="{EA904E02-6F5A-8EC6-8717-CF2FA4B0E0AE}"/>
              </a:ext>
            </a:extLst>
          </p:cNvPr>
          <p:cNvSpPr>
            <a:spLocks noGrp="1"/>
          </p:cNvSpPr>
          <p:nvPr>
            <p:ph idx="1"/>
          </p:nvPr>
        </p:nvSpPr>
        <p:spPr/>
        <p:txBody>
          <a:bodyPr/>
          <a:lstStyle/>
          <a:p>
            <a:pPr marL="0" indent="0">
              <a:buNone/>
            </a:pPr>
            <a:r>
              <a:rPr lang="en-US" sz="2800" dirty="0">
                <a:solidFill>
                  <a:schemeClr val="tx1"/>
                </a:solidFill>
                <a:latin typeface="Trebuchet MS" panose="020B0603020202020204" pitchFamily="34" charset="0"/>
              </a:rPr>
              <a:t>Within Career Connect, on the “Barriers” screen within the application, is where the question related to Basic Skills Deficient is recorded when a client has scored at or below 8 Grade Level on their pre-assessment Math or Reading test. </a:t>
            </a:r>
          </a:p>
          <a:p>
            <a:endParaRPr lang="en-US" dirty="0"/>
          </a:p>
        </p:txBody>
      </p:sp>
      <p:sp>
        <p:nvSpPr>
          <p:cNvPr id="4" name="Footer Placeholder 3">
            <a:extLst>
              <a:ext uri="{FF2B5EF4-FFF2-40B4-BE49-F238E27FC236}">
                <a16:creationId xmlns:a16="http://schemas.microsoft.com/office/drawing/2014/main" id="{0C8073DA-6399-C711-A230-819B212009CE}"/>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4194687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6B51-4086-4356-2829-74559434AF3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Within Career Connect</a:t>
            </a:r>
          </a:p>
        </p:txBody>
      </p:sp>
      <p:sp>
        <p:nvSpPr>
          <p:cNvPr id="3" name="Content Placeholder 2">
            <a:extLst>
              <a:ext uri="{FF2B5EF4-FFF2-40B4-BE49-F238E27FC236}">
                <a16:creationId xmlns:a16="http://schemas.microsoft.com/office/drawing/2014/main" id="{D7F43ACB-C020-E956-BC19-BAE0C7D1410D}"/>
              </a:ext>
            </a:extLst>
          </p:cNvPr>
          <p:cNvSpPr>
            <a:spLocks noGrp="1"/>
          </p:cNvSpPr>
          <p:nvPr>
            <p:ph idx="1"/>
          </p:nvPr>
        </p:nvSpPr>
        <p:spPr>
          <a:xfrm>
            <a:off x="838200" y="1677971"/>
            <a:ext cx="10515600" cy="4498992"/>
          </a:xfrm>
        </p:spPr>
        <p:txBody>
          <a:bodyPr/>
          <a:lstStyle/>
          <a:p>
            <a:pPr marL="0" indent="0">
              <a:buNone/>
            </a:pPr>
            <a:r>
              <a:rPr lang="en-US" sz="2800" dirty="0">
                <a:solidFill>
                  <a:schemeClr val="tx1"/>
                </a:solidFill>
                <a:latin typeface="Trebuchet MS" panose="020B0603020202020204" pitchFamily="34" charset="0"/>
              </a:rPr>
              <a:t>If you have an assessment test dated on or prior to the clients WIOA application date that would support the client being BSD, you record “Yes” to the Basic Skills Deficient/Low Levels of Literacy question, then for the documentation under “verify”, the documentation would be the “Results from an Authorized Assessment Test”.</a:t>
            </a:r>
          </a:p>
          <a:p>
            <a:endParaRPr lang="en-US" dirty="0"/>
          </a:p>
        </p:txBody>
      </p:sp>
      <p:sp>
        <p:nvSpPr>
          <p:cNvPr id="4" name="Footer Placeholder 3">
            <a:extLst>
              <a:ext uri="{FF2B5EF4-FFF2-40B4-BE49-F238E27FC236}">
                <a16:creationId xmlns:a16="http://schemas.microsoft.com/office/drawing/2014/main" id="{7A898032-D3E6-780A-3334-40CEB550D05F}"/>
              </a:ext>
            </a:extLst>
          </p:cNvPr>
          <p:cNvSpPr>
            <a:spLocks noGrp="1"/>
          </p:cNvSpPr>
          <p:nvPr>
            <p:ph type="ftr" sz="quarter" idx="11"/>
          </p:nvPr>
        </p:nvSpPr>
        <p:spPr/>
        <p:txBody>
          <a:bodyPr/>
          <a:lstStyle/>
          <a:p>
            <a:r>
              <a:rPr lang="en-US"/>
              <a:t>March 31, 2021</a:t>
            </a:r>
            <a:endParaRPr lang="en-US" dirty="0"/>
          </a:p>
        </p:txBody>
      </p:sp>
      <p:pic>
        <p:nvPicPr>
          <p:cNvPr id="5" name="Picture 4">
            <a:extLst>
              <a:ext uri="{FF2B5EF4-FFF2-40B4-BE49-F238E27FC236}">
                <a16:creationId xmlns:a16="http://schemas.microsoft.com/office/drawing/2014/main" id="{9DF6E779-B15B-E9AB-E2AD-8269FE3806E2}"/>
              </a:ext>
            </a:extLst>
          </p:cNvPr>
          <p:cNvPicPr>
            <a:picLocks noChangeAspect="1"/>
          </p:cNvPicPr>
          <p:nvPr/>
        </p:nvPicPr>
        <p:blipFill>
          <a:blip r:embed="rId2"/>
          <a:stretch>
            <a:fillRect/>
          </a:stretch>
        </p:blipFill>
        <p:spPr>
          <a:xfrm>
            <a:off x="2183091" y="4425966"/>
            <a:ext cx="8077200" cy="1508125"/>
          </a:xfrm>
          <a:prstGeom prst="rect">
            <a:avLst/>
          </a:prstGeom>
        </p:spPr>
      </p:pic>
    </p:spTree>
    <p:extLst>
      <p:ext uri="{BB962C8B-B14F-4D97-AF65-F5344CB8AC3E}">
        <p14:creationId xmlns:p14="http://schemas.microsoft.com/office/powerpoint/2010/main" val="310780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83D4-6A5F-AA9C-A2A1-C8F391A0B4EB}"/>
              </a:ext>
            </a:extLst>
          </p:cNvPr>
          <p:cNvSpPr>
            <a:spLocks noGrp="1"/>
          </p:cNvSpPr>
          <p:nvPr>
            <p:ph type="title"/>
          </p:nvPr>
        </p:nvSpPr>
        <p:spPr/>
        <p:txBody>
          <a:bodyPr>
            <a:normAutofit fontScale="90000"/>
          </a:bodyPr>
          <a:lstStyle/>
          <a:p>
            <a:pPr algn="ctr"/>
            <a:r>
              <a:rPr lang="en-US" b="1" dirty="0">
                <a:latin typeface="Trebuchet MS" panose="020B0603020202020204" pitchFamily="34" charset="0"/>
              </a:rPr>
              <a:t>Why Have a Screening Tool?</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87237963-5C70-E7F9-AD9D-5D0F24B7D4BA}"/>
              </a:ext>
            </a:extLst>
          </p:cNvPr>
          <p:cNvSpPr>
            <a:spLocks noGrp="1"/>
          </p:cNvSpPr>
          <p:nvPr>
            <p:ph idx="1"/>
          </p:nvPr>
        </p:nvSpPr>
        <p:spPr/>
        <p:txBody>
          <a:bodyPr>
            <a:normAutofit lnSpcReduction="10000"/>
          </a:bodyPr>
          <a:lstStyle/>
          <a:p>
            <a:r>
              <a:rPr lang="en-US" sz="2800" dirty="0">
                <a:solidFill>
                  <a:schemeClr val="tx1"/>
                </a:solidFill>
                <a:latin typeface="Trebuchet MS" panose="020B0603020202020204" pitchFamily="34" charset="0"/>
              </a:rPr>
              <a:t>An important detail to understand is; the purpose of the Basic Skills Screening Tool is a way to capture the criteria under section (B) of the WIOA Basic Skills Deficient definition, (see yellow highlighted portion directly below): </a:t>
            </a:r>
          </a:p>
          <a:p>
            <a:r>
              <a:rPr lang="en-US" sz="2800" b="1" u="sng" dirty="0">
                <a:solidFill>
                  <a:schemeClr val="tx1"/>
                </a:solidFill>
                <a:latin typeface="Trebuchet MS" panose="020B0603020202020204" pitchFamily="34" charset="0"/>
              </a:rPr>
              <a:t>Basic Skills Deficient </a:t>
            </a:r>
            <a:r>
              <a:rPr lang="en-US" sz="2800" dirty="0">
                <a:solidFill>
                  <a:schemeClr val="tx1"/>
                </a:solidFill>
                <a:latin typeface="Trebuchet MS" panose="020B0603020202020204" pitchFamily="34" charset="0"/>
              </a:rPr>
              <a:t>– with respect to an individual— (A) who is a youth, that the individual has English reading, writing, or computing skills at or below the </a:t>
            </a:r>
            <a:r>
              <a:rPr lang="en-US" sz="28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8</a:t>
            </a:r>
            <a:r>
              <a:rPr lang="en-US" sz="2800" baseline="300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th</a:t>
            </a:r>
            <a:r>
              <a:rPr lang="en-US" sz="2800" dirty="0">
                <a:solidFill>
                  <a:schemeClr val="tx1"/>
                </a:solidFill>
                <a:latin typeface="Trebuchet MS" panose="020B0603020202020204" pitchFamily="34" charset="0"/>
              </a:rPr>
              <a:t> grade level on a generally accepted standardized test; or </a:t>
            </a:r>
            <a:r>
              <a:rPr lang="en-US" sz="2800" dirty="0">
                <a:solidFill>
                  <a:schemeClr val="tx1"/>
                </a:solidFill>
                <a:highlight>
                  <a:srgbClr val="FFFF00"/>
                </a:highlight>
                <a:latin typeface="Trebuchet MS" panose="020B0603020202020204" pitchFamily="34" charset="0"/>
              </a:rPr>
              <a:t>(B) who is a youth or adult, that the individual is unable to compute or solve problems, or read, write, or speak English, at a level necessary to function on the job, in the individual’s family, or in society.</a:t>
            </a:r>
          </a:p>
          <a:p>
            <a:endParaRPr lang="en-US" dirty="0"/>
          </a:p>
        </p:txBody>
      </p:sp>
      <p:sp>
        <p:nvSpPr>
          <p:cNvPr id="4" name="Footer Placeholder 3">
            <a:extLst>
              <a:ext uri="{FF2B5EF4-FFF2-40B4-BE49-F238E27FC236}">
                <a16:creationId xmlns:a16="http://schemas.microsoft.com/office/drawing/2014/main" id="{D7B82B22-9AD3-3AA9-320C-A31AE3A1A791}"/>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93554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5948" y="681037"/>
            <a:ext cx="6962843" cy="764991"/>
          </a:xfrm>
        </p:spPr>
        <p:txBody>
          <a:bodyPr>
            <a:normAutofit/>
          </a:bodyPr>
          <a:lstStyle/>
          <a:p>
            <a:pPr algn="ctr"/>
            <a:r>
              <a:rPr lang="en-US" sz="4000" dirty="0">
                <a:latin typeface="Trebuchet MS" panose="020B0603020202020204" pitchFamily="34" charset="0"/>
              </a:rPr>
              <a:t>Federal Guidance</a:t>
            </a:r>
          </a:p>
        </p:txBody>
      </p:sp>
      <p:sp>
        <p:nvSpPr>
          <p:cNvPr id="6" name="Content Placeholder 5"/>
          <p:cNvSpPr>
            <a:spLocks noGrp="1"/>
          </p:cNvSpPr>
          <p:nvPr>
            <p:ph idx="1"/>
          </p:nvPr>
        </p:nvSpPr>
        <p:spPr>
          <a:xfrm>
            <a:off x="999460" y="2118167"/>
            <a:ext cx="10354340" cy="4058796"/>
          </a:xfrm>
        </p:spPr>
        <p:txBody>
          <a:bodyPr>
            <a:normAutofit/>
          </a:bodyPr>
          <a:lstStyle/>
          <a:p>
            <a:r>
              <a:rPr lang="en-US" altLang="en-US" sz="2400" dirty="0">
                <a:solidFill>
                  <a:schemeClr val="tx1"/>
                </a:solidFill>
                <a:latin typeface="Trebuchet MS" panose="020B0603020202020204" pitchFamily="34" charset="0"/>
                <a:cs typeface="Traditional Arabic" panose="02020603050405020304" pitchFamily="18" charset="-78"/>
              </a:rPr>
              <a:t>Workforce Innovation and Opportunity Act (WIOA) of 2014. </a:t>
            </a:r>
          </a:p>
          <a:p>
            <a:r>
              <a:rPr lang="en-US" altLang="en-US" sz="2400" dirty="0">
                <a:solidFill>
                  <a:schemeClr val="tx1"/>
                </a:solidFill>
                <a:latin typeface="Trebuchet MS" panose="020B0603020202020204" pitchFamily="34" charset="0"/>
                <a:cs typeface="Traditional Arabic" panose="02020603050405020304" pitchFamily="18" charset="-78"/>
              </a:rPr>
              <a:t>Training and Employment Guidance Letter (TEGL) 19-16 – Guidance on Services Provided through Adult and Dislocated Worker under WIOA – dated March 1</a:t>
            </a:r>
            <a:r>
              <a:rPr lang="en-US" altLang="en-US" sz="2400" baseline="30000" dirty="0">
                <a:solidFill>
                  <a:schemeClr val="tx1"/>
                </a:solidFill>
                <a:latin typeface="Trebuchet MS" panose="020B0603020202020204" pitchFamily="34" charset="0"/>
                <a:cs typeface="Traditional Arabic" panose="02020603050405020304" pitchFamily="18" charset="-78"/>
              </a:rPr>
              <a:t>st</a:t>
            </a:r>
            <a:r>
              <a:rPr lang="en-US" altLang="en-US" sz="2400" dirty="0">
                <a:solidFill>
                  <a:schemeClr val="tx1"/>
                </a:solidFill>
                <a:latin typeface="Trebuchet MS" panose="020B0603020202020204" pitchFamily="34" charset="0"/>
                <a:cs typeface="Traditional Arabic" panose="02020603050405020304" pitchFamily="18" charset="-78"/>
              </a:rPr>
              <a:t>, 2017.</a:t>
            </a:r>
          </a:p>
          <a:p>
            <a:r>
              <a:rPr lang="en-US" altLang="en-US" sz="2400" dirty="0">
                <a:solidFill>
                  <a:schemeClr val="tx1"/>
                </a:solidFill>
                <a:latin typeface="Trebuchet MS" panose="020B0603020202020204" pitchFamily="34" charset="0"/>
                <a:cs typeface="Traditional Arabic" panose="02020603050405020304" pitchFamily="18" charset="-78"/>
              </a:rPr>
              <a:t>TEGL 07-20 – Implementation of Priority of Service in WIOA Adults – dated November 24</a:t>
            </a:r>
            <a:r>
              <a:rPr lang="en-US" altLang="en-US" sz="2400" baseline="30000" dirty="0">
                <a:solidFill>
                  <a:schemeClr val="tx1"/>
                </a:solidFill>
                <a:latin typeface="Trebuchet MS" panose="020B0603020202020204" pitchFamily="34" charset="0"/>
                <a:cs typeface="Traditional Arabic" panose="02020603050405020304" pitchFamily="18" charset="-78"/>
              </a:rPr>
              <a:t>th</a:t>
            </a:r>
            <a:r>
              <a:rPr lang="en-US" altLang="en-US" sz="2400" dirty="0">
                <a:solidFill>
                  <a:schemeClr val="tx1"/>
                </a:solidFill>
                <a:latin typeface="Trebuchet MS" panose="020B0603020202020204" pitchFamily="34" charset="0"/>
                <a:cs typeface="Traditional Arabic" panose="02020603050405020304" pitchFamily="18" charset="-78"/>
              </a:rPr>
              <a:t>, 2020.</a:t>
            </a:r>
          </a:p>
          <a:p>
            <a:pPr>
              <a:buFont typeface="Arial" panose="020B0604020202020204" pitchFamily="34" charset="0"/>
              <a:buChar char="•"/>
            </a:pPr>
            <a:endParaRPr lang="en-US" altLang="en-US" sz="2400" dirty="0">
              <a:solidFill>
                <a:schemeClr val="tx1"/>
              </a:solidFill>
              <a:latin typeface="Trebuchet MS" panose="020B0603020202020204" pitchFamily="34" charset="0"/>
              <a:cs typeface="Calibri" panose="020F0502020204030204" pitchFamily="34" charset="0"/>
            </a:endParaRPr>
          </a:p>
          <a:p>
            <a:pPr>
              <a:buFont typeface="Wingdings" panose="05000000000000000000" pitchFamily="2" charset="2"/>
              <a:buChar char="Ø"/>
            </a:pPr>
            <a:endParaRPr lang="en-US" altLang="en-US" sz="2300" dirty="0">
              <a:cs typeface="Traditional Arabic" panose="02020603050405020304" pitchFamily="18" charset="-78"/>
            </a:endParaRPr>
          </a:p>
          <a:p>
            <a:pPr>
              <a:lnSpc>
                <a:spcPct val="110000"/>
              </a:lnSpc>
              <a:buClr>
                <a:schemeClr val="tx2"/>
              </a:buClr>
              <a:buFont typeface="Wingdings" panose="05000000000000000000" pitchFamily="2" charset="2"/>
              <a:buChar char="Ø"/>
              <a:defRPr/>
            </a:pPr>
            <a:endParaRPr lang="en-US" sz="2400" dirty="0"/>
          </a:p>
        </p:txBody>
      </p:sp>
      <p:sp>
        <p:nvSpPr>
          <p:cNvPr id="2" name="Footer Placeholder 1">
            <a:extLst>
              <a:ext uri="{FF2B5EF4-FFF2-40B4-BE49-F238E27FC236}">
                <a16:creationId xmlns:a16="http://schemas.microsoft.com/office/drawing/2014/main" id="{92F67BDF-1037-491C-BCEF-81FB06152199}"/>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4014938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6EF5-444B-F55A-6E62-FE947697A3A9}"/>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2F91919B-6632-3CBE-8904-54A9BEB8EE5B}"/>
              </a:ext>
            </a:extLst>
          </p:cNvPr>
          <p:cNvSpPr>
            <a:spLocks noGrp="1"/>
          </p:cNvSpPr>
          <p:nvPr>
            <p:ph idx="1"/>
          </p:nvPr>
        </p:nvSpPr>
        <p:spPr/>
        <p:txBody>
          <a:bodyPr/>
          <a:lstStyle/>
          <a:p>
            <a:r>
              <a:rPr lang="en-US" dirty="0">
                <a:solidFill>
                  <a:schemeClr val="tx1"/>
                </a:solidFill>
                <a:latin typeface="Trebuchet MS" panose="020B0603020202020204" pitchFamily="34" charset="0"/>
                <a:cs typeface="Traditional Arabic" panose="02020603050405020304" pitchFamily="18" charset="-78"/>
              </a:rPr>
              <a:t>We </a:t>
            </a:r>
            <a:r>
              <a:rPr lang="en-US" dirty="0">
                <a:solidFill>
                  <a:schemeClr val="tx1"/>
                </a:solidFill>
                <a:latin typeface="Trebuchet MS" panose="020B0603020202020204" pitchFamily="34" charset="0"/>
              </a:rPr>
              <a:t>will now transition to the next way a client could be determined BSD.</a:t>
            </a:r>
          </a:p>
          <a:p>
            <a:r>
              <a:rPr lang="en-US" dirty="0">
                <a:solidFill>
                  <a:schemeClr val="tx1"/>
                </a:solidFill>
                <a:latin typeface="Trebuchet MS" panose="020B0603020202020204" pitchFamily="34" charset="0"/>
              </a:rPr>
              <a:t>Based on guidance in WIOA </a:t>
            </a:r>
            <a:r>
              <a:rPr lang="en-US" dirty="0" err="1">
                <a:solidFill>
                  <a:schemeClr val="tx1"/>
                </a:solidFill>
                <a:latin typeface="Trebuchet MS" panose="020B0603020202020204" pitchFamily="34" charset="0"/>
              </a:rPr>
              <a:t>ePolicy</a:t>
            </a:r>
            <a:r>
              <a:rPr lang="en-US" dirty="0">
                <a:solidFill>
                  <a:schemeClr val="tx1"/>
                </a:solidFill>
                <a:latin typeface="Trebuchet MS" panose="020B0603020202020204" pitchFamily="34" charset="0"/>
              </a:rPr>
              <a:t> Chapter 5.9 Basic Skills Deficiency (BSD) Assessment Requirements, effective 5/17/2023</a:t>
            </a:r>
          </a:p>
          <a:p>
            <a:pPr lvl="1"/>
            <a:r>
              <a:rPr lang="en-US" sz="2800" dirty="0">
                <a:solidFill>
                  <a:schemeClr val="tx1"/>
                </a:solidFill>
                <a:latin typeface="Trebuchet MS" panose="020B0603020202020204" pitchFamily="34" charset="0"/>
                <a:cs typeface="Traditional Arabic" panose="02020603050405020304" pitchFamily="18" charset="-78"/>
              </a:rPr>
              <a:t>Attachment “A” within this policy is a Basic Skills Screening Tool (see example on next slide.)</a:t>
            </a:r>
          </a:p>
          <a:p>
            <a:pPr lvl="1"/>
            <a:r>
              <a:rPr lang="en-US" sz="2800" dirty="0">
                <a:solidFill>
                  <a:schemeClr val="tx1"/>
                </a:solidFill>
                <a:latin typeface="Trebuchet MS" panose="020B0603020202020204" pitchFamily="34" charset="0"/>
                <a:cs typeface="Traditional Arabic" panose="02020603050405020304" pitchFamily="18" charset="-78"/>
              </a:rPr>
              <a:t>If a client has a response of “No” to any of the questions on the screening tool, they will be determined BSD.</a:t>
            </a:r>
            <a:r>
              <a:rPr lang="en-US" sz="2800"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382E777D-EC41-8BED-BBE2-22BB0C8D58E9}"/>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091466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0145-EB75-EFC4-2380-5B7D5E98330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1E5141C0-684A-594A-2109-D4F849410C7E}"/>
              </a:ext>
            </a:extLst>
          </p:cNvPr>
          <p:cNvSpPr>
            <a:spLocks noGrp="1"/>
          </p:cNvSpPr>
          <p:nvPr>
            <p:ph idx="1"/>
          </p:nvPr>
        </p:nvSpPr>
        <p:spPr>
          <a:xfrm>
            <a:off x="838200" y="1545996"/>
            <a:ext cx="10515600" cy="4630967"/>
          </a:xfrm>
        </p:spPr>
        <p:txBody>
          <a:bodyPr/>
          <a:lstStyle/>
          <a:p>
            <a:pPr marL="0" indent="0">
              <a:buNone/>
            </a:pPr>
            <a:r>
              <a:rPr lang="en-US" sz="2800" dirty="0">
                <a:solidFill>
                  <a:schemeClr val="tx1"/>
                </a:solidFill>
                <a:latin typeface="Trebuchet MS" panose="020B0603020202020204" pitchFamily="34" charset="0"/>
              </a:rPr>
              <a:t>If an individual replies “No” to any of the following questions on the screening tool, they can be determined BSD:</a:t>
            </a:r>
          </a:p>
          <a:p>
            <a:endParaRPr lang="en-US" dirty="0"/>
          </a:p>
        </p:txBody>
      </p:sp>
      <p:sp>
        <p:nvSpPr>
          <p:cNvPr id="4" name="Footer Placeholder 3">
            <a:extLst>
              <a:ext uri="{FF2B5EF4-FFF2-40B4-BE49-F238E27FC236}">
                <a16:creationId xmlns:a16="http://schemas.microsoft.com/office/drawing/2014/main" id="{7F091AAA-5CCD-443D-AF70-95BCC6E2E977}"/>
              </a:ext>
            </a:extLst>
          </p:cNvPr>
          <p:cNvSpPr>
            <a:spLocks noGrp="1"/>
          </p:cNvSpPr>
          <p:nvPr>
            <p:ph type="ftr" sz="quarter" idx="11"/>
          </p:nvPr>
        </p:nvSpPr>
        <p:spPr/>
        <p:txBody>
          <a:bodyPr/>
          <a:lstStyle/>
          <a:p>
            <a:r>
              <a:rPr lang="en-US" dirty="0"/>
              <a:t>September 18th, 2023</a:t>
            </a:r>
          </a:p>
        </p:txBody>
      </p:sp>
      <p:pic>
        <p:nvPicPr>
          <p:cNvPr id="5" name="Picture 4">
            <a:extLst>
              <a:ext uri="{FF2B5EF4-FFF2-40B4-BE49-F238E27FC236}">
                <a16:creationId xmlns:a16="http://schemas.microsoft.com/office/drawing/2014/main" id="{6B970966-47C2-A569-093D-A2062F33AF4A}"/>
              </a:ext>
            </a:extLst>
          </p:cNvPr>
          <p:cNvPicPr>
            <a:picLocks noChangeAspect="1"/>
          </p:cNvPicPr>
          <p:nvPr/>
        </p:nvPicPr>
        <p:blipFill>
          <a:blip r:embed="rId2"/>
          <a:stretch>
            <a:fillRect/>
          </a:stretch>
        </p:blipFill>
        <p:spPr>
          <a:xfrm>
            <a:off x="2776194" y="2671763"/>
            <a:ext cx="8229600" cy="3505200"/>
          </a:xfrm>
          <a:prstGeom prst="rect">
            <a:avLst/>
          </a:prstGeom>
        </p:spPr>
      </p:pic>
    </p:spTree>
    <p:extLst>
      <p:ext uri="{BB962C8B-B14F-4D97-AF65-F5344CB8AC3E}">
        <p14:creationId xmlns:p14="http://schemas.microsoft.com/office/powerpoint/2010/main" val="2499511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8548-8AA8-43EA-FE56-39F79AECF33F}"/>
              </a:ext>
            </a:extLst>
          </p:cNvPr>
          <p:cNvSpPr>
            <a:spLocks noGrp="1"/>
          </p:cNvSpPr>
          <p:nvPr>
            <p:ph type="title"/>
          </p:nvPr>
        </p:nvSpPr>
        <p:spPr/>
        <p:txBody>
          <a:bodyPr>
            <a:normAutofit fontScale="90000"/>
          </a:bodyPr>
          <a:lstStyle/>
          <a:p>
            <a:pPr algn="ctr"/>
            <a:r>
              <a:rPr lang="en-US" b="1" dirty="0">
                <a:latin typeface="Trebuchet MS" panose="020B0603020202020204" pitchFamily="34" charset="0"/>
              </a:rPr>
              <a:t>Basic Skills Screening Tool</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65CAFE1B-5BCB-2BAD-3EEB-8AE9BE1F35C4}"/>
              </a:ext>
            </a:extLst>
          </p:cNvPr>
          <p:cNvSpPr>
            <a:spLocks noGrp="1"/>
          </p:cNvSpPr>
          <p:nvPr>
            <p:ph idx="1"/>
          </p:nvPr>
        </p:nvSpPr>
        <p:spPr/>
        <p:txBody>
          <a:bodyPr/>
          <a:lstStyle/>
          <a:p>
            <a:r>
              <a:rPr lang="en-US" sz="2800" dirty="0">
                <a:solidFill>
                  <a:schemeClr val="tx1"/>
                </a:solidFill>
                <a:latin typeface="Trebuchet MS" panose="020B0603020202020204" pitchFamily="34" charset="0"/>
              </a:rPr>
              <a:t>Within Career Connect, on the “Barriers” screen within the application, is where the question has been added when a client is being determined BSD due to the new screening tool.   </a:t>
            </a:r>
          </a:p>
          <a:p>
            <a:r>
              <a:rPr lang="en-US" sz="2800" dirty="0">
                <a:solidFill>
                  <a:schemeClr val="tx1"/>
                </a:solidFill>
                <a:latin typeface="Trebuchet MS" panose="020B0603020202020204" pitchFamily="34" charset="0"/>
              </a:rPr>
              <a:t>If any question on the screening tool is answered “No” by the client, then the question “Basic Skills Deficient/Low Levels of Literacy” on the “Barriers” screen should be answered “Yes”; (see example on next slide).  </a:t>
            </a:r>
          </a:p>
          <a:p>
            <a:endParaRPr lang="en-US" dirty="0"/>
          </a:p>
        </p:txBody>
      </p:sp>
      <p:sp>
        <p:nvSpPr>
          <p:cNvPr id="4" name="Footer Placeholder 3">
            <a:extLst>
              <a:ext uri="{FF2B5EF4-FFF2-40B4-BE49-F238E27FC236}">
                <a16:creationId xmlns:a16="http://schemas.microsoft.com/office/drawing/2014/main" id="{0D7EF730-A134-9380-89F3-D11A5FD069DA}"/>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077946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421F-D92C-D05B-967A-33DB63116FBA}"/>
              </a:ext>
            </a:extLst>
          </p:cNvPr>
          <p:cNvSpPr>
            <a:spLocks noGrp="1"/>
          </p:cNvSpPr>
          <p:nvPr>
            <p:ph type="title"/>
          </p:nvPr>
        </p:nvSpPr>
        <p:spPr/>
        <p:txBody>
          <a:bodyPr>
            <a:normAutofit fontScale="90000"/>
          </a:bodyPr>
          <a:lstStyle/>
          <a:p>
            <a:pPr algn="ctr"/>
            <a:r>
              <a:rPr lang="en-US" b="1" dirty="0">
                <a:latin typeface="Trebuchet MS" panose="020B0603020202020204" pitchFamily="34" charset="0"/>
              </a:rPr>
              <a:t>Basic Skills Screening Tool</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1AEB7183-0876-AB50-54CC-D465EF9FF385}"/>
              </a:ext>
            </a:extLst>
          </p:cNvPr>
          <p:cNvSpPr>
            <a:spLocks noGrp="1"/>
          </p:cNvSpPr>
          <p:nvPr>
            <p:ph idx="1"/>
          </p:nvPr>
        </p:nvSpPr>
        <p:spPr>
          <a:xfrm>
            <a:off x="838200" y="1555423"/>
            <a:ext cx="10515600" cy="4621540"/>
          </a:xfrm>
        </p:spPr>
        <p:txBody>
          <a:bodyPr/>
          <a:lstStyle/>
          <a:p>
            <a:pPr marL="0" indent="0">
              <a:buNone/>
            </a:pPr>
            <a:r>
              <a:rPr lang="en-US" dirty="0">
                <a:solidFill>
                  <a:schemeClr val="tx1"/>
                </a:solidFill>
                <a:latin typeface="Trebuchet MS" panose="020B0603020202020204" pitchFamily="34" charset="0"/>
              </a:rPr>
              <a:t>Demonstrating BSD due to the screening tool in Career Connect:</a:t>
            </a:r>
          </a:p>
        </p:txBody>
      </p:sp>
      <p:sp>
        <p:nvSpPr>
          <p:cNvPr id="4" name="Footer Placeholder 3">
            <a:extLst>
              <a:ext uri="{FF2B5EF4-FFF2-40B4-BE49-F238E27FC236}">
                <a16:creationId xmlns:a16="http://schemas.microsoft.com/office/drawing/2014/main" id="{A2A65E71-3D54-A498-E8D1-42613FABA055}"/>
              </a:ext>
            </a:extLst>
          </p:cNvPr>
          <p:cNvSpPr>
            <a:spLocks noGrp="1"/>
          </p:cNvSpPr>
          <p:nvPr>
            <p:ph type="ftr" sz="quarter" idx="11"/>
          </p:nvPr>
        </p:nvSpPr>
        <p:spPr/>
        <p:txBody>
          <a:bodyPr/>
          <a:lstStyle/>
          <a:p>
            <a:r>
              <a:rPr lang="en-US" dirty="0"/>
              <a:t>September 18th, 2023</a:t>
            </a:r>
          </a:p>
        </p:txBody>
      </p:sp>
      <p:pic>
        <p:nvPicPr>
          <p:cNvPr id="5" name="Picture 4">
            <a:extLst>
              <a:ext uri="{FF2B5EF4-FFF2-40B4-BE49-F238E27FC236}">
                <a16:creationId xmlns:a16="http://schemas.microsoft.com/office/drawing/2014/main" id="{CE335A7C-C952-DBDF-61B1-BB0B989E74A0}"/>
              </a:ext>
            </a:extLst>
          </p:cNvPr>
          <p:cNvPicPr>
            <a:picLocks noChangeAspect="1"/>
          </p:cNvPicPr>
          <p:nvPr/>
        </p:nvPicPr>
        <p:blipFill>
          <a:blip r:embed="rId2"/>
          <a:stretch>
            <a:fillRect/>
          </a:stretch>
        </p:blipFill>
        <p:spPr>
          <a:xfrm>
            <a:off x="1792664" y="2120107"/>
            <a:ext cx="8788400" cy="4146550"/>
          </a:xfrm>
          <a:prstGeom prst="rect">
            <a:avLst/>
          </a:prstGeom>
        </p:spPr>
      </p:pic>
    </p:spTree>
    <p:extLst>
      <p:ext uri="{BB962C8B-B14F-4D97-AF65-F5344CB8AC3E}">
        <p14:creationId xmlns:p14="http://schemas.microsoft.com/office/powerpoint/2010/main" val="1381394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5404-E964-94FE-24AB-B17FE0CF015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Deficient</a:t>
            </a:r>
          </a:p>
        </p:txBody>
      </p:sp>
      <p:sp>
        <p:nvSpPr>
          <p:cNvPr id="3" name="Content Placeholder 2">
            <a:extLst>
              <a:ext uri="{FF2B5EF4-FFF2-40B4-BE49-F238E27FC236}">
                <a16:creationId xmlns:a16="http://schemas.microsoft.com/office/drawing/2014/main" id="{EBD70FF8-1BA7-6C62-64AB-F66B7912E418}"/>
              </a:ext>
            </a:extLst>
          </p:cNvPr>
          <p:cNvSpPr>
            <a:spLocks noGrp="1"/>
          </p:cNvSpPr>
          <p:nvPr>
            <p:ph idx="1"/>
          </p:nvPr>
        </p:nvSpPr>
        <p:spPr/>
        <p:txBody>
          <a:bodyPr/>
          <a:lstStyle/>
          <a:p>
            <a:r>
              <a:rPr lang="en-US" sz="2800" dirty="0">
                <a:solidFill>
                  <a:schemeClr val="tx1"/>
                </a:solidFill>
                <a:latin typeface="Trebuchet MS" panose="020B0603020202020204" pitchFamily="34" charset="0"/>
              </a:rPr>
              <a:t>Similarly, if an individual scores at or below 8</a:t>
            </a:r>
            <a:r>
              <a:rPr lang="en-US" sz="2800" baseline="30000" dirty="0">
                <a:solidFill>
                  <a:schemeClr val="tx1"/>
                </a:solidFill>
                <a:latin typeface="Trebuchet MS" panose="020B0603020202020204" pitchFamily="34" charset="0"/>
              </a:rPr>
              <a:t>th</a:t>
            </a:r>
            <a:r>
              <a:rPr lang="en-US" sz="2800" dirty="0">
                <a:solidFill>
                  <a:schemeClr val="tx1"/>
                </a:solidFill>
                <a:latin typeface="Trebuchet MS" panose="020B0603020202020204" pitchFamily="34" charset="0"/>
              </a:rPr>
              <a:t> Grade Level on either their Math or Reading Assessment test they would be determined BSD and the question “Basic Skills Deficient/Low Levels of Literacy” on the “Barriers” screen in the application in Career Connect should be answered “Yes”.</a:t>
            </a:r>
          </a:p>
          <a:p>
            <a:r>
              <a:rPr lang="en-US" sz="2800" dirty="0">
                <a:solidFill>
                  <a:schemeClr val="tx1"/>
                </a:solidFill>
                <a:latin typeface="Trebuchet MS" panose="020B0603020202020204" pitchFamily="34" charset="0"/>
              </a:rPr>
              <a:t>If a client is determined BSD due to both the Basic Skills Screening tool and based on assessment test(s), documentation should be in the hard copy file to support the clients complete BSD status.</a:t>
            </a:r>
          </a:p>
          <a:p>
            <a:endParaRPr lang="en-US" dirty="0"/>
          </a:p>
        </p:txBody>
      </p:sp>
      <p:sp>
        <p:nvSpPr>
          <p:cNvPr id="4" name="Footer Placeholder 3">
            <a:extLst>
              <a:ext uri="{FF2B5EF4-FFF2-40B4-BE49-F238E27FC236}">
                <a16:creationId xmlns:a16="http://schemas.microsoft.com/office/drawing/2014/main" id="{A69913CE-8659-6D8C-300A-2D004CE690F6}"/>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4106794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B327-BE72-29B2-7D4B-528C7EE5B47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English Language Learner</a:t>
            </a:r>
          </a:p>
        </p:txBody>
      </p:sp>
      <p:sp>
        <p:nvSpPr>
          <p:cNvPr id="3" name="Content Placeholder 2">
            <a:extLst>
              <a:ext uri="{FF2B5EF4-FFF2-40B4-BE49-F238E27FC236}">
                <a16:creationId xmlns:a16="http://schemas.microsoft.com/office/drawing/2014/main" id="{DE86C266-D144-3733-CD7B-FACCA9FCE69D}"/>
              </a:ext>
            </a:extLst>
          </p:cNvPr>
          <p:cNvSpPr>
            <a:spLocks noGrp="1"/>
          </p:cNvSpPr>
          <p:nvPr>
            <p:ph idx="1"/>
          </p:nvPr>
        </p:nvSpPr>
        <p:spPr/>
        <p:txBody>
          <a:bodyPr/>
          <a:lstStyle/>
          <a:p>
            <a:pPr marL="0" indent="0">
              <a:buNone/>
            </a:pPr>
            <a:r>
              <a:rPr lang="en-US" sz="2800" dirty="0">
                <a:solidFill>
                  <a:schemeClr val="tx1"/>
                </a:solidFill>
                <a:latin typeface="Trebuchet MS" panose="020B0603020202020204" pitchFamily="34" charset="0"/>
                <a:cs typeface="Traditional Arabic" panose="02020603050405020304" pitchFamily="18" charset="-78"/>
              </a:rPr>
              <a:t>English Language Learner – when used with respect to an eligible individual, means an eligible individual who has limited ability in reading, writing, speaking, or comprehending the English language, and (A) whose native language is a language other than English; or (B) who lives in a family or community environment where a language other than English is the dominant language.       </a:t>
            </a:r>
          </a:p>
          <a:p>
            <a:endParaRPr lang="en-US" dirty="0"/>
          </a:p>
        </p:txBody>
      </p:sp>
      <p:sp>
        <p:nvSpPr>
          <p:cNvPr id="4" name="Footer Placeholder 3">
            <a:extLst>
              <a:ext uri="{FF2B5EF4-FFF2-40B4-BE49-F238E27FC236}">
                <a16:creationId xmlns:a16="http://schemas.microsoft.com/office/drawing/2014/main" id="{D5671F9C-41F4-8F27-D8FF-396BD59E79CE}"/>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67666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237E-B577-0DCA-7901-73DFBC20757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English Language Learner</a:t>
            </a:r>
            <a:endParaRPr lang="en-US" dirty="0"/>
          </a:p>
        </p:txBody>
      </p:sp>
      <p:sp>
        <p:nvSpPr>
          <p:cNvPr id="3" name="Content Placeholder 2">
            <a:extLst>
              <a:ext uri="{FF2B5EF4-FFF2-40B4-BE49-F238E27FC236}">
                <a16:creationId xmlns:a16="http://schemas.microsoft.com/office/drawing/2014/main" id="{1D7656ED-7735-B2A9-EA0D-11172B975212}"/>
              </a:ext>
            </a:extLst>
          </p:cNvPr>
          <p:cNvSpPr>
            <a:spLocks noGrp="1"/>
          </p:cNvSpPr>
          <p:nvPr>
            <p:ph idx="1"/>
          </p:nvPr>
        </p:nvSpPr>
        <p:spPr/>
        <p:txBody>
          <a:bodyPr/>
          <a:lstStyle/>
          <a:p>
            <a:r>
              <a:rPr lang="en-US" sz="2800" dirty="0">
                <a:solidFill>
                  <a:schemeClr val="tx1"/>
                </a:solidFill>
                <a:latin typeface="Trebuchet MS" panose="020B0603020202020204" pitchFamily="34" charset="0"/>
              </a:rPr>
              <a:t>Within Career Connect, on the “Barriers” tab within the application, is a question, “Do you primarily speak a language other than English?”</a:t>
            </a:r>
          </a:p>
          <a:p>
            <a:r>
              <a:rPr lang="en-US" sz="2800" dirty="0">
                <a:solidFill>
                  <a:schemeClr val="tx1"/>
                </a:solidFill>
                <a:latin typeface="Trebuchet MS" panose="020B0603020202020204" pitchFamily="34" charset="0"/>
              </a:rPr>
              <a:t>If the question is populated with a “Yes”, the client will meet the barrier as an English Language Learner (ELL). (See example on next slide.) </a:t>
            </a:r>
          </a:p>
          <a:p>
            <a:endParaRPr lang="en-US" dirty="0"/>
          </a:p>
        </p:txBody>
      </p:sp>
      <p:sp>
        <p:nvSpPr>
          <p:cNvPr id="4" name="Footer Placeholder 3">
            <a:extLst>
              <a:ext uri="{FF2B5EF4-FFF2-40B4-BE49-F238E27FC236}">
                <a16:creationId xmlns:a16="http://schemas.microsoft.com/office/drawing/2014/main" id="{BCA65796-C112-AA04-C06E-FA81C7540EF5}"/>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490371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5482-49ED-324E-7D4C-EB31267A5F01}"/>
              </a:ext>
            </a:extLst>
          </p:cNvPr>
          <p:cNvSpPr>
            <a:spLocks noGrp="1"/>
          </p:cNvSpPr>
          <p:nvPr>
            <p:ph type="title"/>
          </p:nvPr>
        </p:nvSpPr>
        <p:spPr/>
        <p:txBody>
          <a:bodyPr>
            <a:normAutofit fontScale="90000"/>
          </a:bodyPr>
          <a:lstStyle/>
          <a:p>
            <a:pPr algn="ctr"/>
            <a:r>
              <a:rPr lang="en-US" sz="4400" b="1" dirty="0">
                <a:latin typeface="Trebuchet MS" panose="020B0603020202020204" pitchFamily="34" charset="0"/>
              </a:rPr>
              <a:t>English Language Learner</a:t>
            </a:r>
            <a:endParaRPr lang="en-US" dirty="0"/>
          </a:p>
        </p:txBody>
      </p:sp>
      <p:sp>
        <p:nvSpPr>
          <p:cNvPr id="4" name="Footer Placeholder 3">
            <a:extLst>
              <a:ext uri="{FF2B5EF4-FFF2-40B4-BE49-F238E27FC236}">
                <a16:creationId xmlns:a16="http://schemas.microsoft.com/office/drawing/2014/main" id="{22D12420-80D9-2A8E-1F63-5EAEDFFEB08D}"/>
              </a:ext>
            </a:extLst>
          </p:cNvPr>
          <p:cNvSpPr>
            <a:spLocks noGrp="1"/>
          </p:cNvSpPr>
          <p:nvPr>
            <p:ph type="ftr" sz="quarter" idx="11"/>
          </p:nvPr>
        </p:nvSpPr>
        <p:spPr/>
        <p:txBody>
          <a:bodyPr/>
          <a:lstStyle/>
          <a:p>
            <a:r>
              <a:rPr lang="en-US" dirty="0"/>
              <a:t>September 18th, 2023</a:t>
            </a:r>
          </a:p>
        </p:txBody>
      </p:sp>
      <p:pic>
        <p:nvPicPr>
          <p:cNvPr id="5" name="Content Placeholder 4">
            <a:extLst>
              <a:ext uri="{FF2B5EF4-FFF2-40B4-BE49-F238E27FC236}">
                <a16:creationId xmlns:a16="http://schemas.microsoft.com/office/drawing/2014/main" id="{D0A558B6-0F63-9563-D8DF-DB36240E0F86}"/>
              </a:ext>
            </a:extLst>
          </p:cNvPr>
          <p:cNvPicPr>
            <a:picLocks noGrp="1"/>
          </p:cNvPicPr>
          <p:nvPr>
            <p:ph idx="1"/>
          </p:nvPr>
        </p:nvPicPr>
        <p:blipFill>
          <a:blip r:embed="rId2"/>
          <a:stretch>
            <a:fillRect/>
          </a:stretch>
        </p:blipFill>
        <p:spPr>
          <a:xfrm>
            <a:off x="3402681" y="1706252"/>
            <a:ext cx="6193806" cy="4470711"/>
          </a:xfrm>
          <a:prstGeom prst="rect">
            <a:avLst/>
          </a:prstGeom>
        </p:spPr>
      </p:pic>
    </p:spTree>
    <p:extLst>
      <p:ext uri="{BB962C8B-B14F-4D97-AF65-F5344CB8AC3E}">
        <p14:creationId xmlns:p14="http://schemas.microsoft.com/office/powerpoint/2010/main" val="1400169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7DBA-9A9C-C75D-7EC6-01FA79D9A5C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English Language Learner</a:t>
            </a:r>
          </a:p>
        </p:txBody>
      </p:sp>
      <p:sp>
        <p:nvSpPr>
          <p:cNvPr id="3" name="Content Placeholder 2">
            <a:extLst>
              <a:ext uri="{FF2B5EF4-FFF2-40B4-BE49-F238E27FC236}">
                <a16:creationId xmlns:a16="http://schemas.microsoft.com/office/drawing/2014/main" id="{A2108860-8B26-BF96-48E7-251846E0D410}"/>
              </a:ext>
            </a:extLst>
          </p:cNvPr>
          <p:cNvSpPr>
            <a:spLocks noGrp="1"/>
          </p:cNvSpPr>
          <p:nvPr>
            <p:ph idx="1"/>
          </p:nvPr>
        </p:nvSpPr>
        <p:spPr>
          <a:xfrm>
            <a:off x="838200" y="1791093"/>
            <a:ext cx="10879318" cy="4385870"/>
          </a:xfrm>
        </p:spPr>
        <p:txBody>
          <a:bodyPr/>
          <a:lstStyle/>
          <a:p>
            <a:pPr marL="0" indent="0">
              <a:buNone/>
            </a:pPr>
            <a:r>
              <a:rPr lang="en-US" sz="2800" dirty="0">
                <a:solidFill>
                  <a:schemeClr val="tx1"/>
                </a:solidFill>
                <a:latin typeface="Trebuchet MS" panose="020B0603020202020204" pitchFamily="34" charset="0"/>
              </a:rPr>
              <a:t>In Career Connect, if a client is identified as an English Language Learner, the client must indicate a language of preference.</a:t>
            </a:r>
          </a:p>
          <a:p>
            <a:endParaRPr lang="en-US" dirty="0"/>
          </a:p>
        </p:txBody>
      </p:sp>
      <p:sp>
        <p:nvSpPr>
          <p:cNvPr id="4" name="Footer Placeholder 3">
            <a:extLst>
              <a:ext uri="{FF2B5EF4-FFF2-40B4-BE49-F238E27FC236}">
                <a16:creationId xmlns:a16="http://schemas.microsoft.com/office/drawing/2014/main" id="{53E7F73B-3A34-7CB0-7330-95F6451D426A}"/>
              </a:ext>
            </a:extLst>
          </p:cNvPr>
          <p:cNvSpPr>
            <a:spLocks noGrp="1"/>
          </p:cNvSpPr>
          <p:nvPr>
            <p:ph type="ftr" sz="quarter" idx="11"/>
          </p:nvPr>
        </p:nvSpPr>
        <p:spPr/>
        <p:txBody>
          <a:bodyPr/>
          <a:lstStyle/>
          <a:p>
            <a:r>
              <a:rPr lang="en-US" dirty="0"/>
              <a:t>September 18th, 2023</a:t>
            </a:r>
          </a:p>
        </p:txBody>
      </p:sp>
      <p:pic>
        <p:nvPicPr>
          <p:cNvPr id="5" name="Picture 4">
            <a:extLst>
              <a:ext uri="{FF2B5EF4-FFF2-40B4-BE49-F238E27FC236}">
                <a16:creationId xmlns:a16="http://schemas.microsoft.com/office/drawing/2014/main" id="{64C8BD6A-82BC-07F4-C4B8-9211BC47F6CA}"/>
              </a:ext>
            </a:extLst>
          </p:cNvPr>
          <p:cNvPicPr/>
          <p:nvPr/>
        </p:nvPicPr>
        <p:blipFill>
          <a:blip r:embed="rId2"/>
          <a:stretch>
            <a:fillRect/>
          </a:stretch>
        </p:blipFill>
        <p:spPr>
          <a:xfrm>
            <a:off x="3211010" y="3137925"/>
            <a:ext cx="5943600" cy="2554605"/>
          </a:xfrm>
          <a:prstGeom prst="rect">
            <a:avLst/>
          </a:prstGeom>
        </p:spPr>
      </p:pic>
    </p:spTree>
    <p:extLst>
      <p:ext uri="{BB962C8B-B14F-4D97-AF65-F5344CB8AC3E}">
        <p14:creationId xmlns:p14="http://schemas.microsoft.com/office/powerpoint/2010/main" val="2110285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78B6-7B32-A70A-B2E8-F5FC36E921B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Recap Adult BSD Criteria</a:t>
            </a:r>
          </a:p>
        </p:txBody>
      </p:sp>
      <p:sp>
        <p:nvSpPr>
          <p:cNvPr id="3" name="Content Placeholder 2">
            <a:extLst>
              <a:ext uri="{FF2B5EF4-FFF2-40B4-BE49-F238E27FC236}">
                <a16:creationId xmlns:a16="http://schemas.microsoft.com/office/drawing/2014/main" id="{7B44391B-00E1-C64F-8164-2197797F4C07}"/>
              </a:ext>
            </a:extLst>
          </p:cNvPr>
          <p:cNvSpPr>
            <a:spLocks noGrp="1"/>
          </p:cNvSpPr>
          <p:nvPr>
            <p:ph idx="1"/>
          </p:nvPr>
        </p:nvSpPr>
        <p:spPr/>
        <p:txBody>
          <a:bodyPr/>
          <a:lstStyle/>
          <a:p>
            <a:r>
              <a:rPr lang="en-US" sz="2800" dirty="0">
                <a:solidFill>
                  <a:schemeClr val="tx1"/>
                </a:solidFill>
                <a:latin typeface="Trebuchet MS" panose="020B0603020202020204" pitchFamily="34" charset="0"/>
              </a:rPr>
              <a:t>If an individual scores at or below 8</a:t>
            </a:r>
            <a:r>
              <a:rPr lang="en-US" sz="2800" baseline="30000" dirty="0">
                <a:solidFill>
                  <a:schemeClr val="tx1"/>
                </a:solidFill>
                <a:latin typeface="Trebuchet MS" panose="020B0603020202020204" pitchFamily="34" charset="0"/>
              </a:rPr>
              <a:t>th</a:t>
            </a:r>
            <a:r>
              <a:rPr lang="en-US" sz="2800" dirty="0">
                <a:solidFill>
                  <a:schemeClr val="tx1"/>
                </a:solidFill>
                <a:latin typeface="Trebuchet MS" panose="020B0603020202020204" pitchFamily="34" charset="0"/>
              </a:rPr>
              <a:t> Grade Level on either their Math or Reading Assessment test they would be determined BSD.</a:t>
            </a:r>
          </a:p>
          <a:p>
            <a:r>
              <a:rPr lang="en-US" sz="2800" dirty="0">
                <a:solidFill>
                  <a:schemeClr val="tx1"/>
                </a:solidFill>
                <a:latin typeface="Trebuchet MS" panose="020B0603020202020204" pitchFamily="34" charset="0"/>
              </a:rPr>
              <a:t>An individual can be determined BSD using the Basic Skills Screening Tool.</a:t>
            </a:r>
          </a:p>
          <a:p>
            <a:r>
              <a:rPr lang="en-US" sz="2800" dirty="0">
                <a:solidFill>
                  <a:schemeClr val="tx1"/>
                </a:solidFill>
                <a:latin typeface="Trebuchet MS" panose="020B0603020202020204" pitchFamily="34" charset="0"/>
              </a:rPr>
              <a:t>Lastly, if an individual is assessed as an English Language Learner (ELL), they are also determined to meet BSD criteria.</a:t>
            </a:r>
          </a:p>
          <a:p>
            <a:r>
              <a:rPr lang="en-US" sz="2800" dirty="0">
                <a:solidFill>
                  <a:schemeClr val="tx1"/>
                </a:solidFill>
                <a:latin typeface="Trebuchet MS" panose="020B0603020202020204" pitchFamily="34" charset="0"/>
              </a:rPr>
              <a:t>LWIA 7 has an excellent Adult Priority of Service Checklist. </a:t>
            </a:r>
          </a:p>
          <a:p>
            <a:endParaRPr lang="en-US" dirty="0"/>
          </a:p>
        </p:txBody>
      </p:sp>
      <p:sp>
        <p:nvSpPr>
          <p:cNvPr id="4" name="Footer Placeholder 3">
            <a:extLst>
              <a:ext uri="{FF2B5EF4-FFF2-40B4-BE49-F238E27FC236}">
                <a16:creationId xmlns:a16="http://schemas.microsoft.com/office/drawing/2014/main" id="{BF9E6F1C-EC76-9F8F-425E-F743B9B758E9}"/>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82122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D20F-3F44-420F-8E83-D68633AA53BC}"/>
              </a:ext>
            </a:extLst>
          </p:cNvPr>
          <p:cNvSpPr>
            <a:spLocks noGrp="1"/>
          </p:cNvSpPr>
          <p:nvPr>
            <p:ph type="title"/>
          </p:nvPr>
        </p:nvSpPr>
        <p:spPr>
          <a:xfrm>
            <a:off x="3211011" y="610865"/>
            <a:ext cx="7170946" cy="561049"/>
          </a:xfrm>
        </p:spPr>
        <p:txBody>
          <a:bodyPr vert="horz" lIns="91440" tIns="45720" rIns="91440" bIns="45720" rtlCol="0" anchor="ctr">
            <a:normAutofit fontScale="90000"/>
          </a:bodyPr>
          <a:lstStyle/>
          <a:p>
            <a:pPr algn="ctr"/>
            <a:r>
              <a:rPr lang="en-US" altLang="en-US" sz="3600" kern="1200" dirty="0">
                <a:latin typeface="Trebuchet MS" panose="020B0603020202020204" pitchFamily="34" charset="0"/>
              </a:rPr>
              <a:t>Understanding the ePolicy Manual </a:t>
            </a:r>
            <a:endParaRPr lang="en-US" sz="3600" kern="12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D40F8368-105B-4A40-844D-4E65B6BE2F0A}"/>
              </a:ext>
            </a:extLst>
          </p:cNvPr>
          <p:cNvSpPr>
            <a:spLocks noGrp="1"/>
          </p:cNvSpPr>
          <p:nvPr>
            <p:ph idx="1"/>
          </p:nvPr>
        </p:nvSpPr>
        <p:spPr>
          <a:xfrm>
            <a:off x="838200" y="2118167"/>
            <a:ext cx="9656135" cy="4058796"/>
          </a:xfrm>
        </p:spPr>
        <p:txBody>
          <a:bodyPr vert="horz" lIns="91440" tIns="45720" rIns="91440" bIns="45720" numCol="2" rtlCol="0">
            <a:normAutofit/>
          </a:bodyPr>
          <a:lstStyle/>
          <a:p>
            <a:pPr marL="0" indent="0">
              <a:buNone/>
            </a:pPr>
            <a:r>
              <a:rPr lang="en-US" altLang="en-US" sz="2200" dirty="0">
                <a:solidFill>
                  <a:schemeClr val="tx1"/>
                </a:solidFill>
                <a:latin typeface="Trebuchet MS" panose="020B0603020202020204" pitchFamily="34" charset="0"/>
                <a:cs typeface="Calibri" panose="020F0502020204030204" pitchFamily="34" charset="0"/>
              </a:rPr>
              <a:t>The Illinois Department of Commerce and Economic Opportunity, Office of Employment and Training (OET) utilizes a WIOA ePolicy portal where all current and new guidance issued by the Illinois Workforce Innovation Board (IWIB) and OET will be maintained. </a:t>
            </a:r>
          </a:p>
          <a:p>
            <a:pPr marL="0" indent="0">
              <a:buNone/>
            </a:pPr>
            <a:r>
              <a:rPr lang="en-US" sz="2000" dirty="0">
                <a:solidFill>
                  <a:schemeClr val="tx1"/>
                </a:solidFill>
              </a:rPr>
              <a:t> </a:t>
            </a:r>
            <a:r>
              <a:rPr lang="en-US" altLang="en-US" sz="1600" b="1" dirty="0"/>
              <a:t>Homepage: </a:t>
            </a:r>
            <a:r>
              <a:rPr lang="en-US" altLang="en-US" sz="1600" b="1" u="sng" dirty="0">
                <a:solidFill>
                  <a:srgbClr val="0070C0"/>
                </a:solidFill>
                <a:hlinkClick r:id="rId2"/>
              </a:rPr>
              <a:t>www.illinoisworknet.com/DCEOPolicies</a:t>
            </a:r>
            <a:endParaRPr lang="en-US" altLang="en-US" sz="1600" b="1" dirty="0">
              <a:solidFill>
                <a:srgbClr val="0070C0"/>
              </a:solidFill>
            </a:endParaRPr>
          </a:p>
          <a:p>
            <a:pPr>
              <a:buFont typeface="Arial" panose="020B0604020202020204" pitchFamily="34" charset="0"/>
              <a:buChar char="•"/>
            </a:pPr>
            <a:endParaRPr lang="en-US" sz="2000" dirty="0">
              <a:solidFill>
                <a:schemeClr val="tx1"/>
              </a:solidFill>
            </a:endParaRPr>
          </a:p>
        </p:txBody>
      </p:sp>
      <p:pic>
        <p:nvPicPr>
          <p:cNvPr id="4" name="Picture 2">
            <a:extLst>
              <a:ext uri="{FF2B5EF4-FFF2-40B4-BE49-F238E27FC236}">
                <a16:creationId xmlns:a16="http://schemas.microsoft.com/office/drawing/2014/main" id="{43C8DCC0-6959-4AEB-A36E-15D5DB9287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10"/>
          <a:stretch/>
        </p:blipFill>
        <p:spPr>
          <a:xfrm>
            <a:off x="6177516" y="1782981"/>
            <a:ext cx="4965406" cy="43939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a:extLst>
              <a:ext uri="{FF2B5EF4-FFF2-40B4-BE49-F238E27FC236}">
                <a16:creationId xmlns:a16="http://schemas.microsoft.com/office/drawing/2014/main" id="{9710A051-6A10-402D-B8F5-D980A13347E1}"/>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310659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92F7-E7CE-B58B-8753-EA7ADEF9DD37}"/>
              </a:ext>
            </a:extLst>
          </p:cNvPr>
          <p:cNvSpPr>
            <a:spLocks noGrp="1"/>
          </p:cNvSpPr>
          <p:nvPr>
            <p:ph type="title"/>
          </p:nvPr>
        </p:nvSpPr>
        <p:spPr/>
        <p:txBody>
          <a:bodyPr>
            <a:normAutofit fontScale="90000"/>
          </a:bodyPr>
          <a:lstStyle/>
          <a:p>
            <a:pPr algn="ctr"/>
            <a:r>
              <a:rPr lang="en-US" b="1" dirty="0">
                <a:latin typeface="Trebuchet MS" panose="020B0603020202020204" pitchFamily="34" charset="0"/>
              </a:rPr>
              <a:t>Adult Training Services</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21595C70-F538-74C9-15A2-00F1CB87B82A}"/>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Prior to certification under “Training Services” an Adult client must have:</a:t>
            </a:r>
          </a:p>
          <a:p>
            <a:pPr lvl="1"/>
            <a:r>
              <a:rPr lang="en-US" dirty="0">
                <a:solidFill>
                  <a:schemeClr val="tx1"/>
                </a:solidFill>
                <a:latin typeface="Trebuchet MS" panose="020B0603020202020204" pitchFamily="34" charset="0"/>
              </a:rPr>
              <a:t>Documented Assessment</a:t>
            </a:r>
          </a:p>
          <a:p>
            <a:pPr lvl="1"/>
            <a:r>
              <a:rPr lang="en-US" dirty="0">
                <a:solidFill>
                  <a:schemeClr val="tx1"/>
                </a:solidFill>
                <a:latin typeface="Trebuchet MS" panose="020B0603020202020204" pitchFamily="34" charset="0"/>
              </a:rPr>
              <a:t>Individual Employment Plan (IEP)</a:t>
            </a:r>
          </a:p>
        </p:txBody>
      </p:sp>
      <p:sp>
        <p:nvSpPr>
          <p:cNvPr id="4" name="Footer Placeholder 3">
            <a:extLst>
              <a:ext uri="{FF2B5EF4-FFF2-40B4-BE49-F238E27FC236}">
                <a16:creationId xmlns:a16="http://schemas.microsoft.com/office/drawing/2014/main" id="{EDA81993-3723-92B6-9A90-2D0AE0FCC237}"/>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487159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24FF-39E7-0947-6ECB-61B5CD2802F8}"/>
              </a:ext>
            </a:extLst>
          </p:cNvPr>
          <p:cNvSpPr>
            <a:spLocks noGrp="1"/>
          </p:cNvSpPr>
          <p:nvPr>
            <p:ph type="title"/>
          </p:nvPr>
        </p:nvSpPr>
        <p:spPr>
          <a:xfrm>
            <a:off x="2865748" y="610865"/>
            <a:ext cx="8389856" cy="561049"/>
          </a:xfrm>
        </p:spPr>
        <p:txBody>
          <a:bodyPr>
            <a:normAutofit fontScale="90000"/>
          </a:bodyPr>
          <a:lstStyle/>
          <a:p>
            <a:pPr algn="ctr"/>
            <a:r>
              <a:rPr lang="en-US" dirty="0">
                <a:latin typeface="Trebuchet MS" panose="020B0603020202020204" pitchFamily="34" charset="0"/>
              </a:rPr>
              <a:t>Individual Employment Plan (IEP)</a:t>
            </a:r>
          </a:p>
        </p:txBody>
      </p:sp>
      <p:sp>
        <p:nvSpPr>
          <p:cNvPr id="3" name="Content Placeholder 2">
            <a:extLst>
              <a:ext uri="{FF2B5EF4-FFF2-40B4-BE49-F238E27FC236}">
                <a16:creationId xmlns:a16="http://schemas.microsoft.com/office/drawing/2014/main" id="{F0B9151B-98D2-F8B1-5DD7-8EBDCD1C5C9D}"/>
              </a:ext>
            </a:extLst>
          </p:cNvPr>
          <p:cNvSpPr>
            <a:spLocks noGrp="1"/>
          </p:cNvSpPr>
          <p:nvPr>
            <p:ph idx="1"/>
          </p:nvPr>
        </p:nvSpPr>
        <p:spPr/>
        <p:txBody>
          <a:bodyPr/>
          <a:lstStyle/>
          <a:p>
            <a:pPr marL="0" indent="0">
              <a:buNone/>
            </a:pPr>
            <a:r>
              <a:rPr lang="en-US" sz="2800" dirty="0">
                <a:solidFill>
                  <a:schemeClr val="tx1"/>
                </a:solidFill>
                <a:latin typeface="Trebuchet MS" panose="020B0603020202020204" pitchFamily="34" charset="0"/>
              </a:rPr>
              <a:t>IEP - A plan developed by the participant and the Career Coach to identify the participant's employment goal, the appropriate achievement objectives, and the appropriate combination of services for the participant to achieve the employment goal, including providing information on eligible providers of training services and career pathways to attain career objectives.</a:t>
            </a:r>
          </a:p>
          <a:p>
            <a:endParaRPr lang="en-US" dirty="0"/>
          </a:p>
        </p:txBody>
      </p:sp>
      <p:sp>
        <p:nvSpPr>
          <p:cNvPr id="4" name="Footer Placeholder 3">
            <a:extLst>
              <a:ext uri="{FF2B5EF4-FFF2-40B4-BE49-F238E27FC236}">
                <a16:creationId xmlns:a16="http://schemas.microsoft.com/office/drawing/2014/main" id="{3643ACD0-1E20-4A15-2BE8-73FBFA3411CF}"/>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218702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60B3-7785-5091-FC5A-5BF757CCE02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Adult Training Services </a:t>
            </a:r>
          </a:p>
        </p:txBody>
      </p:sp>
      <p:sp>
        <p:nvSpPr>
          <p:cNvPr id="3" name="Content Placeholder 2">
            <a:extLst>
              <a:ext uri="{FF2B5EF4-FFF2-40B4-BE49-F238E27FC236}">
                <a16:creationId xmlns:a16="http://schemas.microsoft.com/office/drawing/2014/main" id="{0D9DCCCA-AB72-8421-70D3-FA17CDE884AE}"/>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The “Assessment” and “IEP” could be completed by either the LWIA staff (Career Coach); WIOA Core partner staff (Adult Ed., Wagner </a:t>
            </a:r>
            <a:r>
              <a:rPr lang="en-US" dirty="0" err="1">
                <a:solidFill>
                  <a:schemeClr val="tx1"/>
                </a:solidFill>
                <a:latin typeface="Trebuchet MS" panose="020B0603020202020204" pitchFamily="34" charset="0"/>
              </a:rPr>
              <a:t>Peyser</a:t>
            </a:r>
            <a:r>
              <a:rPr lang="en-US" dirty="0">
                <a:solidFill>
                  <a:schemeClr val="tx1"/>
                </a:solidFill>
                <a:latin typeface="Trebuchet MS" panose="020B0603020202020204" pitchFamily="34" charset="0"/>
              </a:rPr>
              <a:t>, Vocational Rehab, TANF staff); Training Provider or staff from some other agency.</a:t>
            </a:r>
          </a:p>
          <a:p>
            <a:pPr marL="0" indent="0">
              <a:buNone/>
            </a:pPr>
            <a:endParaRPr lang="en-US" dirty="0">
              <a:solidFill>
                <a:schemeClr val="tx1"/>
              </a:solidFill>
              <a:latin typeface="Trebuchet MS" panose="020B0603020202020204" pitchFamily="34" charset="0"/>
            </a:endParaRPr>
          </a:p>
          <a:p>
            <a:pPr lvl="1"/>
            <a:r>
              <a:rPr lang="en-US" sz="2800" dirty="0">
                <a:solidFill>
                  <a:schemeClr val="tx1"/>
                </a:solidFill>
                <a:latin typeface="Trebuchet MS" panose="020B0603020202020204" pitchFamily="34" charset="0"/>
              </a:rPr>
              <a:t>Most often the assessment and IEP will be completed by the WIOA Adult Career Coach at the LWIA.</a:t>
            </a:r>
          </a:p>
          <a:p>
            <a:endParaRPr lang="en-US" dirty="0"/>
          </a:p>
        </p:txBody>
      </p:sp>
      <p:sp>
        <p:nvSpPr>
          <p:cNvPr id="4" name="Footer Placeholder 3">
            <a:extLst>
              <a:ext uri="{FF2B5EF4-FFF2-40B4-BE49-F238E27FC236}">
                <a16:creationId xmlns:a16="http://schemas.microsoft.com/office/drawing/2014/main" id="{9194A313-4BEF-6840-DEE5-671EC5B4EC0D}"/>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732062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0343-A3FD-4E3C-8171-BB42B4D7B7FD}"/>
              </a:ext>
            </a:extLst>
          </p:cNvPr>
          <p:cNvSpPr>
            <a:spLocks noGrp="1"/>
          </p:cNvSpPr>
          <p:nvPr>
            <p:ph type="title"/>
          </p:nvPr>
        </p:nvSpPr>
        <p:spPr>
          <a:xfrm>
            <a:off x="2223911" y="610865"/>
            <a:ext cx="8340926" cy="561049"/>
          </a:xfrm>
        </p:spPr>
        <p:txBody>
          <a:bodyPr>
            <a:normAutofit fontScale="90000"/>
          </a:bodyPr>
          <a:lstStyle/>
          <a:p>
            <a:pPr algn="ctr"/>
            <a:r>
              <a:rPr lang="en-US" dirty="0">
                <a:latin typeface="Trebuchet MS" panose="020B0603020202020204" pitchFamily="34" charset="0"/>
              </a:rPr>
              <a:t>Co-Enrolled Adult Client</a:t>
            </a:r>
          </a:p>
        </p:txBody>
      </p:sp>
      <p:sp>
        <p:nvSpPr>
          <p:cNvPr id="3" name="Content Placeholder 2">
            <a:extLst>
              <a:ext uri="{FF2B5EF4-FFF2-40B4-BE49-F238E27FC236}">
                <a16:creationId xmlns:a16="http://schemas.microsoft.com/office/drawing/2014/main" id="{332BDA92-A5EC-4847-BFBE-F2938A6B4785}"/>
              </a:ext>
            </a:extLst>
          </p:cNvPr>
          <p:cNvSpPr>
            <a:spLocks noGrp="1"/>
          </p:cNvSpPr>
          <p:nvPr>
            <p:ph idx="1"/>
          </p:nvPr>
        </p:nvSpPr>
        <p:spPr>
          <a:xfrm>
            <a:off x="1130300" y="2118167"/>
            <a:ext cx="10223500" cy="4058796"/>
          </a:xfrm>
        </p:spPr>
        <p:txBody>
          <a:bodyPr>
            <a:normAutofit fontScale="77500" lnSpcReduction="20000"/>
          </a:bodyPr>
          <a:lstStyle/>
          <a:p>
            <a:r>
              <a:rPr lang="en-US" dirty="0">
                <a:solidFill>
                  <a:schemeClr val="tx1"/>
                </a:solidFill>
                <a:latin typeface="Trebuchet MS" panose="020B0603020202020204" pitchFamily="34" charset="0"/>
              </a:rPr>
              <a:t>WIOA Adult clients who meet the priority of services – (Low-Income and/or Basic Skills Deficient) could be co-enrolled with an age-appropriate Youth title or a Dislocated Worker title to break up funding of services:</a:t>
            </a:r>
          </a:p>
          <a:p>
            <a:pPr marL="0" indent="0">
              <a:buNone/>
            </a:pPr>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If this is done, the client cannot exit from one title until services from all titles are completed.</a:t>
            </a:r>
          </a:p>
          <a:p>
            <a:pPr lvl="1"/>
            <a:r>
              <a:rPr lang="en-US" dirty="0">
                <a:solidFill>
                  <a:schemeClr val="tx1"/>
                </a:solidFill>
                <a:latin typeface="Trebuchet MS" panose="020B0603020202020204" pitchFamily="34" charset="0"/>
              </a:rPr>
              <a:t>If this is done, the client would fall into performance outcomes for each title that the client is registered.  </a:t>
            </a:r>
          </a:p>
          <a:p>
            <a:pPr marL="0" indent="0">
              <a:buNone/>
            </a:pPr>
            <a:endParaRPr lang="en-US" sz="2800" dirty="0">
              <a:solidFill>
                <a:schemeClr val="tx1"/>
              </a:solidFill>
              <a:latin typeface="Trebuchet MS" panose="020B0603020202020204" pitchFamily="34" charset="0"/>
            </a:endParaRPr>
          </a:p>
          <a:p>
            <a:pPr marL="0" indent="0">
              <a:buNone/>
            </a:pPr>
            <a:r>
              <a:rPr lang="en-US" altLang="en-US" dirty="0">
                <a:solidFill>
                  <a:schemeClr val="tx1"/>
                </a:solidFill>
                <a:highlight>
                  <a:srgbClr val="FFFF00"/>
                </a:highlight>
                <a:latin typeface="Trebuchet MS" panose="020B0603020202020204" pitchFamily="34" charset="0"/>
              </a:rPr>
              <a:t>Note, if an Adult client </a:t>
            </a:r>
            <a:r>
              <a:rPr lang="en-US" altLang="en-US" b="1" u="sng" dirty="0">
                <a:solidFill>
                  <a:schemeClr val="tx1"/>
                </a:solidFill>
                <a:highlight>
                  <a:srgbClr val="FFFF00"/>
                </a:highlight>
                <a:latin typeface="Trebuchet MS" panose="020B0603020202020204" pitchFamily="34" charset="0"/>
              </a:rPr>
              <a:t>does not </a:t>
            </a:r>
            <a:r>
              <a:rPr lang="en-US" altLang="en-US" dirty="0">
                <a:solidFill>
                  <a:schemeClr val="tx1"/>
                </a:solidFill>
                <a:highlight>
                  <a:srgbClr val="FFFF00"/>
                </a:highlight>
                <a:latin typeface="Trebuchet MS" panose="020B0603020202020204" pitchFamily="34" charset="0"/>
              </a:rPr>
              <a:t>meet one of the Adult Priorities, but meets either Youth or Dislocated Worker criteria, they should not be served under the Adult title.</a:t>
            </a:r>
          </a:p>
          <a:p>
            <a:pPr marL="0" indent="0">
              <a:buNone/>
            </a:pPr>
            <a:r>
              <a:rPr lang="en-US" sz="2400" dirty="0">
                <a:solidFill>
                  <a:schemeClr val="tx1"/>
                </a:solidFill>
                <a:latin typeface="Trebuchet MS" panose="020B0603020202020204" pitchFamily="34" charset="0"/>
              </a:rPr>
              <a:t> </a:t>
            </a:r>
            <a:endParaRPr lang="en-US" sz="2400" b="1" dirty="0">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7A18C598-EE75-405B-AEC0-D4ED4ABF33C6}"/>
              </a:ext>
            </a:extLst>
          </p:cNvPr>
          <p:cNvSpPr>
            <a:spLocks noGrp="1"/>
          </p:cNvSpPr>
          <p:nvPr>
            <p:ph type="ftr" sz="quarter" idx="11"/>
          </p:nvPr>
        </p:nvSpPr>
        <p:spPr/>
        <p:txBody>
          <a:bodyPr/>
          <a:lstStyle/>
          <a:p>
            <a:r>
              <a:rPr lang="en-US" dirty="0"/>
              <a:t>September 18th, 2023</a:t>
            </a:r>
          </a:p>
          <a:p>
            <a:r>
              <a:rPr lang="en-US" dirty="0"/>
              <a:t> </a:t>
            </a:r>
          </a:p>
        </p:txBody>
      </p:sp>
    </p:spTree>
    <p:extLst>
      <p:ext uri="{BB962C8B-B14F-4D97-AF65-F5344CB8AC3E}">
        <p14:creationId xmlns:p14="http://schemas.microsoft.com/office/powerpoint/2010/main" val="2218665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5C27-9810-4772-BADC-646BCC2272CA}"/>
              </a:ext>
            </a:extLst>
          </p:cNvPr>
          <p:cNvSpPr>
            <a:spLocks noGrp="1"/>
          </p:cNvSpPr>
          <p:nvPr>
            <p:ph type="title"/>
          </p:nvPr>
        </p:nvSpPr>
        <p:spPr>
          <a:xfrm>
            <a:off x="1151468" y="610865"/>
            <a:ext cx="9675686" cy="561049"/>
          </a:xfrm>
        </p:spPr>
        <p:txBody>
          <a:bodyPr>
            <a:noAutofit/>
          </a:bodyPr>
          <a:lstStyle/>
          <a:p>
            <a:pPr algn="ctr"/>
            <a:r>
              <a:rPr lang="en-US" altLang="en-US" dirty="0">
                <a:latin typeface="Trebuchet MS" panose="020B0603020202020204" pitchFamily="34" charset="0"/>
              </a:rPr>
              <a:t>Overview</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67045CF9-31AF-4B5B-AD5A-04C8C6C3504D}"/>
              </a:ext>
            </a:extLst>
          </p:cNvPr>
          <p:cNvSpPr>
            <a:spLocks noGrp="1"/>
          </p:cNvSpPr>
          <p:nvPr>
            <p:ph idx="1"/>
          </p:nvPr>
        </p:nvSpPr>
        <p:spPr>
          <a:xfrm>
            <a:off x="838200" y="1842868"/>
            <a:ext cx="10515600" cy="4334095"/>
          </a:xfrm>
        </p:spPr>
        <p:txBody>
          <a:bodyPr>
            <a:normAutofit/>
          </a:bodyPr>
          <a:lstStyle/>
          <a:p>
            <a:r>
              <a:rPr lang="en-US" dirty="0">
                <a:solidFill>
                  <a:schemeClr val="tx1"/>
                </a:solidFill>
                <a:latin typeface="Trebuchet MS" panose="020B0603020202020204" pitchFamily="34" charset="0"/>
              </a:rPr>
              <a:t>To recap, for overall WIOA Adult Eligibility a client must be 18 years of age or older, be legally authorized to work in the U.S. and if born a male, who was born on or after 1/1/1960, must be compliant with Selective Service requirements</a:t>
            </a:r>
            <a:r>
              <a:rPr lang="en-US" sz="2400" dirty="0">
                <a:solidFill>
                  <a:schemeClr val="tx1"/>
                </a:solidFill>
                <a:latin typeface="Trebuchet MS" panose="020B0603020202020204" pitchFamily="34" charset="0"/>
              </a:rPr>
              <a:t>.</a:t>
            </a:r>
          </a:p>
          <a:p>
            <a:r>
              <a:rPr lang="en-US" dirty="0">
                <a:solidFill>
                  <a:schemeClr val="tx1"/>
                </a:solidFill>
                <a:latin typeface="Trebuchet MS" panose="020B0603020202020204" pitchFamily="34" charset="0"/>
              </a:rPr>
              <a:t>However, it is important that the priorities laid out in the OET WIOA Adult Policy are always followed, meaning:</a:t>
            </a:r>
          </a:p>
          <a:p>
            <a:pPr lvl="1"/>
            <a:r>
              <a:rPr lang="en-US" sz="2300" dirty="0">
                <a:solidFill>
                  <a:schemeClr val="tx1"/>
                </a:solidFill>
                <a:latin typeface="Trebuchet MS" panose="020B0603020202020204" pitchFamily="34" charset="0"/>
              </a:rPr>
              <a:t>Veterans Priority of Service must be followed. </a:t>
            </a:r>
          </a:p>
          <a:p>
            <a:pPr lvl="1"/>
            <a:r>
              <a:rPr lang="en-US" sz="2300" dirty="0">
                <a:solidFill>
                  <a:schemeClr val="tx1"/>
                </a:solidFill>
                <a:latin typeface="Trebuchet MS" panose="020B0603020202020204" pitchFamily="34" charset="0"/>
              </a:rPr>
              <a:t>Any qualified Adult who meets WIOA Low-Income criteria or is Basic Skills Deficient or is considered an English Language Learner must receive priority to eligible Adults who do not meet the priorities laid out. </a:t>
            </a:r>
            <a:r>
              <a:rPr lang="en-US" dirty="0">
                <a:solidFill>
                  <a:schemeClr val="tx1"/>
                </a:solidFill>
                <a:latin typeface="Trebuchet MS" panose="020B0603020202020204" pitchFamily="34" charset="0"/>
              </a:rPr>
              <a:t> </a:t>
            </a:r>
            <a:endParaRPr lang="en-US" sz="28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09B536C3-F524-4400-8D74-7095E21EB843}"/>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593097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C3FC-6C01-27B6-DBEE-F55EA4C450C2}"/>
              </a:ext>
            </a:extLst>
          </p:cNvPr>
          <p:cNvSpPr>
            <a:spLocks noGrp="1"/>
          </p:cNvSpPr>
          <p:nvPr>
            <p:ph type="title"/>
          </p:nvPr>
        </p:nvSpPr>
        <p:spPr>
          <a:xfrm>
            <a:off x="2856322" y="610865"/>
            <a:ext cx="8408709" cy="561049"/>
          </a:xfrm>
        </p:spPr>
        <p:txBody>
          <a:bodyPr>
            <a:normAutofit fontScale="90000"/>
          </a:bodyPr>
          <a:lstStyle/>
          <a:p>
            <a:pPr algn="ctr"/>
            <a:r>
              <a:rPr lang="en-US" dirty="0">
                <a:latin typeface="Trebuchet MS" panose="020B0603020202020204" pitchFamily="34" charset="0"/>
              </a:rPr>
              <a:t>Additional Training Opportunities</a:t>
            </a:r>
          </a:p>
        </p:txBody>
      </p:sp>
      <p:sp>
        <p:nvSpPr>
          <p:cNvPr id="3" name="Content Placeholder 2">
            <a:extLst>
              <a:ext uri="{FF2B5EF4-FFF2-40B4-BE49-F238E27FC236}">
                <a16:creationId xmlns:a16="http://schemas.microsoft.com/office/drawing/2014/main" id="{EF2780A5-A7B5-813E-CDFE-E68DB7DE4243}"/>
              </a:ext>
            </a:extLst>
          </p:cNvPr>
          <p:cNvSpPr>
            <a:spLocks noGrp="1"/>
          </p:cNvSpPr>
          <p:nvPr>
            <p:ph idx="1"/>
          </p:nvPr>
        </p:nvSpPr>
        <p:spPr/>
        <p:txBody>
          <a:bodyPr>
            <a:normAutofit fontScale="92500" lnSpcReduction="20000"/>
          </a:bodyPr>
          <a:lstStyle/>
          <a:p>
            <a:pPr marL="0" marR="0" indent="0" algn="ctr">
              <a:spcBef>
                <a:spcPts val="0"/>
              </a:spcBef>
              <a:spcAft>
                <a:spcPts val="0"/>
              </a:spcAft>
              <a:buNone/>
            </a:pPr>
            <a:endParaRPr lang="en-US" sz="3600" b="1" u="sng" dirty="0">
              <a:solidFill>
                <a:schemeClr val="tx1"/>
              </a:solidFill>
              <a:effectLst/>
              <a:latin typeface="Trebuchet MS" panose="020B0603020202020204" pitchFamily="34" charset="0"/>
              <a:ea typeface="Calibri" panose="020F0502020204030204" pitchFamily="34" charset="0"/>
            </a:endParaRPr>
          </a:p>
          <a:p>
            <a:pPr marL="0" marR="0" indent="0" algn="ctr">
              <a:spcBef>
                <a:spcPts val="0"/>
              </a:spcBef>
              <a:spcAft>
                <a:spcPts val="0"/>
              </a:spcAft>
              <a:buNone/>
            </a:pPr>
            <a:r>
              <a:rPr lang="en-US" sz="3200" b="1" u="sng" dirty="0">
                <a:solidFill>
                  <a:schemeClr val="tx1"/>
                </a:solidFill>
                <a:effectLst/>
                <a:latin typeface="Trebuchet MS" panose="020B0603020202020204" pitchFamily="34" charset="0"/>
                <a:ea typeface="Calibri" panose="020F0502020204030204" pitchFamily="34" charset="0"/>
              </a:rPr>
              <a:t>Workforce Innovation Opportunity Act (WIOA)  Professional Development</a:t>
            </a:r>
          </a:p>
          <a:p>
            <a:pPr marL="0" marR="0" indent="0">
              <a:spcBef>
                <a:spcPts val="0"/>
              </a:spcBef>
              <a:spcAft>
                <a:spcPts val="0"/>
              </a:spcAft>
              <a:buNone/>
            </a:pPr>
            <a:endParaRPr lang="en-US" sz="3200" dirty="0">
              <a:solidFill>
                <a:schemeClr val="tx1"/>
              </a:solidFill>
              <a:effectLst/>
              <a:latin typeface="Trebuchet MS" panose="020B0603020202020204" pitchFamily="34" charset="0"/>
              <a:ea typeface="Calibri" panose="020F0502020204030204" pitchFamily="34" charset="0"/>
            </a:endParaRPr>
          </a:p>
          <a:p>
            <a:pPr marL="0" marR="0" indent="0">
              <a:spcBef>
                <a:spcPts val="0"/>
              </a:spcBef>
              <a:spcAft>
                <a:spcPts val="0"/>
              </a:spcAft>
              <a:buNone/>
            </a:pPr>
            <a:r>
              <a:rPr lang="en-US" sz="2800" dirty="0">
                <a:solidFill>
                  <a:schemeClr val="tx1"/>
                </a:solidFill>
                <a:effectLst/>
                <a:latin typeface="Trebuchet MS" panose="020B0603020202020204" pitchFamily="34" charset="0"/>
                <a:ea typeface="Calibri" panose="020F0502020204030204" pitchFamily="34" charset="0"/>
              </a:rPr>
              <a:t>The Illinois Center for Specialized Professional Support (ICSPS) assists in facilitating WIOA professional development. WIOA Professional Development webinars are available to assist one-stop operators, WIOA administrators, WIOA core partners, and other service providers.  This includes weekly Workforce Wednesday Webinars, the WIOA Summit, and a variety of other professional development opportunities. Be sure to join the ICSPS email listserv at </a:t>
            </a:r>
            <a:r>
              <a:rPr lang="en-US" sz="2800" u="sng" dirty="0">
                <a:solidFill>
                  <a:srgbClr val="0000FF"/>
                </a:solidFill>
                <a:effectLst/>
                <a:latin typeface="Trebuchet MS" panose="020B0603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https://icsps.forms-db.com/view.php?id=149615</a:t>
            </a:r>
            <a:r>
              <a:rPr lang="en-US" sz="2800" dirty="0">
                <a:solidFill>
                  <a:srgbClr val="0000FF"/>
                </a:solidFill>
                <a:effectLst/>
                <a:latin typeface="Trebuchet MS" panose="020B0603020202020204" pitchFamily="34" charset="0"/>
                <a:ea typeface="Calibri" panose="020F0502020204030204" pitchFamily="34" charset="0"/>
              </a:rPr>
              <a:t> </a:t>
            </a:r>
            <a:r>
              <a:rPr lang="en-US" sz="2800" dirty="0">
                <a:solidFill>
                  <a:schemeClr val="tx1"/>
                </a:solidFill>
                <a:effectLst/>
                <a:latin typeface="Trebuchet MS" panose="020B0603020202020204" pitchFamily="34" charset="0"/>
                <a:ea typeface="Calibri" panose="020F0502020204030204" pitchFamily="34" charset="0"/>
              </a:rPr>
              <a:t>to receive announcements and participate in upcoming training. </a:t>
            </a:r>
          </a:p>
          <a:p>
            <a:endParaRPr lang="en-US" dirty="0"/>
          </a:p>
        </p:txBody>
      </p:sp>
      <p:sp>
        <p:nvSpPr>
          <p:cNvPr id="4" name="Footer Placeholder 3">
            <a:extLst>
              <a:ext uri="{FF2B5EF4-FFF2-40B4-BE49-F238E27FC236}">
                <a16:creationId xmlns:a16="http://schemas.microsoft.com/office/drawing/2014/main" id="{E3FB245F-CBA6-CED3-3CCF-FD45C60D04F6}"/>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108256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645911" cy="561049"/>
          </a:xfrm>
        </p:spPr>
        <p:txBody>
          <a:bodyPr>
            <a:normAutofit fontScale="90000"/>
          </a:bodyPr>
          <a:lstStyle/>
          <a:p>
            <a:pPr algn="ctr"/>
            <a:r>
              <a:rPr lang="en-US" dirty="0">
                <a:latin typeface="Trebuchet MS" panose="020B0603020202020204" pitchFamily="34" charset="0"/>
              </a:rPr>
              <a:t>Questions</a:t>
            </a:r>
          </a:p>
        </p:txBody>
      </p:sp>
      <p:sp>
        <p:nvSpPr>
          <p:cNvPr id="7" name="Content Placeholder 6">
            <a:extLst>
              <a:ext uri="{FF2B5EF4-FFF2-40B4-BE49-F238E27FC236}">
                <a16:creationId xmlns:a16="http://schemas.microsoft.com/office/drawing/2014/main" id="{A4D0D3B7-4697-374E-A79A-9A8082A1C496}"/>
              </a:ext>
            </a:extLst>
          </p:cNvPr>
          <p:cNvSpPr>
            <a:spLocks noGrp="1"/>
          </p:cNvSpPr>
          <p:nvPr>
            <p:ph idx="1"/>
          </p:nvPr>
        </p:nvSpPr>
        <p:spPr>
          <a:xfrm>
            <a:off x="1541721" y="2118167"/>
            <a:ext cx="9946467" cy="4058796"/>
          </a:xfrm>
        </p:spPr>
        <p:txBody>
          <a:bodyPr/>
          <a:lstStyle/>
          <a:p>
            <a:r>
              <a:rPr lang="en-US" sz="3200" dirty="0">
                <a:solidFill>
                  <a:prstClr val="black"/>
                </a:solidFill>
                <a:latin typeface="Trebuchet MS" panose="020B0603020202020204" pitchFamily="34" charset="0"/>
                <a:cs typeface="Calibri" panose="020F0502020204030204" pitchFamily="34" charset="0"/>
              </a:rPr>
              <a:t>This concludes the presentation on WIOA Adult Eligibility.</a:t>
            </a:r>
          </a:p>
          <a:p>
            <a:r>
              <a:rPr lang="en-US" altLang="en-US" sz="3200">
                <a:solidFill>
                  <a:schemeClr val="tx1"/>
                </a:solidFill>
                <a:latin typeface="Trebuchet MS" panose="020B0603020202020204" pitchFamily="34" charset="0"/>
              </a:rPr>
              <a:t>Please </a:t>
            </a:r>
            <a:r>
              <a:rPr lang="en-US" sz="3200">
                <a:solidFill>
                  <a:schemeClr val="tx1"/>
                </a:solidFill>
                <a:latin typeface="Trebuchet MS" panose="020B0603020202020204" pitchFamily="34" charset="0"/>
              </a:rPr>
              <a:t>contact your Regional Manager or Project Coordinator for any questions.</a:t>
            </a:r>
            <a:r>
              <a:rPr lang="en-US" altLang="en-US" sz="3200">
                <a:solidFill>
                  <a:schemeClr val="tx1"/>
                </a:solidFill>
                <a:latin typeface="Trebuchet MS" panose="020B0603020202020204" pitchFamily="34" charset="0"/>
              </a:rPr>
              <a:t> </a:t>
            </a:r>
          </a:p>
          <a:p>
            <a:pPr marL="0" indent="0">
              <a:buNone/>
            </a:pPr>
            <a:endParaRPr lang="en-US" dirty="0"/>
          </a:p>
        </p:txBody>
      </p:sp>
      <p:sp>
        <p:nvSpPr>
          <p:cNvPr id="3" name="Footer Placeholder 2">
            <a:extLst>
              <a:ext uri="{FF2B5EF4-FFF2-40B4-BE49-F238E27FC236}">
                <a16:creationId xmlns:a16="http://schemas.microsoft.com/office/drawing/2014/main" id="{74CB6D04-AAAE-41FC-8351-7BA740CA6345}"/>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47658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5949" y="576775"/>
            <a:ext cx="7324350" cy="787791"/>
          </a:xfrm>
        </p:spPr>
        <p:txBody>
          <a:bodyPr>
            <a:normAutofit/>
          </a:bodyPr>
          <a:lstStyle/>
          <a:p>
            <a:pPr algn="ctr"/>
            <a:r>
              <a:rPr lang="en-US" sz="4000" dirty="0">
                <a:latin typeface="Trebuchet MS" panose="020B0603020202020204" pitchFamily="34" charset="0"/>
              </a:rPr>
              <a:t>State Policy Guidance</a:t>
            </a:r>
          </a:p>
        </p:txBody>
      </p:sp>
      <p:sp>
        <p:nvSpPr>
          <p:cNvPr id="6" name="Content Placeholder 5"/>
          <p:cNvSpPr>
            <a:spLocks noGrp="1"/>
          </p:cNvSpPr>
          <p:nvPr>
            <p:ph idx="1"/>
          </p:nvPr>
        </p:nvSpPr>
        <p:spPr>
          <a:xfrm>
            <a:off x="1104900" y="2211572"/>
            <a:ext cx="10109200" cy="3965391"/>
          </a:xfrm>
        </p:spPr>
        <p:txBody>
          <a:bodyPr>
            <a:normAutofit/>
          </a:bodyPr>
          <a:lstStyle/>
          <a:p>
            <a:r>
              <a:rPr lang="en-US" altLang="en-US" dirty="0">
                <a:solidFill>
                  <a:schemeClr val="tx1"/>
                </a:solidFill>
                <a:latin typeface="Trebuchet MS" panose="020B0603020202020204" pitchFamily="34" charset="0"/>
                <a:cs typeface="Traditional Arabic" panose="02020603050405020304" pitchFamily="18" charset="-78"/>
              </a:rPr>
              <a:t>Office of Employment and Training (OET) WIOA ePolicy Chapter 5.1 – WIOA General Eligibility</a:t>
            </a:r>
          </a:p>
          <a:p>
            <a:r>
              <a:rPr lang="en-US" altLang="en-US" dirty="0">
                <a:solidFill>
                  <a:schemeClr val="tx1"/>
                </a:solidFill>
                <a:latin typeface="Trebuchet MS" panose="020B0603020202020204" pitchFamily="34" charset="0"/>
                <a:cs typeface="Traditional Arabic" panose="02020603050405020304" pitchFamily="18" charset="-78"/>
              </a:rPr>
              <a:t>OET WIOA ePolicy Chapter 5.1.1 – Compliance with Selective Service  </a:t>
            </a:r>
          </a:p>
          <a:p>
            <a:r>
              <a:rPr lang="en-US" altLang="en-US" dirty="0">
                <a:solidFill>
                  <a:schemeClr val="tx1"/>
                </a:solidFill>
                <a:latin typeface="Trebuchet MS" panose="020B0603020202020204" pitchFamily="34" charset="0"/>
                <a:cs typeface="Traditional Arabic" panose="02020603050405020304" pitchFamily="18" charset="-78"/>
              </a:rPr>
              <a:t>OET WIOA ePolicy Chapter 5.2 – Adult Eligibility  </a:t>
            </a:r>
          </a:p>
          <a:p>
            <a:r>
              <a:rPr lang="en-US" altLang="en-US" dirty="0">
                <a:solidFill>
                  <a:schemeClr val="tx1"/>
                </a:solidFill>
                <a:latin typeface="Trebuchet MS" panose="020B0603020202020204" pitchFamily="34" charset="0"/>
                <a:cs typeface="Traditional Arabic" panose="02020603050405020304" pitchFamily="18" charset="-78"/>
              </a:rPr>
              <a:t>OET WIOA ePolicy Chapter 5.5 – Low Income Eligibility </a:t>
            </a:r>
          </a:p>
          <a:p>
            <a:r>
              <a:rPr lang="en-US" altLang="en-US" dirty="0">
                <a:solidFill>
                  <a:schemeClr val="tx1"/>
                </a:solidFill>
                <a:latin typeface="Trebuchet MS" panose="020B0603020202020204" pitchFamily="34" charset="0"/>
                <a:cs typeface="Traditional Arabic" panose="02020603050405020304" pitchFamily="18" charset="-78"/>
              </a:rPr>
              <a:t>OET WIOA ePolicy Chapter 5.9 – Basic Skills Deficiency Assessment Requirements  </a:t>
            </a:r>
            <a:endParaRPr lang="en-US" altLang="en-US" sz="3200" dirty="0">
              <a:solidFill>
                <a:schemeClr val="tx1"/>
              </a:solidFill>
              <a:latin typeface="Trebuchet MS" panose="020B0603020202020204" pitchFamily="34" charset="0"/>
              <a:cs typeface="Traditional Arabic" panose="02020603050405020304" pitchFamily="18" charset="-78"/>
            </a:endParaRPr>
          </a:p>
          <a:p>
            <a:pPr>
              <a:buFont typeface="Wingdings" panose="05000000000000000000" pitchFamily="2" charset="2"/>
              <a:buChar char="Ø"/>
            </a:pPr>
            <a:endParaRPr lang="en-US" sz="2400" dirty="0"/>
          </a:p>
        </p:txBody>
      </p:sp>
      <p:sp>
        <p:nvSpPr>
          <p:cNvPr id="2" name="Footer Placeholder 1">
            <a:extLst>
              <a:ext uri="{FF2B5EF4-FFF2-40B4-BE49-F238E27FC236}">
                <a16:creationId xmlns:a16="http://schemas.microsoft.com/office/drawing/2014/main" id="{A524FCC5-2FC9-464C-B4A4-520C05E8E100}"/>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02379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17FA-438B-A3D2-8DD1-1C0E5E203D29}"/>
              </a:ext>
            </a:extLst>
          </p:cNvPr>
          <p:cNvSpPr>
            <a:spLocks noGrp="1"/>
          </p:cNvSpPr>
          <p:nvPr>
            <p:ph type="title"/>
          </p:nvPr>
        </p:nvSpPr>
        <p:spPr/>
        <p:txBody>
          <a:bodyPr>
            <a:normAutofit fontScale="90000"/>
          </a:bodyPr>
          <a:lstStyle/>
          <a:p>
            <a:pPr algn="ctr"/>
            <a:r>
              <a:rPr lang="en-US" b="1" dirty="0">
                <a:latin typeface="Trebuchet MS" panose="020B0603020202020204" pitchFamily="34" charset="0"/>
              </a:rPr>
              <a:t>Local Policy/Guidance </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05CC9488-E30B-EF4E-1814-25C5CF1D95C6}"/>
              </a:ext>
            </a:extLst>
          </p:cNvPr>
          <p:cNvSpPr>
            <a:spLocks noGrp="1"/>
          </p:cNvSpPr>
          <p:nvPr>
            <p:ph idx="1"/>
          </p:nvPr>
        </p:nvSpPr>
        <p:spPr>
          <a:xfrm>
            <a:off x="838200" y="1951348"/>
            <a:ext cx="10832184" cy="4225615"/>
          </a:xfrm>
        </p:spPr>
        <p:txBody>
          <a:bodyPr>
            <a:normAutofit/>
          </a:bodyPr>
          <a:lstStyle/>
          <a:p>
            <a:r>
              <a:rPr lang="en-US" altLang="en-US" sz="2800" dirty="0">
                <a:solidFill>
                  <a:schemeClr val="tx1"/>
                </a:solidFill>
                <a:latin typeface="Trebuchet MS" panose="020B0603020202020204" pitchFamily="34" charset="0"/>
              </a:rPr>
              <a:t>Besides the guidance in Federal and State Policies, each Local Workforce Innovation Area (LWIA) has the latitude to establish additional Local Policy Guidance.</a:t>
            </a:r>
          </a:p>
          <a:p>
            <a:r>
              <a:rPr lang="en-US" altLang="en-US" sz="2800" dirty="0">
                <a:solidFill>
                  <a:schemeClr val="tx1"/>
                </a:solidFill>
                <a:latin typeface="Trebuchet MS" panose="020B0603020202020204" pitchFamily="34" charset="0"/>
              </a:rPr>
              <a:t>Chicago Cook Workforce Partnership does an exceptional job conducting tailored virtual trainings/webinars and has developed a Staff Training Guide that can be accessed on the Career Connect Zen Desk:  </a:t>
            </a:r>
            <a:r>
              <a:rPr lang="en-US" altLang="en-US" sz="2800" dirty="0">
                <a:solidFill>
                  <a:srgbClr val="0000FF"/>
                </a:solidFill>
                <a:latin typeface="Trebuchet MS" panose="020B0603020202020204" pitchFamily="34" charset="0"/>
                <a:cs typeface="Calibri" panose="020F0502020204030204" pitchFamily="34" charset="0"/>
              </a:rPr>
              <a:t>LINK: </a:t>
            </a:r>
            <a:r>
              <a:rPr lang="en-US" altLang="en-US" sz="2800" u="sng" dirty="0">
                <a:solidFill>
                  <a:srgbClr val="0000FF"/>
                </a:solidFill>
                <a:latin typeface="Trebuchet MS" panose="020B0603020202020204" pitchFamily="34" charset="0"/>
                <a:cs typeface="Calibri" panose="020F0502020204030204" pitchFamily="34" charset="0"/>
                <a:hlinkClick r:id="rId2"/>
              </a:rPr>
              <a:t>https://workforceboard.zendesk.com/hc/en-us/articles/7760807734541--WIOA-Staff-Training-Guide-Worksheet</a:t>
            </a:r>
            <a:r>
              <a:rPr lang="en-US" altLang="en-US" sz="2800" dirty="0">
                <a:solidFill>
                  <a:srgbClr val="0000FF"/>
                </a:solidFill>
                <a:latin typeface="Trebuchet MS" panose="020B0603020202020204" pitchFamily="34" charset="0"/>
                <a:cs typeface="Calibri" panose="020F0502020204030204" pitchFamily="34" charset="0"/>
              </a:rPr>
              <a:t> </a:t>
            </a:r>
            <a:r>
              <a:rPr lang="en-US" altLang="en-US" sz="2800" dirty="0">
                <a:solidFill>
                  <a:schemeClr val="tx1"/>
                </a:solidFill>
                <a:latin typeface="Trebuchet MS" panose="020B0603020202020204" pitchFamily="34" charset="0"/>
              </a:rPr>
              <a:t>(See next slide)</a:t>
            </a:r>
          </a:p>
          <a:p>
            <a:endParaRPr lang="en-US" dirty="0"/>
          </a:p>
        </p:txBody>
      </p:sp>
      <p:sp>
        <p:nvSpPr>
          <p:cNvPr id="4" name="Footer Placeholder 3">
            <a:extLst>
              <a:ext uri="{FF2B5EF4-FFF2-40B4-BE49-F238E27FC236}">
                <a16:creationId xmlns:a16="http://schemas.microsoft.com/office/drawing/2014/main" id="{F8198D7C-9E0D-508C-D97B-DD10BE030ACA}"/>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65706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6535-9431-7B0D-F636-4DB6710AB580}"/>
              </a:ext>
            </a:extLst>
          </p:cNvPr>
          <p:cNvSpPr>
            <a:spLocks noGrp="1"/>
          </p:cNvSpPr>
          <p:nvPr>
            <p:ph type="title"/>
          </p:nvPr>
        </p:nvSpPr>
        <p:spPr/>
        <p:txBody>
          <a:bodyPr>
            <a:normAutofit fontScale="90000"/>
          </a:bodyPr>
          <a:lstStyle/>
          <a:p>
            <a:pPr algn="ctr"/>
            <a:r>
              <a:rPr lang="en-US" b="1" dirty="0">
                <a:latin typeface="Trebuchet MS" panose="020B0603020202020204" pitchFamily="34" charset="0"/>
              </a:rPr>
              <a:t>Local Policy/Guidance </a:t>
            </a:r>
            <a:endParaRPr lang="en-US" dirty="0"/>
          </a:p>
        </p:txBody>
      </p:sp>
      <p:sp>
        <p:nvSpPr>
          <p:cNvPr id="4" name="Footer Placeholder 3">
            <a:extLst>
              <a:ext uri="{FF2B5EF4-FFF2-40B4-BE49-F238E27FC236}">
                <a16:creationId xmlns:a16="http://schemas.microsoft.com/office/drawing/2014/main" id="{6DF3E71B-FF87-17AF-7B93-919CB0F24204}"/>
              </a:ext>
            </a:extLst>
          </p:cNvPr>
          <p:cNvSpPr>
            <a:spLocks noGrp="1"/>
          </p:cNvSpPr>
          <p:nvPr>
            <p:ph type="ftr" sz="quarter" idx="11"/>
          </p:nvPr>
        </p:nvSpPr>
        <p:spPr/>
        <p:txBody>
          <a:bodyPr/>
          <a:lstStyle/>
          <a:p>
            <a:r>
              <a:rPr lang="en-US" dirty="0"/>
              <a:t>September 18th, 2023</a:t>
            </a:r>
          </a:p>
        </p:txBody>
      </p:sp>
      <p:pic>
        <p:nvPicPr>
          <p:cNvPr id="5" name="Picture 6">
            <a:extLst>
              <a:ext uri="{FF2B5EF4-FFF2-40B4-BE49-F238E27FC236}">
                <a16:creationId xmlns:a16="http://schemas.microsoft.com/office/drawing/2014/main" id="{2C092298-9AEC-0FA8-1F9D-154604E946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1581" y="1687398"/>
            <a:ext cx="7401597" cy="448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49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3F69-F11A-2037-365A-36358FC50BC2}"/>
              </a:ext>
            </a:extLst>
          </p:cNvPr>
          <p:cNvSpPr>
            <a:spLocks noGrp="1"/>
          </p:cNvSpPr>
          <p:nvPr>
            <p:ph type="title"/>
          </p:nvPr>
        </p:nvSpPr>
        <p:spPr>
          <a:xfrm>
            <a:off x="3211010" y="610865"/>
            <a:ext cx="7616143" cy="1038826"/>
          </a:xfrm>
        </p:spPr>
        <p:txBody>
          <a:bodyPr>
            <a:normAutofit fontScale="90000"/>
          </a:bodyPr>
          <a:lstStyle/>
          <a:p>
            <a:pPr algn="ctr"/>
            <a:r>
              <a:rPr lang="en-US" dirty="0">
                <a:latin typeface="Trebuchet MS" panose="020B0603020202020204" pitchFamily="34" charset="0"/>
              </a:rPr>
              <a:t>General Eligibility; Low Income and Basic Skills Deficient </a:t>
            </a:r>
          </a:p>
        </p:txBody>
      </p:sp>
      <p:sp>
        <p:nvSpPr>
          <p:cNvPr id="3" name="Content Placeholder 2">
            <a:extLst>
              <a:ext uri="{FF2B5EF4-FFF2-40B4-BE49-F238E27FC236}">
                <a16:creationId xmlns:a16="http://schemas.microsoft.com/office/drawing/2014/main" id="{CA64F87C-3EE6-6361-8CF9-71CD440C58A9}"/>
              </a:ext>
            </a:extLst>
          </p:cNvPr>
          <p:cNvSpPr>
            <a:spLocks noGrp="1"/>
          </p:cNvSpPr>
          <p:nvPr>
            <p:ph idx="1"/>
          </p:nvPr>
        </p:nvSpPr>
        <p:spPr/>
        <p:txBody>
          <a:bodyPr/>
          <a:lstStyle/>
          <a:p>
            <a:pPr marL="0" indent="0">
              <a:buNone/>
            </a:pPr>
            <a:r>
              <a:rPr lang="en-US" sz="3000" dirty="0">
                <a:solidFill>
                  <a:schemeClr val="tx1"/>
                </a:solidFill>
                <a:latin typeface="Trebuchet MS" panose="020B0603020202020204" pitchFamily="34" charset="0"/>
              </a:rPr>
              <a:t>Prior to reviewing this presentation on Adult Eligibility, if you did not participate in the live presentations, it is important that you </a:t>
            </a:r>
            <a:r>
              <a:rPr lang="en-US" sz="3000" b="1" dirty="0">
                <a:solidFill>
                  <a:schemeClr val="tx1"/>
                </a:solidFill>
                <a:latin typeface="Trebuchet MS" panose="020B0603020202020204" pitchFamily="34" charset="0"/>
              </a:rPr>
              <a:t>view and understand</a:t>
            </a:r>
            <a:r>
              <a:rPr lang="en-US" sz="3000" dirty="0">
                <a:solidFill>
                  <a:schemeClr val="tx1"/>
                </a:solidFill>
                <a:latin typeface="Trebuchet MS" panose="020B0603020202020204" pitchFamily="34" charset="0"/>
              </a:rPr>
              <a:t> the details that were covered in the 9-14-23 presentations:</a:t>
            </a:r>
          </a:p>
          <a:p>
            <a:pPr marL="0" indent="0">
              <a:buNone/>
            </a:pPr>
            <a:endParaRPr lang="en-US" sz="800" dirty="0">
              <a:solidFill>
                <a:schemeClr val="tx1"/>
              </a:solidFill>
              <a:latin typeface="Trebuchet MS" panose="020B0603020202020204" pitchFamily="34" charset="0"/>
            </a:endParaRPr>
          </a:p>
          <a:p>
            <a:pPr lvl="1"/>
            <a:r>
              <a:rPr lang="en-US" sz="2400" b="1" u="sng" dirty="0">
                <a:solidFill>
                  <a:schemeClr val="tx1"/>
                </a:solidFill>
                <a:latin typeface="Trebuchet MS" panose="020B0603020202020204" pitchFamily="34" charset="0"/>
              </a:rPr>
              <a:t>WIOA General Eligibility</a:t>
            </a:r>
            <a:r>
              <a:rPr lang="en-US" sz="2400" dirty="0">
                <a:solidFill>
                  <a:schemeClr val="tx1"/>
                </a:solidFill>
                <a:latin typeface="Trebuchet MS" panose="020B0603020202020204" pitchFamily="34" charset="0"/>
              </a:rPr>
              <a:t> – </a:t>
            </a:r>
            <a:r>
              <a:rPr lang="en-US" sz="2400" b="1" dirty="0">
                <a:solidFill>
                  <a:schemeClr val="tx1"/>
                </a:solidFill>
                <a:latin typeface="Trebuchet MS" panose="020B0603020202020204" pitchFamily="34" charset="0"/>
              </a:rPr>
              <a:t>posted on Zen Desk</a:t>
            </a:r>
            <a:r>
              <a:rPr lang="en-US" altLang="en-US" sz="2400" b="1" dirty="0">
                <a:solidFill>
                  <a:schemeClr val="tx1"/>
                </a:solidFill>
                <a:latin typeface="Trebuchet MS" panose="020B0603020202020204" pitchFamily="34" charset="0"/>
              </a:rPr>
              <a:t> </a:t>
            </a:r>
          </a:p>
          <a:p>
            <a:pPr lvl="1"/>
            <a:r>
              <a:rPr lang="en-US" sz="2400" b="1" u="sng" dirty="0">
                <a:solidFill>
                  <a:schemeClr val="tx1"/>
                </a:solidFill>
                <a:latin typeface="Trebuchet MS" panose="020B0603020202020204" pitchFamily="34" charset="0"/>
              </a:rPr>
              <a:t>WIOA Low Income</a:t>
            </a:r>
            <a:r>
              <a:rPr lang="en-US" sz="2400" b="1" dirty="0">
                <a:solidFill>
                  <a:schemeClr val="tx1"/>
                </a:solidFill>
                <a:latin typeface="Trebuchet MS" panose="020B0603020202020204" pitchFamily="34" charset="0"/>
              </a:rPr>
              <a:t> – posted on Zen Desk</a:t>
            </a:r>
            <a:r>
              <a:rPr lang="en-US" altLang="en-US" sz="2400" b="1" dirty="0">
                <a:solidFill>
                  <a:schemeClr val="tx1"/>
                </a:solidFill>
                <a:latin typeface="Trebuchet MS" panose="020B0603020202020204" pitchFamily="34" charset="0"/>
              </a:rPr>
              <a:t> </a:t>
            </a:r>
          </a:p>
          <a:p>
            <a:pPr lvl="1"/>
            <a:r>
              <a:rPr lang="en-US" altLang="en-US" sz="2400" b="1" u="sng" dirty="0">
                <a:solidFill>
                  <a:schemeClr val="tx1"/>
                </a:solidFill>
                <a:latin typeface="Trebuchet MS" panose="020B0603020202020204" pitchFamily="34" charset="0"/>
              </a:rPr>
              <a:t>WIOA Basic Skills Deficient</a:t>
            </a:r>
            <a:r>
              <a:rPr lang="en-US" altLang="en-US" sz="2400" b="1" dirty="0">
                <a:solidFill>
                  <a:schemeClr val="tx1"/>
                </a:solidFill>
                <a:latin typeface="Trebuchet MS" panose="020B0603020202020204" pitchFamily="34" charset="0"/>
              </a:rPr>
              <a:t> – posted on Zen Desk </a:t>
            </a:r>
          </a:p>
          <a:p>
            <a:endParaRPr lang="en-US" dirty="0"/>
          </a:p>
        </p:txBody>
      </p:sp>
      <p:sp>
        <p:nvSpPr>
          <p:cNvPr id="4" name="Footer Placeholder 3">
            <a:extLst>
              <a:ext uri="{FF2B5EF4-FFF2-40B4-BE49-F238E27FC236}">
                <a16:creationId xmlns:a16="http://schemas.microsoft.com/office/drawing/2014/main" id="{7DF393EE-E3E2-97DA-CD9C-124C4C68B4F3}"/>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90492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CA0B-0CB0-8F61-E031-5A50AF1ECDCB}"/>
              </a:ext>
            </a:extLst>
          </p:cNvPr>
          <p:cNvSpPr>
            <a:spLocks noGrp="1"/>
          </p:cNvSpPr>
          <p:nvPr>
            <p:ph type="title"/>
          </p:nvPr>
        </p:nvSpPr>
        <p:spPr/>
        <p:txBody>
          <a:bodyPr>
            <a:normAutofit fontScale="90000"/>
          </a:bodyPr>
          <a:lstStyle/>
          <a:p>
            <a:pPr algn="ctr"/>
            <a:r>
              <a:rPr lang="en-US" sz="4400" b="1" dirty="0">
                <a:latin typeface="Trebuchet MS" panose="020B0603020202020204" pitchFamily="34" charset="0"/>
              </a:rPr>
              <a:t>Partnership Adult Checklist</a:t>
            </a:r>
            <a:endParaRPr lang="en-US" dirty="0">
              <a:latin typeface="Trebuchet MS" panose="020B0603020202020204" pitchFamily="34" charset="0"/>
            </a:endParaRPr>
          </a:p>
        </p:txBody>
      </p:sp>
      <p:sp>
        <p:nvSpPr>
          <p:cNvPr id="4" name="Footer Placeholder 3">
            <a:extLst>
              <a:ext uri="{FF2B5EF4-FFF2-40B4-BE49-F238E27FC236}">
                <a16:creationId xmlns:a16="http://schemas.microsoft.com/office/drawing/2014/main" id="{12CDA978-5460-2536-2E62-63EB554CA2E1}"/>
              </a:ext>
            </a:extLst>
          </p:cNvPr>
          <p:cNvSpPr>
            <a:spLocks noGrp="1"/>
          </p:cNvSpPr>
          <p:nvPr>
            <p:ph type="ftr" sz="quarter" idx="11"/>
          </p:nvPr>
        </p:nvSpPr>
        <p:spPr/>
        <p:txBody>
          <a:bodyPr/>
          <a:lstStyle/>
          <a:p>
            <a:r>
              <a:rPr lang="en-US" dirty="0"/>
              <a:t>September 18th, 2023</a:t>
            </a:r>
          </a:p>
        </p:txBody>
      </p:sp>
      <p:pic>
        <p:nvPicPr>
          <p:cNvPr id="5" name="Content Placeholder 5">
            <a:extLst>
              <a:ext uri="{FF2B5EF4-FFF2-40B4-BE49-F238E27FC236}">
                <a16:creationId xmlns:a16="http://schemas.microsoft.com/office/drawing/2014/main" id="{7B97AC56-E4DD-66D7-FCDB-82FB3EEF8EC9}"/>
              </a:ext>
            </a:extLst>
          </p:cNvPr>
          <p:cNvPicPr>
            <a:picLocks noGrp="1" noChangeAspect="1"/>
          </p:cNvPicPr>
          <p:nvPr>
            <p:ph idx="1"/>
          </p:nvPr>
        </p:nvPicPr>
        <p:blipFill>
          <a:blip r:embed="rId2"/>
          <a:stretch>
            <a:fillRect/>
          </a:stretch>
        </p:blipFill>
        <p:spPr>
          <a:xfrm>
            <a:off x="2759169" y="1800520"/>
            <a:ext cx="7402926" cy="4376443"/>
          </a:xfrm>
        </p:spPr>
      </p:pic>
    </p:spTree>
    <p:extLst>
      <p:ext uri="{BB962C8B-B14F-4D97-AF65-F5344CB8AC3E}">
        <p14:creationId xmlns:p14="http://schemas.microsoft.com/office/powerpoint/2010/main" val="178584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DCDAE9-398C-4861-A693-B87F4624A071}">
  <ds:schemaRefs>
    <ds:schemaRef ds:uri="http://schemas.microsoft.com/office/2006/metadata/properties"/>
    <ds:schemaRef ds:uri="8430a93d-6297-48af-9e97-891a18a10308"/>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3F7DC71E-4868-4FEE-BFF4-142DD03DB4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8107</TotalTime>
  <Words>2973</Words>
  <Application>Microsoft Office PowerPoint</Application>
  <PresentationFormat>Widescreen</PresentationFormat>
  <Paragraphs>225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Candara</vt:lpstr>
      <vt:lpstr>Courier New</vt:lpstr>
      <vt:lpstr>Trebuchet MS</vt:lpstr>
      <vt:lpstr>Wingdings</vt:lpstr>
      <vt:lpstr>Office Theme</vt:lpstr>
      <vt:lpstr>WIOA Adult Eligibility              </vt:lpstr>
      <vt:lpstr>Objective</vt:lpstr>
      <vt:lpstr>Federal Guidance</vt:lpstr>
      <vt:lpstr>Understanding the ePolicy Manual </vt:lpstr>
      <vt:lpstr>State Policy Guidance</vt:lpstr>
      <vt:lpstr>Local Policy/Guidance </vt:lpstr>
      <vt:lpstr>Local Policy/Guidance </vt:lpstr>
      <vt:lpstr>General Eligibility; Low Income and Basic Skills Deficient </vt:lpstr>
      <vt:lpstr>Partnership Adult Checklist</vt:lpstr>
      <vt:lpstr>WIOA Adult Eligibility</vt:lpstr>
      <vt:lpstr>WIOA Adult Priorities</vt:lpstr>
      <vt:lpstr>Veterans Priority of Service</vt:lpstr>
      <vt:lpstr>Adult Priority of Service Eligibility Checklist</vt:lpstr>
      <vt:lpstr>Adult Priorities Must Be Followed at all Times </vt:lpstr>
      <vt:lpstr>DOL TEGL 7-20 </vt:lpstr>
      <vt:lpstr>DOL TEGL 7-20 – Tracked by Exiters</vt:lpstr>
      <vt:lpstr>PY20 Adult Exiters</vt:lpstr>
      <vt:lpstr>PY21 Adult Exiters</vt:lpstr>
      <vt:lpstr>PY22 Adult Exiters</vt:lpstr>
      <vt:lpstr>DOL TEGL 7-20 – Tracked by Exiters  </vt:lpstr>
      <vt:lpstr>WIOA Low Income </vt:lpstr>
      <vt:lpstr>WIOA Low Income</vt:lpstr>
      <vt:lpstr>Adult Priority Due to Low Income</vt:lpstr>
      <vt:lpstr>Basic Skills Deficient Definition </vt:lpstr>
      <vt:lpstr>Basic Skills Deficient</vt:lpstr>
      <vt:lpstr>Recording Assessment Tests</vt:lpstr>
      <vt:lpstr>Within Career Connect</vt:lpstr>
      <vt:lpstr>Within Career Connect</vt:lpstr>
      <vt:lpstr>Why Have a Screening Tool?</vt:lpstr>
      <vt:lpstr>Basic Skills Screening Tool</vt:lpstr>
      <vt:lpstr>Basic Skills Screening Tool</vt:lpstr>
      <vt:lpstr>Basic Skills Screening Tool</vt:lpstr>
      <vt:lpstr>Basic Skills Screening Tool</vt:lpstr>
      <vt:lpstr>Basic Skills Deficient</vt:lpstr>
      <vt:lpstr>English Language Learner</vt:lpstr>
      <vt:lpstr>English Language Learner</vt:lpstr>
      <vt:lpstr>English Language Learner</vt:lpstr>
      <vt:lpstr>English Language Learner</vt:lpstr>
      <vt:lpstr>Recap Adult BSD Criteria</vt:lpstr>
      <vt:lpstr>Adult Training Services</vt:lpstr>
      <vt:lpstr>Individual Employment Plan (IEP)</vt:lpstr>
      <vt:lpstr>Adult Training Services </vt:lpstr>
      <vt:lpstr>Co-Enrolled Adult Client</vt:lpstr>
      <vt:lpstr>Overview</vt:lpstr>
      <vt:lpstr>Additional Training Opportunities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Zaida Chaidez</cp:lastModifiedBy>
  <cp:revision>436</cp:revision>
  <dcterms:created xsi:type="dcterms:W3CDTF">2021-03-25T12:28:35Z</dcterms:created>
  <dcterms:modified xsi:type="dcterms:W3CDTF">2023-09-22T14:03:54Z</dcterms:modified>
</cp:coreProperties>
</file>