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6"/>
  </p:notesMasterIdLst>
  <p:sldIdLst>
    <p:sldId id="320" r:id="rId5"/>
    <p:sldId id="384" r:id="rId6"/>
    <p:sldId id="374" r:id="rId7"/>
    <p:sldId id="324" r:id="rId8"/>
    <p:sldId id="361" r:id="rId9"/>
    <p:sldId id="360" r:id="rId10"/>
    <p:sldId id="356" r:id="rId11"/>
    <p:sldId id="328" r:id="rId12"/>
    <p:sldId id="334" r:id="rId13"/>
    <p:sldId id="373" r:id="rId14"/>
    <p:sldId id="375" r:id="rId15"/>
    <p:sldId id="380" r:id="rId16"/>
    <p:sldId id="381" r:id="rId17"/>
    <p:sldId id="376" r:id="rId18"/>
    <p:sldId id="344" r:id="rId19"/>
    <p:sldId id="383" r:id="rId20"/>
    <p:sldId id="345" r:id="rId21"/>
    <p:sldId id="382" r:id="rId22"/>
    <p:sldId id="346" r:id="rId23"/>
    <p:sldId id="347" r:id="rId24"/>
    <p:sldId id="348" r:id="rId25"/>
    <p:sldId id="349" r:id="rId26"/>
    <p:sldId id="350" r:id="rId27"/>
    <p:sldId id="351" r:id="rId28"/>
    <p:sldId id="352" r:id="rId29"/>
    <p:sldId id="377" r:id="rId30"/>
    <p:sldId id="378" r:id="rId31"/>
    <p:sldId id="379" r:id="rId32"/>
    <p:sldId id="365" r:id="rId33"/>
    <p:sldId id="366" r:id="rId34"/>
    <p:sldId id="313" r:id="rId35"/>
  </p:sldIdLst>
  <p:sldSz cx="7772400" cy="10058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Martinez" initials="GM" lastIdx="1" clrIdx="0">
    <p:extLst>
      <p:ext uri="{19B8F6BF-5375-455C-9EA6-DF929625EA0E}">
        <p15:presenceInfo xmlns:p15="http://schemas.microsoft.com/office/powerpoint/2012/main" userId="S::gmartinez@chicookworks.org::ac5c4c94-f4e2-4cfa-a90e-1a4ab0b1b53f" providerId="AD"/>
      </p:ext>
    </p:extLst>
  </p:cmAuthor>
  <p:cmAuthor id="2" name="Michael Cannon" initials="MC" lastIdx="1" clrIdx="1">
    <p:extLst>
      <p:ext uri="{19B8F6BF-5375-455C-9EA6-DF929625EA0E}">
        <p15:presenceInfo xmlns:p15="http://schemas.microsoft.com/office/powerpoint/2012/main" userId="S::mcannon@chicookworks.org::9394d12f-c836-4092-b3db-2cb445654f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010"/>
    <a:srgbClr val="17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C63F3-4F07-180E-7028-3325683E9E07}" v="113" dt="2024-07-08T14:43:41.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168"/>
        <p:guide pos="244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33A34-F34C-42A8-92FD-63E8685E205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A28B679-B738-4EF5-AA70-543E09255D63}">
      <dgm:prSet phldrT="[Text]" phldr="0" custT="1"/>
      <dgm:spPr/>
      <dgm:t>
        <a:bodyPr/>
        <a:lstStyle/>
        <a:p>
          <a:pPr rtl="0"/>
          <a:r>
            <a:rPr lang="en-US" sz="1600" b="1">
              <a:latin typeface="Calibri"/>
            </a:rPr>
            <a:t>Recruitment</a:t>
          </a:r>
          <a:r>
            <a:rPr lang="en-US" sz="1100">
              <a:latin typeface="Calibri"/>
            </a:rPr>
            <a:t> </a:t>
          </a:r>
          <a:endParaRPr lang="en-US" sz="1100"/>
        </a:p>
      </dgm:t>
    </dgm:pt>
    <dgm:pt modelId="{9C89B101-50B2-4E16-A787-A33F52542D2A}" type="parTrans" cxnId="{E7241ECF-2A4B-4CF8-9809-65BB1C925952}">
      <dgm:prSet/>
      <dgm:spPr/>
      <dgm:t>
        <a:bodyPr/>
        <a:lstStyle/>
        <a:p>
          <a:endParaRPr lang="en-US"/>
        </a:p>
      </dgm:t>
    </dgm:pt>
    <dgm:pt modelId="{92FF0CC5-927E-4C43-8A8D-4590E59D90E8}" type="sibTrans" cxnId="{E7241ECF-2A4B-4CF8-9809-65BB1C925952}">
      <dgm:prSet/>
      <dgm:spPr/>
      <dgm:t>
        <a:bodyPr/>
        <a:lstStyle/>
        <a:p>
          <a:endParaRPr lang="en-US"/>
        </a:p>
      </dgm:t>
    </dgm:pt>
    <dgm:pt modelId="{63830581-1D8D-4221-9E54-E432820BE45B}">
      <dgm:prSet phldrT="[Text]" phldr="0"/>
      <dgm:spPr/>
      <dgm:t>
        <a:bodyPr/>
        <a:lstStyle/>
        <a:p>
          <a:pPr rtl="0"/>
          <a:r>
            <a:rPr lang="en-US">
              <a:latin typeface="Calibri"/>
            </a:rPr>
            <a:t>Prior to Enrollment – Justice Partners will identify eligible participants and provide information to Navigators.</a:t>
          </a:r>
          <a:endParaRPr lang="en-US"/>
        </a:p>
      </dgm:t>
    </dgm:pt>
    <dgm:pt modelId="{9019CA9D-FC48-4E59-8DFB-EF190942B74B}" type="parTrans" cxnId="{CA582F93-D5A2-4918-BDAF-29336EFF962D}">
      <dgm:prSet/>
      <dgm:spPr/>
      <dgm:t>
        <a:bodyPr/>
        <a:lstStyle/>
        <a:p>
          <a:endParaRPr lang="en-US"/>
        </a:p>
      </dgm:t>
    </dgm:pt>
    <dgm:pt modelId="{464A903F-8928-4405-8976-4A4AB46DF053}" type="sibTrans" cxnId="{CA582F93-D5A2-4918-BDAF-29336EFF962D}">
      <dgm:prSet/>
      <dgm:spPr/>
      <dgm:t>
        <a:bodyPr/>
        <a:lstStyle/>
        <a:p>
          <a:endParaRPr lang="en-US"/>
        </a:p>
      </dgm:t>
    </dgm:pt>
    <dgm:pt modelId="{B3F88B0D-833F-476D-A9D0-A0D02D6CB638}">
      <dgm:prSet phldrT="[Text]" phldr="0" custT="1"/>
      <dgm:spPr/>
      <dgm:t>
        <a:bodyPr/>
        <a:lstStyle/>
        <a:p>
          <a:pPr rtl="0"/>
          <a:endParaRPr lang="en-US" sz="1400" b="1">
            <a:latin typeface="Calibri"/>
          </a:endParaRPr>
        </a:p>
        <a:p>
          <a:pPr rtl="0"/>
          <a:r>
            <a:rPr lang="en-US" sz="1400" b="1">
              <a:latin typeface="Calibri"/>
            </a:rPr>
            <a:t>Phase II Community Based Resources</a:t>
          </a:r>
        </a:p>
      </dgm:t>
    </dgm:pt>
    <dgm:pt modelId="{F0320F82-F708-436A-BE9F-72F02FA86839}" type="parTrans" cxnId="{D752262E-12FA-4170-B05B-2FCAF1CFEDCB}">
      <dgm:prSet/>
      <dgm:spPr/>
      <dgm:t>
        <a:bodyPr/>
        <a:lstStyle/>
        <a:p>
          <a:endParaRPr lang="en-US"/>
        </a:p>
      </dgm:t>
    </dgm:pt>
    <dgm:pt modelId="{FDD452F0-68E4-489B-8587-D6949DDC151A}" type="sibTrans" cxnId="{D752262E-12FA-4170-B05B-2FCAF1CFEDCB}">
      <dgm:prSet/>
      <dgm:spPr/>
      <dgm:t>
        <a:bodyPr/>
        <a:lstStyle/>
        <a:p>
          <a:endParaRPr lang="en-US"/>
        </a:p>
      </dgm:t>
    </dgm:pt>
    <dgm:pt modelId="{776354C2-4726-4CFD-93BF-9F8D6C5A0900}">
      <dgm:prSet phldr="0" custT="1"/>
      <dgm:spPr/>
      <dgm:t>
        <a:bodyPr/>
        <a:lstStyle/>
        <a:p>
          <a:pPr rtl="0"/>
          <a:r>
            <a:rPr lang="en-US" sz="1600" b="1">
              <a:latin typeface="Calibri"/>
            </a:rPr>
            <a:t>Phase I Prerelease</a:t>
          </a:r>
        </a:p>
      </dgm:t>
    </dgm:pt>
    <dgm:pt modelId="{F74FE139-C866-4E54-805C-F736EE44C8BA}" type="parTrans" cxnId="{3CF77CF3-BD92-4C9B-8673-B68577FD4E6D}">
      <dgm:prSet/>
      <dgm:spPr/>
      <dgm:t>
        <a:bodyPr/>
        <a:lstStyle/>
        <a:p>
          <a:endParaRPr lang="en-US"/>
        </a:p>
      </dgm:t>
    </dgm:pt>
    <dgm:pt modelId="{B8817BB4-F426-4E97-A56D-9900D0367370}" type="sibTrans" cxnId="{3CF77CF3-BD92-4C9B-8673-B68577FD4E6D}">
      <dgm:prSet/>
      <dgm:spPr/>
      <dgm:t>
        <a:bodyPr/>
        <a:lstStyle/>
        <a:p>
          <a:endParaRPr lang="en-US"/>
        </a:p>
      </dgm:t>
    </dgm:pt>
    <dgm:pt modelId="{1F08D90C-F8E5-48D2-8DC1-9BB67FBD1064}">
      <dgm:prSet phldr="0"/>
      <dgm:spPr/>
      <dgm:t>
        <a:bodyPr/>
        <a:lstStyle/>
        <a:p>
          <a:pPr rtl="0"/>
          <a:r>
            <a:rPr lang="en-US">
              <a:latin typeface="Calibri"/>
            </a:rPr>
            <a:t>Screening and enrollment.</a:t>
          </a:r>
        </a:p>
      </dgm:t>
    </dgm:pt>
    <dgm:pt modelId="{035BDCF9-B9D3-4576-8C11-661527D624C0}" type="parTrans" cxnId="{57A4D678-81D0-453F-BDA4-6B41A75DC058}">
      <dgm:prSet/>
      <dgm:spPr/>
      <dgm:t>
        <a:bodyPr/>
        <a:lstStyle/>
        <a:p>
          <a:endParaRPr lang="en-US"/>
        </a:p>
      </dgm:t>
    </dgm:pt>
    <dgm:pt modelId="{55EA980B-6C79-4163-AAA8-D038D5C604CD}" type="sibTrans" cxnId="{57A4D678-81D0-453F-BDA4-6B41A75DC058}">
      <dgm:prSet/>
      <dgm:spPr/>
      <dgm:t>
        <a:bodyPr/>
        <a:lstStyle/>
        <a:p>
          <a:endParaRPr lang="en-US"/>
        </a:p>
      </dgm:t>
    </dgm:pt>
    <dgm:pt modelId="{69BA6CDA-13DE-4C92-9247-A37A354B77CF}">
      <dgm:prSet phldrT="[Text]" phldr="0"/>
      <dgm:spPr/>
      <dgm:t>
        <a:bodyPr/>
        <a:lstStyle/>
        <a:p>
          <a:pPr rtl="0"/>
          <a:r>
            <a:rPr lang="en-US">
              <a:latin typeface="Calibri"/>
            </a:rPr>
            <a:t>Basic Needs, Reentry, Education, and Workforce Development, Placement.</a:t>
          </a:r>
          <a:endParaRPr lang="en-US"/>
        </a:p>
      </dgm:t>
    </dgm:pt>
    <dgm:pt modelId="{CE9A9747-E9EE-4E97-9B55-3A9E8BD41390}" type="parTrans" cxnId="{C8CDD63F-9EF4-41CF-9600-8489FE0AE0EA}">
      <dgm:prSet/>
      <dgm:spPr/>
      <dgm:t>
        <a:bodyPr/>
        <a:lstStyle/>
        <a:p>
          <a:endParaRPr lang="en-US"/>
        </a:p>
      </dgm:t>
    </dgm:pt>
    <dgm:pt modelId="{380C68BE-127E-4287-AC4E-CB103729E992}" type="sibTrans" cxnId="{C8CDD63F-9EF4-41CF-9600-8489FE0AE0EA}">
      <dgm:prSet/>
      <dgm:spPr/>
      <dgm:t>
        <a:bodyPr/>
        <a:lstStyle/>
        <a:p>
          <a:endParaRPr lang="en-US"/>
        </a:p>
      </dgm:t>
    </dgm:pt>
    <dgm:pt modelId="{C33B179A-8185-40BB-AF0B-49A1FE78C059}">
      <dgm:prSet phldr="0"/>
      <dgm:spPr/>
      <dgm:t>
        <a:bodyPr/>
        <a:lstStyle/>
        <a:p>
          <a:pPr rtl="0"/>
          <a:r>
            <a:rPr lang="en-US">
              <a:latin typeface="Calibri"/>
            </a:rPr>
            <a:t>Prior to Retention – Placement</a:t>
          </a:r>
        </a:p>
      </dgm:t>
    </dgm:pt>
    <dgm:pt modelId="{CA3C9B75-3A64-405A-9E42-910BAD5070BB}" type="parTrans" cxnId="{B50B32B4-E144-4A5D-BF0B-B4D7EC38A3BD}">
      <dgm:prSet/>
      <dgm:spPr/>
      <dgm:t>
        <a:bodyPr/>
        <a:lstStyle/>
        <a:p>
          <a:endParaRPr lang="en-US"/>
        </a:p>
      </dgm:t>
    </dgm:pt>
    <dgm:pt modelId="{68486CE2-B7B4-4CDB-AF7E-D033DE62E41A}" type="sibTrans" cxnId="{B50B32B4-E144-4A5D-BF0B-B4D7EC38A3BD}">
      <dgm:prSet/>
      <dgm:spPr/>
      <dgm:t>
        <a:bodyPr/>
        <a:lstStyle/>
        <a:p>
          <a:endParaRPr lang="en-US"/>
        </a:p>
      </dgm:t>
    </dgm:pt>
    <dgm:pt modelId="{069FEDE2-EDDF-4CBC-8FFE-DC973911AA7D}">
      <dgm:prSet phldr="0" custT="1"/>
      <dgm:spPr/>
      <dgm:t>
        <a:bodyPr/>
        <a:lstStyle/>
        <a:p>
          <a:pPr rtl="0"/>
          <a:r>
            <a:rPr lang="en-US" sz="1600" b="1">
              <a:latin typeface="Calibri"/>
            </a:rPr>
            <a:t>Phase III Retention </a:t>
          </a:r>
          <a:endParaRPr lang="en-US" sz="1600" b="1"/>
        </a:p>
      </dgm:t>
    </dgm:pt>
    <dgm:pt modelId="{89D6A195-3873-490B-A812-402C0526E8A6}" type="parTrans" cxnId="{9493AE83-5AA9-4008-B867-535901955D3F}">
      <dgm:prSet/>
      <dgm:spPr/>
      <dgm:t>
        <a:bodyPr/>
        <a:lstStyle/>
        <a:p>
          <a:endParaRPr lang="en-US"/>
        </a:p>
      </dgm:t>
    </dgm:pt>
    <dgm:pt modelId="{C15B8849-C96F-4292-9FAC-38997E7100A9}" type="sibTrans" cxnId="{9493AE83-5AA9-4008-B867-535901955D3F}">
      <dgm:prSet/>
      <dgm:spPr/>
      <dgm:t>
        <a:bodyPr/>
        <a:lstStyle/>
        <a:p>
          <a:endParaRPr lang="en-US"/>
        </a:p>
      </dgm:t>
    </dgm:pt>
    <dgm:pt modelId="{502A40A5-0B69-4144-B828-3F5B862DEC22}">
      <dgm:prSet phldr="0"/>
      <dgm:spPr/>
      <dgm:t>
        <a:bodyPr/>
        <a:lstStyle/>
        <a:p>
          <a:pPr rtl="0"/>
          <a:r>
            <a:rPr lang="en-US">
              <a:latin typeface="Calibri"/>
            </a:rPr>
            <a:t>Placement Support</a:t>
          </a:r>
        </a:p>
      </dgm:t>
    </dgm:pt>
    <dgm:pt modelId="{11B38683-63F6-419A-A6A4-E9E74B6E6C59}" type="parTrans" cxnId="{6E1C18B8-A554-42EB-923F-30B73F822B11}">
      <dgm:prSet/>
      <dgm:spPr/>
      <dgm:t>
        <a:bodyPr/>
        <a:lstStyle/>
        <a:p>
          <a:endParaRPr lang="en-US"/>
        </a:p>
      </dgm:t>
    </dgm:pt>
    <dgm:pt modelId="{BD1EC300-88BC-408F-857D-A9B7069CA1F9}" type="sibTrans" cxnId="{6E1C18B8-A554-42EB-923F-30B73F822B11}">
      <dgm:prSet/>
      <dgm:spPr/>
      <dgm:t>
        <a:bodyPr/>
        <a:lstStyle/>
        <a:p>
          <a:endParaRPr lang="en-US"/>
        </a:p>
      </dgm:t>
    </dgm:pt>
    <dgm:pt modelId="{D2E96E89-5417-46D4-AA87-95DA7F64235A}">
      <dgm:prSet phldr="0"/>
      <dgm:spPr/>
      <dgm:t>
        <a:bodyPr/>
        <a:lstStyle/>
        <a:p>
          <a:pPr rtl="0"/>
          <a:r>
            <a:rPr lang="en-US">
              <a:latin typeface="Calibri"/>
            </a:rPr>
            <a:t>Navigation Services.</a:t>
          </a:r>
        </a:p>
      </dgm:t>
    </dgm:pt>
    <dgm:pt modelId="{D9604B93-04B6-4968-9ECD-C7E56FAFD1FE}" type="parTrans" cxnId="{D9910FCE-BD4E-4DD3-BA2C-5DA1CB1314B9}">
      <dgm:prSet/>
      <dgm:spPr/>
      <dgm:t>
        <a:bodyPr/>
        <a:lstStyle/>
        <a:p>
          <a:endParaRPr lang="en-US"/>
        </a:p>
      </dgm:t>
    </dgm:pt>
    <dgm:pt modelId="{EA85FFAE-660C-43A1-A8FF-627EC85AA743}" type="sibTrans" cxnId="{D9910FCE-BD4E-4DD3-BA2C-5DA1CB1314B9}">
      <dgm:prSet/>
      <dgm:spPr/>
      <dgm:t>
        <a:bodyPr/>
        <a:lstStyle/>
        <a:p>
          <a:endParaRPr lang="en-US"/>
        </a:p>
      </dgm:t>
    </dgm:pt>
    <dgm:pt modelId="{C564D10B-9A8A-4926-9308-67861A264ED4}" type="pres">
      <dgm:prSet presAssocID="{87133A34-F34C-42A8-92FD-63E8685E2054}" presName="linearFlow" presStyleCnt="0">
        <dgm:presLayoutVars>
          <dgm:dir/>
          <dgm:animLvl val="lvl"/>
          <dgm:resizeHandles val="exact"/>
        </dgm:presLayoutVars>
      </dgm:prSet>
      <dgm:spPr/>
    </dgm:pt>
    <dgm:pt modelId="{2BDFBC55-A816-43D7-ABBF-058AF25B2043}" type="pres">
      <dgm:prSet presAssocID="{5A28B679-B738-4EF5-AA70-543E09255D63}" presName="composite" presStyleCnt="0"/>
      <dgm:spPr/>
    </dgm:pt>
    <dgm:pt modelId="{F65D8CFA-3EA8-4207-89D3-1E8AAD5BAEE7}" type="pres">
      <dgm:prSet presAssocID="{5A28B679-B738-4EF5-AA70-543E09255D63}" presName="parentText" presStyleLbl="alignNode1" presStyleIdx="0" presStyleCnt="4">
        <dgm:presLayoutVars>
          <dgm:chMax val="1"/>
          <dgm:bulletEnabled val="1"/>
        </dgm:presLayoutVars>
      </dgm:prSet>
      <dgm:spPr/>
    </dgm:pt>
    <dgm:pt modelId="{B71966E9-E6E8-4E2F-8501-3B61D8EF84B9}" type="pres">
      <dgm:prSet presAssocID="{5A28B679-B738-4EF5-AA70-543E09255D63}" presName="descendantText" presStyleLbl="alignAcc1" presStyleIdx="0" presStyleCnt="4">
        <dgm:presLayoutVars>
          <dgm:bulletEnabled val="1"/>
        </dgm:presLayoutVars>
      </dgm:prSet>
      <dgm:spPr/>
    </dgm:pt>
    <dgm:pt modelId="{7810A1F7-CF4E-4C9C-A3AA-F0FE81144AB6}" type="pres">
      <dgm:prSet presAssocID="{92FF0CC5-927E-4C43-8A8D-4590E59D90E8}" presName="sp" presStyleCnt="0"/>
      <dgm:spPr/>
    </dgm:pt>
    <dgm:pt modelId="{26E11710-760A-4245-83E8-AC8BFDE490D4}" type="pres">
      <dgm:prSet presAssocID="{776354C2-4726-4CFD-93BF-9F8D6C5A0900}" presName="composite" presStyleCnt="0"/>
      <dgm:spPr/>
    </dgm:pt>
    <dgm:pt modelId="{6A984D9F-ADB3-40A8-8CA5-BFFF47AB5C90}" type="pres">
      <dgm:prSet presAssocID="{776354C2-4726-4CFD-93BF-9F8D6C5A0900}" presName="parentText" presStyleLbl="alignNode1" presStyleIdx="1" presStyleCnt="4">
        <dgm:presLayoutVars>
          <dgm:chMax val="1"/>
          <dgm:bulletEnabled val="1"/>
        </dgm:presLayoutVars>
      </dgm:prSet>
      <dgm:spPr/>
    </dgm:pt>
    <dgm:pt modelId="{E3C5F457-EBDA-4B4C-A38A-C1EF2F3C46E9}" type="pres">
      <dgm:prSet presAssocID="{776354C2-4726-4CFD-93BF-9F8D6C5A0900}" presName="descendantText" presStyleLbl="alignAcc1" presStyleIdx="1" presStyleCnt="4">
        <dgm:presLayoutVars>
          <dgm:bulletEnabled val="1"/>
        </dgm:presLayoutVars>
      </dgm:prSet>
      <dgm:spPr/>
    </dgm:pt>
    <dgm:pt modelId="{CE404AC9-D528-47BC-903D-CC2D62007EA4}" type="pres">
      <dgm:prSet presAssocID="{B8817BB4-F426-4E97-A56D-9900D0367370}" presName="sp" presStyleCnt="0"/>
      <dgm:spPr/>
    </dgm:pt>
    <dgm:pt modelId="{E84E1911-B8D5-47A3-8720-B9F3F45CE402}" type="pres">
      <dgm:prSet presAssocID="{B3F88B0D-833F-476D-A9D0-A0D02D6CB638}" presName="composite" presStyleCnt="0"/>
      <dgm:spPr/>
    </dgm:pt>
    <dgm:pt modelId="{5DA97E1A-47B5-4943-89C1-671AD68711EB}" type="pres">
      <dgm:prSet presAssocID="{B3F88B0D-833F-476D-A9D0-A0D02D6CB638}" presName="parentText" presStyleLbl="alignNode1" presStyleIdx="2" presStyleCnt="4">
        <dgm:presLayoutVars>
          <dgm:chMax val="1"/>
          <dgm:bulletEnabled val="1"/>
        </dgm:presLayoutVars>
      </dgm:prSet>
      <dgm:spPr/>
    </dgm:pt>
    <dgm:pt modelId="{025B223F-8E29-4C83-B1A0-4FCEDC18C899}" type="pres">
      <dgm:prSet presAssocID="{B3F88B0D-833F-476D-A9D0-A0D02D6CB638}" presName="descendantText" presStyleLbl="alignAcc1" presStyleIdx="2" presStyleCnt="4">
        <dgm:presLayoutVars>
          <dgm:bulletEnabled val="1"/>
        </dgm:presLayoutVars>
      </dgm:prSet>
      <dgm:spPr/>
    </dgm:pt>
    <dgm:pt modelId="{C87C10E4-093C-4F04-A92E-02855EBBB90A}" type="pres">
      <dgm:prSet presAssocID="{FDD452F0-68E4-489B-8587-D6949DDC151A}" presName="sp" presStyleCnt="0"/>
      <dgm:spPr/>
    </dgm:pt>
    <dgm:pt modelId="{CC1DEBFC-99DE-40FF-A3E1-DD517E2128AC}" type="pres">
      <dgm:prSet presAssocID="{069FEDE2-EDDF-4CBC-8FFE-DC973911AA7D}" presName="composite" presStyleCnt="0"/>
      <dgm:spPr/>
    </dgm:pt>
    <dgm:pt modelId="{7C058E8C-A6A8-4C07-9EA6-5E9734E0BFB2}" type="pres">
      <dgm:prSet presAssocID="{069FEDE2-EDDF-4CBC-8FFE-DC973911AA7D}" presName="parentText" presStyleLbl="alignNode1" presStyleIdx="3" presStyleCnt="4">
        <dgm:presLayoutVars>
          <dgm:chMax val="1"/>
          <dgm:bulletEnabled val="1"/>
        </dgm:presLayoutVars>
      </dgm:prSet>
      <dgm:spPr/>
    </dgm:pt>
    <dgm:pt modelId="{A039F9DA-2325-48A6-B388-4047A54BAF2A}" type="pres">
      <dgm:prSet presAssocID="{069FEDE2-EDDF-4CBC-8FFE-DC973911AA7D}" presName="descendantText" presStyleLbl="alignAcc1" presStyleIdx="3" presStyleCnt="4">
        <dgm:presLayoutVars>
          <dgm:bulletEnabled val="1"/>
        </dgm:presLayoutVars>
      </dgm:prSet>
      <dgm:spPr/>
    </dgm:pt>
  </dgm:ptLst>
  <dgm:cxnLst>
    <dgm:cxn modelId="{D752262E-12FA-4170-B05B-2FCAF1CFEDCB}" srcId="{87133A34-F34C-42A8-92FD-63E8685E2054}" destId="{B3F88B0D-833F-476D-A9D0-A0D02D6CB638}" srcOrd="2" destOrd="0" parTransId="{F0320F82-F708-436A-BE9F-72F02FA86839}" sibTransId="{FDD452F0-68E4-489B-8587-D6949DDC151A}"/>
    <dgm:cxn modelId="{BBF8182F-2B8A-4712-9766-1BD42EFA2625}" type="presOf" srcId="{C33B179A-8185-40BB-AF0B-49A1FE78C059}" destId="{025B223F-8E29-4C83-B1A0-4FCEDC18C899}" srcOrd="0" destOrd="1" presId="urn:microsoft.com/office/officeart/2005/8/layout/chevron2"/>
    <dgm:cxn modelId="{C8CDD63F-9EF4-41CF-9600-8489FE0AE0EA}" srcId="{B3F88B0D-833F-476D-A9D0-A0D02D6CB638}" destId="{69BA6CDA-13DE-4C92-9247-A37A354B77CF}" srcOrd="0" destOrd="0" parTransId="{CE9A9747-E9EE-4E97-9B55-3A9E8BD41390}" sibTransId="{380C68BE-127E-4287-AC4E-CB103729E992}"/>
    <dgm:cxn modelId="{CE670A51-607B-46D4-9FF9-1B3B67452F79}" type="presOf" srcId="{776354C2-4726-4CFD-93BF-9F8D6C5A0900}" destId="{6A984D9F-ADB3-40A8-8CA5-BFFF47AB5C90}" srcOrd="0" destOrd="0" presId="urn:microsoft.com/office/officeart/2005/8/layout/chevron2"/>
    <dgm:cxn modelId="{57A4D678-81D0-453F-BDA4-6B41A75DC058}" srcId="{776354C2-4726-4CFD-93BF-9F8D6C5A0900}" destId="{1F08D90C-F8E5-48D2-8DC1-9BB67FBD1064}" srcOrd="0" destOrd="0" parTransId="{035BDCF9-B9D3-4576-8C11-661527D624C0}" sibTransId="{55EA980B-6C79-4163-AAA8-D038D5C604CD}"/>
    <dgm:cxn modelId="{4C3C6483-C5FA-427D-94D2-10BFD4790094}" type="presOf" srcId="{069FEDE2-EDDF-4CBC-8FFE-DC973911AA7D}" destId="{7C058E8C-A6A8-4C07-9EA6-5E9734E0BFB2}" srcOrd="0" destOrd="0" presId="urn:microsoft.com/office/officeart/2005/8/layout/chevron2"/>
    <dgm:cxn modelId="{9493AE83-5AA9-4008-B867-535901955D3F}" srcId="{87133A34-F34C-42A8-92FD-63E8685E2054}" destId="{069FEDE2-EDDF-4CBC-8FFE-DC973911AA7D}" srcOrd="3" destOrd="0" parTransId="{89D6A195-3873-490B-A812-402C0526E8A6}" sibTransId="{C15B8849-C96F-4292-9FAC-38997E7100A9}"/>
    <dgm:cxn modelId="{BC266E84-B1AE-4C31-9DB5-C0FFDA58918A}" type="presOf" srcId="{1F08D90C-F8E5-48D2-8DC1-9BB67FBD1064}" destId="{E3C5F457-EBDA-4B4C-A38A-C1EF2F3C46E9}" srcOrd="0" destOrd="0" presId="urn:microsoft.com/office/officeart/2005/8/layout/chevron2"/>
    <dgm:cxn modelId="{CA582F93-D5A2-4918-BDAF-29336EFF962D}" srcId="{5A28B679-B738-4EF5-AA70-543E09255D63}" destId="{63830581-1D8D-4221-9E54-E432820BE45B}" srcOrd="0" destOrd="0" parTransId="{9019CA9D-FC48-4E59-8DFB-EF190942B74B}" sibTransId="{464A903F-8928-4405-8976-4A4AB46DF053}"/>
    <dgm:cxn modelId="{CFCD4AB3-267F-495C-87CF-75D51CC0DD9C}" type="presOf" srcId="{D2E96E89-5417-46D4-AA87-95DA7F64235A}" destId="{E3C5F457-EBDA-4B4C-A38A-C1EF2F3C46E9}" srcOrd="0" destOrd="1" presId="urn:microsoft.com/office/officeart/2005/8/layout/chevron2"/>
    <dgm:cxn modelId="{B50B32B4-E144-4A5D-BF0B-B4D7EC38A3BD}" srcId="{B3F88B0D-833F-476D-A9D0-A0D02D6CB638}" destId="{C33B179A-8185-40BB-AF0B-49A1FE78C059}" srcOrd="1" destOrd="0" parTransId="{CA3C9B75-3A64-405A-9E42-910BAD5070BB}" sibTransId="{68486CE2-B7B4-4CDB-AF7E-D033DE62E41A}"/>
    <dgm:cxn modelId="{65A805B6-1409-40EC-963C-9AB996D73578}" type="presOf" srcId="{87133A34-F34C-42A8-92FD-63E8685E2054}" destId="{C564D10B-9A8A-4926-9308-67861A264ED4}" srcOrd="0" destOrd="0" presId="urn:microsoft.com/office/officeart/2005/8/layout/chevron2"/>
    <dgm:cxn modelId="{6E1C18B8-A554-42EB-923F-30B73F822B11}" srcId="{069FEDE2-EDDF-4CBC-8FFE-DC973911AA7D}" destId="{502A40A5-0B69-4144-B828-3F5B862DEC22}" srcOrd="0" destOrd="0" parTransId="{11B38683-63F6-419A-A6A4-E9E74B6E6C59}" sibTransId="{BD1EC300-88BC-408F-857D-A9B7069CA1F9}"/>
    <dgm:cxn modelId="{B4239DCA-ADD4-4BD2-9C0C-0D8603DEFAC9}" type="presOf" srcId="{69BA6CDA-13DE-4C92-9247-A37A354B77CF}" destId="{025B223F-8E29-4C83-B1A0-4FCEDC18C899}" srcOrd="0" destOrd="0" presId="urn:microsoft.com/office/officeart/2005/8/layout/chevron2"/>
    <dgm:cxn modelId="{D9910FCE-BD4E-4DD3-BA2C-5DA1CB1314B9}" srcId="{776354C2-4726-4CFD-93BF-9F8D6C5A0900}" destId="{D2E96E89-5417-46D4-AA87-95DA7F64235A}" srcOrd="1" destOrd="0" parTransId="{D9604B93-04B6-4968-9ECD-C7E56FAFD1FE}" sibTransId="{EA85FFAE-660C-43A1-A8FF-627EC85AA743}"/>
    <dgm:cxn modelId="{E7241ECF-2A4B-4CF8-9809-65BB1C925952}" srcId="{87133A34-F34C-42A8-92FD-63E8685E2054}" destId="{5A28B679-B738-4EF5-AA70-543E09255D63}" srcOrd="0" destOrd="0" parTransId="{9C89B101-50B2-4E16-A787-A33F52542D2A}" sibTransId="{92FF0CC5-927E-4C43-8A8D-4590E59D90E8}"/>
    <dgm:cxn modelId="{6F9C76D9-CFCF-4C5B-8585-AFE962567AD9}" type="presOf" srcId="{B3F88B0D-833F-476D-A9D0-A0D02D6CB638}" destId="{5DA97E1A-47B5-4943-89C1-671AD68711EB}" srcOrd="0" destOrd="0" presId="urn:microsoft.com/office/officeart/2005/8/layout/chevron2"/>
    <dgm:cxn modelId="{062F64E8-BC6F-4289-A8FF-1B05315C619B}" type="presOf" srcId="{502A40A5-0B69-4144-B828-3F5B862DEC22}" destId="{A039F9DA-2325-48A6-B388-4047A54BAF2A}" srcOrd="0" destOrd="0" presId="urn:microsoft.com/office/officeart/2005/8/layout/chevron2"/>
    <dgm:cxn modelId="{25C425E9-5192-47F9-A3F0-882D7A96E1DA}" type="presOf" srcId="{63830581-1D8D-4221-9E54-E432820BE45B}" destId="{B71966E9-E6E8-4E2F-8501-3B61D8EF84B9}" srcOrd="0" destOrd="0" presId="urn:microsoft.com/office/officeart/2005/8/layout/chevron2"/>
    <dgm:cxn modelId="{3CF77CF3-BD92-4C9B-8673-B68577FD4E6D}" srcId="{87133A34-F34C-42A8-92FD-63E8685E2054}" destId="{776354C2-4726-4CFD-93BF-9F8D6C5A0900}" srcOrd="1" destOrd="0" parTransId="{F74FE139-C866-4E54-805C-F736EE44C8BA}" sibTransId="{B8817BB4-F426-4E97-A56D-9900D0367370}"/>
    <dgm:cxn modelId="{DDFB0BF7-E3F1-484C-93B7-D3B246B8E4AF}" type="presOf" srcId="{5A28B679-B738-4EF5-AA70-543E09255D63}" destId="{F65D8CFA-3EA8-4207-89D3-1E8AAD5BAEE7}" srcOrd="0" destOrd="0" presId="urn:microsoft.com/office/officeart/2005/8/layout/chevron2"/>
    <dgm:cxn modelId="{20A8CA4E-0F8B-486B-B40E-CD67AC4E48C3}" type="presParOf" srcId="{C564D10B-9A8A-4926-9308-67861A264ED4}" destId="{2BDFBC55-A816-43D7-ABBF-058AF25B2043}" srcOrd="0" destOrd="0" presId="urn:microsoft.com/office/officeart/2005/8/layout/chevron2"/>
    <dgm:cxn modelId="{AD78EDD6-69A4-4BD3-BC67-24A29E55A88B}" type="presParOf" srcId="{2BDFBC55-A816-43D7-ABBF-058AF25B2043}" destId="{F65D8CFA-3EA8-4207-89D3-1E8AAD5BAEE7}" srcOrd="0" destOrd="0" presId="urn:microsoft.com/office/officeart/2005/8/layout/chevron2"/>
    <dgm:cxn modelId="{38FD09C3-5885-4063-A2B6-F91805D2BAC8}" type="presParOf" srcId="{2BDFBC55-A816-43D7-ABBF-058AF25B2043}" destId="{B71966E9-E6E8-4E2F-8501-3B61D8EF84B9}" srcOrd="1" destOrd="0" presId="urn:microsoft.com/office/officeart/2005/8/layout/chevron2"/>
    <dgm:cxn modelId="{023B48D2-80A4-43F6-A200-AA05E0688A60}" type="presParOf" srcId="{C564D10B-9A8A-4926-9308-67861A264ED4}" destId="{7810A1F7-CF4E-4C9C-A3AA-F0FE81144AB6}" srcOrd="1" destOrd="0" presId="urn:microsoft.com/office/officeart/2005/8/layout/chevron2"/>
    <dgm:cxn modelId="{708F4661-3A8C-4E74-BE19-A9860F0CDB85}" type="presParOf" srcId="{C564D10B-9A8A-4926-9308-67861A264ED4}" destId="{26E11710-760A-4245-83E8-AC8BFDE490D4}" srcOrd="2" destOrd="0" presId="urn:microsoft.com/office/officeart/2005/8/layout/chevron2"/>
    <dgm:cxn modelId="{3668A116-F6BF-4871-8708-0814398D6281}" type="presParOf" srcId="{26E11710-760A-4245-83E8-AC8BFDE490D4}" destId="{6A984D9F-ADB3-40A8-8CA5-BFFF47AB5C90}" srcOrd="0" destOrd="0" presId="urn:microsoft.com/office/officeart/2005/8/layout/chevron2"/>
    <dgm:cxn modelId="{D2E79053-C658-4A9C-8115-25A620C0C4D3}" type="presParOf" srcId="{26E11710-760A-4245-83E8-AC8BFDE490D4}" destId="{E3C5F457-EBDA-4B4C-A38A-C1EF2F3C46E9}" srcOrd="1" destOrd="0" presId="urn:microsoft.com/office/officeart/2005/8/layout/chevron2"/>
    <dgm:cxn modelId="{87D2A73E-3F3E-4AEB-BDBF-9BE69A5923CA}" type="presParOf" srcId="{C564D10B-9A8A-4926-9308-67861A264ED4}" destId="{CE404AC9-D528-47BC-903D-CC2D62007EA4}" srcOrd="3" destOrd="0" presId="urn:microsoft.com/office/officeart/2005/8/layout/chevron2"/>
    <dgm:cxn modelId="{81D96ACA-89A7-42E6-9EB9-208C9317B71B}" type="presParOf" srcId="{C564D10B-9A8A-4926-9308-67861A264ED4}" destId="{E84E1911-B8D5-47A3-8720-B9F3F45CE402}" srcOrd="4" destOrd="0" presId="urn:microsoft.com/office/officeart/2005/8/layout/chevron2"/>
    <dgm:cxn modelId="{CD0CF339-09CC-452A-8176-FAE0D5AF3A15}" type="presParOf" srcId="{E84E1911-B8D5-47A3-8720-B9F3F45CE402}" destId="{5DA97E1A-47B5-4943-89C1-671AD68711EB}" srcOrd="0" destOrd="0" presId="urn:microsoft.com/office/officeart/2005/8/layout/chevron2"/>
    <dgm:cxn modelId="{B49F2F5A-E1E1-4C76-91CB-247FA5592317}" type="presParOf" srcId="{E84E1911-B8D5-47A3-8720-B9F3F45CE402}" destId="{025B223F-8E29-4C83-B1A0-4FCEDC18C899}" srcOrd="1" destOrd="0" presId="urn:microsoft.com/office/officeart/2005/8/layout/chevron2"/>
    <dgm:cxn modelId="{E39D211F-1332-4D07-A6DB-D469606FD887}" type="presParOf" srcId="{C564D10B-9A8A-4926-9308-67861A264ED4}" destId="{C87C10E4-093C-4F04-A92E-02855EBBB90A}" srcOrd="5" destOrd="0" presId="urn:microsoft.com/office/officeart/2005/8/layout/chevron2"/>
    <dgm:cxn modelId="{BB82B2FC-2EF3-4073-B2CC-9B18BBD56EA1}" type="presParOf" srcId="{C564D10B-9A8A-4926-9308-67861A264ED4}" destId="{CC1DEBFC-99DE-40FF-A3E1-DD517E2128AC}" srcOrd="6" destOrd="0" presId="urn:microsoft.com/office/officeart/2005/8/layout/chevron2"/>
    <dgm:cxn modelId="{7B8B08B3-4D38-4DAC-958C-3F40B6051DAF}" type="presParOf" srcId="{CC1DEBFC-99DE-40FF-A3E1-DD517E2128AC}" destId="{7C058E8C-A6A8-4C07-9EA6-5E9734E0BFB2}" srcOrd="0" destOrd="0" presId="urn:microsoft.com/office/officeart/2005/8/layout/chevron2"/>
    <dgm:cxn modelId="{5317D29E-4668-4833-8808-3D5AC8A2983C}" type="presParOf" srcId="{CC1DEBFC-99DE-40FF-A3E1-DD517E2128AC}" destId="{A039F9DA-2325-48A6-B388-4047A54BAF2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D8CFA-3EA8-4207-89D3-1E8AAD5BAEE7}">
      <dsp:nvSpPr>
        <dsp:cNvPr id="0" name=""/>
        <dsp:cNvSpPr/>
      </dsp:nvSpPr>
      <dsp:spPr>
        <a:xfrm rot="5400000">
          <a:off x="-254979" y="260401"/>
          <a:ext cx="1699864" cy="11899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a:rPr>
            <a:t>Recruitment</a:t>
          </a:r>
          <a:r>
            <a:rPr lang="en-US" sz="1100" kern="1200">
              <a:latin typeface="Calibri"/>
            </a:rPr>
            <a:t> </a:t>
          </a:r>
          <a:endParaRPr lang="en-US" sz="1100" kern="1200"/>
        </a:p>
      </dsp:txBody>
      <dsp:txXfrm rot="-5400000">
        <a:off x="1" y="600373"/>
        <a:ext cx="1189904" cy="509960"/>
      </dsp:txXfrm>
    </dsp:sp>
    <dsp:sp modelId="{B71966E9-E6E8-4E2F-8501-3B61D8EF84B9}">
      <dsp:nvSpPr>
        <dsp:cNvPr id="0" name=""/>
        <dsp:cNvSpPr/>
      </dsp:nvSpPr>
      <dsp:spPr>
        <a:xfrm rot="5400000">
          <a:off x="3029287" y="-1833960"/>
          <a:ext cx="1104911" cy="47836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a:latin typeface="Calibri"/>
            </a:rPr>
            <a:t>Prior to Enrollment – Justice Partners will identify eligible participants and provide information to Navigators.</a:t>
          </a:r>
          <a:endParaRPr lang="en-US" sz="2100" kern="1200"/>
        </a:p>
      </dsp:txBody>
      <dsp:txXfrm rot="-5400000">
        <a:off x="1189905" y="59359"/>
        <a:ext cx="4729739" cy="997037"/>
      </dsp:txXfrm>
    </dsp:sp>
    <dsp:sp modelId="{6A984D9F-ADB3-40A8-8CA5-BFFF47AB5C90}">
      <dsp:nvSpPr>
        <dsp:cNvPr id="0" name=""/>
        <dsp:cNvSpPr/>
      </dsp:nvSpPr>
      <dsp:spPr>
        <a:xfrm rot="5400000">
          <a:off x="-254979" y="1817592"/>
          <a:ext cx="1699864" cy="11899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a:rPr>
            <a:t>Phase I Prerelease</a:t>
          </a:r>
        </a:p>
      </dsp:txBody>
      <dsp:txXfrm rot="-5400000">
        <a:off x="1" y="2157564"/>
        <a:ext cx="1189904" cy="509960"/>
      </dsp:txXfrm>
    </dsp:sp>
    <dsp:sp modelId="{E3C5F457-EBDA-4B4C-A38A-C1EF2F3C46E9}">
      <dsp:nvSpPr>
        <dsp:cNvPr id="0" name=""/>
        <dsp:cNvSpPr/>
      </dsp:nvSpPr>
      <dsp:spPr>
        <a:xfrm rot="5400000">
          <a:off x="3029287" y="-276769"/>
          <a:ext cx="1104911" cy="47836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a:latin typeface="Calibri"/>
            </a:rPr>
            <a:t>Screening and enrollment.</a:t>
          </a:r>
        </a:p>
        <a:p>
          <a:pPr marL="228600" lvl="1" indent="-228600" algn="l" defTabSz="933450" rtl="0">
            <a:lnSpc>
              <a:spcPct val="90000"/>
            </a:lnSpc>
            <a:spcBef>
              <a:spcPct val="0"/>
            </a:spcBef>
            <a:spcAft>
              <a:spcPct val="15000"/>
            </a:spcAft>
            <a:buChar char="•"/>
          </a:pPr>
          <a:r>
            <a:rPr lang="en-US" sz="2100" kern="1200">
              <a:latin typeface="Calibri"/>
            </a:rPr>
            <a:t>Navigation Services.</a:t>
          </a:r>
        </a:p>
      </dsp:txBody>
      <dsp:txXfrm rot="-5400000">
        <a:off x="1189905" y="1616550"/>
        <a:ext cx="4729739" cy="997037"/>
      </dsp:txXfrm>
    </dsp:sp>
    <dsp:sp modelId="{5DA97E1A-47B5-4943-89C1-671AD68711EB}">
      <dsp:nvSpPr>
        <dsp:cNvPr id="0" name=""/>
        <dsp:cNvSpPr/>
      </dsp:nvSpPr>
      <dsp:spPr>
        <a:xfrm rot="5400000">
          <a:off x="-254979" y="3374782"/>
          <a:ext cx="1699864" cy="11899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endParaRPr lang="en-US" sz="1400" b="1" kern="1200">
            <a:latin typeface="Calibri"/>
          </a:endParaRPr>
        </a:p>
        <a:p>
          <a:pPr marL="0" lvl="0" indent="0" algn="ctr" defTabSz="622300" rtl="0">
            <a:lnSpc>
              <a:spcPct val="90000"/>
            </a:lnSpc>
            <a:spcBef>
              <a:spcPct val="0"/>
            </a:spcBef>
            <a:spcAft>
              <a:spcPct val="35000"/>
            </a:spcAft>
            <a:buNone/>
          </a:pPr>
          <a:r>
            <a:rPr lang="en-US" sz="1400" b="1" kern="1200">
              <a:latin typeface="Calibri"/>
            </a:rPr>
            <a:t>Phase II Community Based Resources</a:t>
          </a:r>
        </a:p>
      </dsp:txBody>
      <dsp:txXfrm rot="-5400000">
        <a:off x="1" y="3714754"/>
        <a:ext cx="1189904" cy="509960"/>
      </dsp:txXfrm>
    </dsp:sp>
    <dsp:sp modelId="{025B223F-8E29-4C83-B1A0-4FCEDC18C899}">
      <dsp:nvSpPr>
        <dsp:cNvPr id="0" name=""/>
        <dsp:cNvSpPr/>
      </dsp:nvSpPr>
      <dsp:spPr>
        <a:xfrm rot="5400000">
          <a:off x="3028996" y="1280711"/>
          <a:ext cx="1105492" cy="47836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a:latin typeface="Calibri"/>
            </a:rPr>
            <a:t>Basic Needs, Reentry, Education, and Workforce Development, Placement.</a:t>
          </a:r>
          <a:endParaRPr lang="en-US" sz="2100" kern="1200"/>
        </a:p>
        <a:p>
          <a:pPr marL="228600" lvl="1" indent="-228600" algn="l" defTabSz="933450" rtl="0">
            <a:lnSpc>
              <a:spcPct val="90000"/>
            </a:lnSpc>
            <a:spcBef>
              <a:spcPct val="0"/>
            </a:spcBef>
            <a:spcAft>
              <a:spcPct val="15000"/>
            </a:spcAft>
            <a:buChar char="•"/>
          </a:pPr>
          <a:r>
            <a:rPr lang="en-US" sz="2100" kern="1200">
              <a:latin typeface="Calibri"/>
            </a:rPr>
            <a:t>Prior to Retention – Placement</a:t>
          </a:r>
        </a:p>
      </dsp:txBody>
      <dsp:txXfrm rot="-5400000">
        <a:off x="1189904" y="3173769"/>
        <a:ext cx="4729710" cy="997560"/>
      </dsp:txXfrm>
    </dsp:sp>
    <dsp:sp modelId="{7C058E8C-A6A8-4C07-9EA6-5E9734E0BFB2}">
      <dsp:nvSpPr>
        <dsp:cNvPr id="0" name=""/>
        <dsp:cNvSpPr/>
      </dsp:nvSpPr>
      <dsp:spPr>
        <a:xfrm rot="5400000">
          <a:off x="-254979" y="4931973"/>
          <a:ext cx="1699864" cy="11899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Calibri"/>
            </a:rPr>
            <a:t>Phase III Retention </a:t>
          </a:r>
          <a:endParaRPr lang="en-US" sz="1600" b="1" kern="1200"/>
        </a:p>
      </dsp:txBody>
      <dsp:txXfrm rot="-5400000">
        <a:off x="1" y="5271945"/>
        <a:ext cx="1189904" cy="509960"/>
      </dsp:txXfrm>
    </dsp:sp>
    <dsp:sp modelId="{A039F9DA-2325-48A6-B388-4047A54BAF2A}">
      <dsp:nvSpPr>
        <dsp:cNvPr id="0" name=""/>
        <dsp:cNvSpPr/>
      </dsp:nvSpPr>
      <dsp:spPr>
        <a:xfrm rot="5400000">
          <a:off x="3029287" y="2837611"/>
          <a:ext cx="1104911" cy="47836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kern="1200">
              <a:latin typeface="Calibri"/>
            </a:rPr>
            <a:t>Placement Support</a:t>
          </a:r>
        </a:p>
      </dsp:txBody>
      <dsp:txXfrm rot="-5400000">
        <a:off x="1189905" y="4730931"/>
        <a:ext cx="4729739" cy="9970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37E0FD-4DC7-49D9-A28D-8EC1FCFB6493}" type="datetimeFigureOut">
              <a:rPr lang="en-US" smtClean="0"/>
              <a:t>8/6/2024</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383066-86B0-40B5-8E05-4143AB994C27}" type="slidenum">
              <a:rPr lang="en-US" smtClean="0"/>
              <a:t>‹#›</a:t>
            </a:fld>
            <a:endParaRPr lang="en-US"/>
          </a:p>
        </p:txBody>
      </p:sp>
    </p:spTree>
    <p:extLst>
      <p:ext uri="{BB962C8B-B14F-4D97-AF65-F5344CB8AC3E}">
        <p14:creationId xmlns:p14="http://schemas.microsoft.com/office/powerpoint/2010/main" val="3576595684"/>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83066-86B0-40B5-8E05-4143AB994C27}" type="slidenum">
              <a:rPr lang="en-US" smtClean="0"/>
              <a:t>7</a:t>
            </a:fld>
            <a:endParaRPr lang="en-US"/>
          </a:p>
        </p:txBody>
      </p:sp>
    </p:spTree>
    <p:extLst>
      <p:ext uri="{BB962C8B-B14F-4D97-AF65-F5344CB8AC3E}">
        <p14:creationId xmlns:p14="http://schemas.microsoft.com/office/powerpoint/2010/main" val="52870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28</a:t>
            </a:fld>
            <a:endParaRPr lang="en-US"/>
          </a:p>
        </p:txBody>
      </p:sp>
    </p:spTree>
    <p:extLst>
      <p:ext uri="{BB962C8B-B14F-4D97-AF65-F5344CB8AC3E}">
        <p14:creationId xmlns:p14="http://schemas.microsoft.com/office/powerpoint/2010/main" val="418128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20</a:t>
            </a:fld>
            <a:endParaRPr lang="en-US"/>
          </a:p>
        </p:txBody>
      </p:sp>
    </p:spTree>
    <p:extLst>
      <p:ext uri="{BB962C8B-B14F-4D97-AF65-F5344CB8AC3E}">
        <p14:creationId xmlns:p14="http://schemas.microsoft.com/office/powerpoint/2010/main" val="390431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21</a:t>
            </a:fld>
            <a:endParaRPr lang="en-US"/>
          </a:p>
        </p:txBody>
      </p:sp>
    </p:spTree>
    <p:extLst>
      <p:ext uri="{BB962C8B-B14F-4D97-AF65-F5344CB8AC3E}">
        <p14:creationId xmlns:p14="http://schemas.microsoft.com/office/powerpoint/2010/main" val="349895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22</a:t>
            </a:fld>
            <a:endParaRPr lang="en-US"/>
          </a:p>
        </p:txBody>
      </p:sp>
    </p:spTree>
    <p:extLst>
      <p:ext uri="{BB962C8B-B14F-4D97-AF65-F5344CB8AC3E}">
        <p14:creationId xmlns:p14="http://schemas.microsoft.com/office/powerpoint/2010/main" val="202534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23</a:t>
            </a:fld>
            <a:endParaRPr lang="en-US"/>
          </a:p>
        </p:txBody>
      </p:sp>
    </p:spTree>
    <p:extLst>
      <p:ext uri="{BB962C8B-B14F-4D97-AF65-F5344CB8AC3E}">
        <p14:creationId xmlns:p14="http://schemas.microsoft.com/office/powerpoint/2010/main" val="286067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24</a:t>
            </a:fld>
            <a:endParaRPr lang="en-US"/>
          </a:p>
        </p:txBody>
      </p:sp>
    </p:spTree>
    <p:extLst>
      <p:ext uri="{BB962C8B-B14F-4D97-AF65-F5344CB8AC3E}">
        <p14:creationId xmlns:p14="http://schemas.microsoft.com/office/powerpoint/2010/main" val="38730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25</a:t>
            </a:fld>
            <a:endParaRPr lang="en-US"/>
          </a:p>
        </p:txBody>
      </p:sp>
    </p:spTree>
    <p:extLst>
      <p:ext uri="{BB962C8B-B14F-4D97-AF65-F5344CB8AC3E}">
        <p14:creationId xmlns:p14="http://schemas.microsoft.com/office/powerpoint/2010/main" val="108001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26</a:t>
            </a:fld>
            <a:endParaRPr lang="en-US"/>
          </a:p>
        </p:txBody>
      </p:sp>
    </p:spTree>
    <p:extLst>
      <p:ext uri="{BB962C8B-B14F-4D97-AF65-F5344CB8AC3E}">
        <p14:creationId xmlns:p14="http://schemas.microsoft.com/office/powerpoint/2010/main" val="421984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83066-86B0-40B5-8E05-4143AB994C27}" type="slidenum">
              <a:rPr lang="en-US" smtClean="0"/>
              <a:t>27</a:t>
            </a:fld>
            <a:endParaRPr lang="en-US"/>
          </a:p>
        </p:txBody>
      </p:sp>
    </p:spTree>
    <p:extLst>
      <p:ext uri="{BB962C8B-B14F-4D97-AF65-F5344CB8AC3E}">
        <p14:creationId xmlns:p14="http://schemas.microsoft.com/office/powerpoint/2010/main" val="218150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June 2024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53342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2024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247478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2024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43232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108" y="8390356"/>
            <a:ext cx="5205153" cy="879151"/>
          </a:xfrm>
        </p:spPr>
        <p:txBody>
          <a:bodyPr>
            <a:normAutofit/>
          </a:bodyPr>
          <a:lstStyle>
            <a:lvl1pPr algn="r">
              <a:defRPr sz="3200"/>
            </a:lvl1pPr>
          </a:lstStyle>
          <a:p>
            <a:r>
              <a:rPr lang="en-US"/>
              <a:t>Click to edit Master title style</a:t>
            </a:r>
          </a:p>
        </p:txBody>
      </p:sp>
      <p:sp>
        <p:nvSpPr>
          <p:cNvPr id="3" name="Content Placeholder 2"/>
          <p:cNvSpPr>
            <a:spLocks noGrp="1"/>
          </p:cNvSpPr>
          <p:nvPr>
            <p:ph idx="1"/>
          </p:nvPr>
        </p:nvSpPr>
        <p:spPr>
          <a:xfrm>
            <a:off x="388621" y="1479178"/>
            <a:ext cx="5205153" cy="642113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88620" y="9322648"/>
            <a:ext cx="1024544" cy="535516"/>
          </a:xfrm>
        </p:spPr>
        <p:txBody>
          <a:bodyPr/>
          <a:lstStyle>
            <a:lvl1pPr>
              <a:defRPr>
                <a:solidFill>
                  <a:schemeClr val="tx2"/>
                </a:solidFill>
              </a:defRPr>
            </a:lvl1pPr>
          </a:lstStyle>
          <a:p>
            <a:r>
              <a:rPr lang="en-US"/>
              <a:t>June 2024                                      </a:t>
            </a:r>
          </a:p>
        </p:txBody>
      </p:sp>
      <p:cxnSp>
        <p:nvCxnSpPr>
          <p:cNvPr id="7" name="Straight Connector 6"/>
          <p:cNvCxnSpPr/>
          <p:nvPr userDrawn="1"/>
        </p:nvCxnSpPr>
        <p:spPr>
          <a:xfrm>
            <a:off x="353291" y="9269506"/>
            <a:ext cx="524048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5652663" y="0"/>
            <a:ext cx="2119745" cy="10058400"/>
          </a:xfrm>
          <a:prstGeom prst="rect">
            <a:avLst/>
          </a:prstGeom>
          <a:gradFill flip="none" rotWithShape="1">
            <a:gsLst>
              <a:gs pos="0">
                <a:schemeClr val="accent1">
                  <a:tint val="66000"/>
                  <a:satMod val="160000"/>
                </a:schemeClr>
              </a:gs>
              <a:gs pos="42000">
                <a:schemeClr val="accent1">
                  <a:tint val="44500"/>
                  <a:satMod val="160000"/>
                </a:schemeClr>
              </a:gs>
              <a:gs pos="98000">
                <a:schemeClr val="accent1">
                  <a:tint val="23500"/>
                  <a:satMod val="160000"/>
                  <a:alpha val="44000"/>
                  <a:lumMod val="0"/>
                  <a:lumOff val="10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6" name="Slide Number Placeholder 5"/>
          <p:cNvSpPr>
            <a:spLocks noGrp="1"/>
          </p:cNvSpPr>
          <p:nvPr>
            <p:ph type="sldNum" sz="quarter" idx="12"/>
          </p:nvPr>
        </p:nvSpPr>
        <p:spPr>
          <a:xfrm>
            <a:off x="4651664" y="9322648"/>
            <a:ext cx="930333" cy="535516"/>
          </a:xfrm>
        </p:spPr>
        <p:txBody>
          <a:bodyPr/>
          <a:lstStyle>
            <a:lvl1pPr>
              <a:defRPr>
                <a:solidFill>
                  <a:schemeClr val="tx2"/>
                </a:solidFill>
              </a:defRPr>
            </a:lvl1pPr>
          </a:lstStyle>
          <a:p>
            <a:fld id="{B90626FA-D331-4D70-B5B5-171CD10CD5FC}" type="slidenum">
              <a:rPr lang="en-US" smtClean="0"/>
              <a:pPr/>
              <a:t>‹#›</a:t>
            </a:fld>
            <a:endParaRPr lang="en-US"/>
          </a:p>
        </p:txBody>
      </p:sp>
      <p:cxnSp>
        <p:nvCxnSpPr>
          <p:cNvPr id="10" name="Straight Connector 9"/>
          <p:cNvCxnSpPr/>
          <p:nvPr userDrawn="1"/>
        </p:nvCxnSpPr>
        <p:spPr>
          <a:xfrm>
            <a:off x="5770418" y="9269506"/>
            <a:ext cx="18842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Footer Placeholder 4"/>
          <p:cNvSpPr txBox="1">
            <a:spLocks/>
          </p:cNvSpPr>
          <p:nvPr userDrawn="1"/>
        </p:nvSpPr>
        <p:spPr>
          <a:xfrm>
            <a:off x="1825336" y="9325660"/>
            <a:ext cx="2461260" cy="535516"/>
          </a:xfrm>
          <a:prstGeom prst="rect">
            <a:avLst/>
          </a:prstGeom>
        </p:spPr>
        <p:txBody>
          <a:bodyPr vert="horz" lIns="101882" tIns="50941" rIns="101882" bIns="50941" rtlCol="0" anchor="ctr"/>
          <a:lstStyle>
            <a:defPPr>
              <a:defRPr lang="en-US"/>
            </a:defPPr>
            <a:lvl1pPr marL="0" algn="ctr" defTabSz="1018824" rtl="0" eaLnBrk="1" latinLnBrk="0" hangingPunct="1">
              <a:defRPr sz="1300" kern="1200">
                <a:solidFill>
                  <a:schemeClr val="tx1">
                    <a:tint val="75000"/>
                  </a:schemeClr>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a:solidFill>
                  <a:schemeClr val="tx2"/>
                </a:solidFill>
              </a:rPr>
              <a:t>Opportunity Works Partner Agency Manual</a:t>
            </a:r>
          </a:p>
        </p:txBody>
      </p:sp>
      <p:sp>
        <p:nvSpPr>
          <p:cNvPr id="14" name="Footer Placeholder 4"/>
          <p:cNvSpPr txBox="1">
            <a:spLocks/>
          </p:cNvSpPr>
          <p:nvPr userDrawn="1"/>
        </p:nvSpPr>
        <p:spPr>
          <a:xfrm>
            <a:off x="5888183" y="9368120"/>
            <a:ext cx="1648691" cy="493059"/>
          </a:xfrm>
          <a:prstGeom prst="rect">
            <a:avLst/>
          </a:prstGeom>
        </p:spPr>
        <p:txBody>
          <a:bodyPr vert="horz" lIns="101882" tIns="50941" rIns="101882" bIns="50941" rtlCol="0" anchor="ctr"/>
          <a:lstStyle>
            <a:defPPr>
              <a:defRPr lang="en-US"/>
            </a:defPPr>
            <a:lvl1pPr marL="0" algn="ctr" defTabSz="1018824" rtl="0" eaLnBrk="1" latinLnBrk="0" hangingPunct="1">
              <a:defRPr sz="1300" kern="1200">
                <a:solidFill>
                  <a:schemeClr val="tx1">
                    <a:tint val="75000"/>
                  </a:schemeClr>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a:solidFill>
                  <a:schemeClr val="tx2"/>
                </a:solidFill>
              </a:rPr>
              <a:t>Related Attachments</a:t>
            </a:r>
          </a:p>
        </p:txBody>
      </p:sp>
      <p:sp>
        <p:nvSpPr>
          <p:cNvPr id="19" name="Content Placeholder 18"/>
          <p:cNvSpPr>
            <a:spLocks noGrp="1"/>
          </p:cNvSpPr>
          <p:nvPr>
            <p:ph sz="quarter" idx="13"/>
          </p:nvPr>
        </p:nvSpPr>
        <p:spPr>
          <a:xfrm>
            <a:off x="412173" y="591671"/>
            <a:ext cx="5181600" cy="690282"/>
          </a:xfrm>
        </p:spPr>
        <p:txBody>
          <a:bodyPr>
            <a:noAutofit/>
          </a:bodyPr>
          <a:lstStyle>
            <a:lvl1pPr marL="0" indent="0">
              <a:buNone/>
              <a:defRPr sz="3200"/>
            </a:lvl1pPr>
          </a:lstStyle>
          <a:p>
            <a:pPr lvl="0"/>
            <a:r>
              <a:rPr lang="en-US"/>
              <a:t>Click to edit Master text styles</a:t>
            </a:r>
          </a:p>
        </p:txBody>
      </p:sp>
    </p:spTree>
    <p:extLst>
      <p:ext uri="{BB962C8B-B14F-4D97-AF65-F5344CB8AC3E}">
        <p14:creationId xmlns:p14="http://schemas.microsoft.com/office/powerpoint/2010/main" val="54649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June 2024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376924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71"/>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71"/>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June 2024                                      </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171808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80" y="2251499"/>
            <a:ext cx="343550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80" y="3189817"/>
            <a:ext cx="343550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June 2024                                      </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51308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June 2024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372573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2024                                      </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340039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2024                                      </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383027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2024                                      </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626FA-D331-4D70-B5B5-171CD10CD5FC}" type="slidenum">
              <a:rPr lang="en-US" smtClean="0"/>
              <a:t>‹#›</a:t>
            </a:fld>
            <a:endParaRPr lang="en-US"/>
          </a:p>
        </p:txBody>
      </p:sp>
    </p:spTree>
    <p:extLst>
      <p:ext uri="{BB962C8B-B14F-4D97-AF65-F5344CB8AC3E}">
        <p14:creationId xmlns:p14="http://schemas.microsoft.com/office/powerpoint/2010/main" val="93997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71"/>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r>
              <a:rPr lang="en-US"/>
              <a:t>June 2024                                      </a:t>
            </a:r>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90626FA-D331-4D70-B5B5-171CD10CD5FC}" type="slidenum">
              <a:rPr lang="en-US" smtClean="0"/>
              <a:t>‹#›</a:t>
            </a:fld>
            <a:endParaRPr lang="en-US"/>
          </a:p>
        </p:txBody>
      </p:sp>
    </p:spTree>
    <p:extLst>
      <p:ext uri="{BB962C8B-B14F-4D97-AF65-F5344CB8AC3E}">
        <p14:creationId xmlns:p14="http://schemas.microsoft.com/office/powerpoint/2010/main" val="2135316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williams2@chicookworks.org" TargetMode="External"/><Relationship Id="rId2" Type="http://schemas.openxmlformats.org/officeDocument/2006/relationships/hyperlink" Target="mailto:crodriguez@chicookworks.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pxhere.com/en/photo/920611" TargetMode="External"/><Relationship Id="rId5" Type="http://schemas.openxmlformats.org/officeDocument/2006/relationships/image" Target="../media/image5.jpeg"/><Relationship Id="rId4" Type="http://schemas.openxmlformats.org/officeDocument/2006/relationships/hyperlink" Target="https://pxhere.com/en/photo/35708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ppWorks Title Block.png"/>
          <p:cNvPicPr>
            <a:picLocks noChangeAspect="1"/>
          </p:cNvPicPr>
          <p:nvPr/>
        </p:nvPicPr>
        <p:blipFill rotWithShape="1">
          <a:blip r:embed="rId2" cstate="print">
            <a:extLst>
              <a:ext uri="{28A0092B-C50C-407E-A947-70E740481C1C}">
                <a14:useLocalDpi xmlns:a14="http://schemas.microsoft.com/office/drawing/2010/main" val="0"/>
              </a:ext>
            </a:extLst>
          </a:blip>
          <a:srcRect l="75705" r="20274" b="47036"/>
          <a:stretch/>
        </p:blipFill>
        <p:spPr>
          <a:xfrm>
            <a:off x="-58882" y="-90198"/>
            <a:ext cx="8003481" cy="10148609"/>
          </a:xfrm>
          <a:prstGeom prst="rect">
            <a:avLst/>
          </a:prstGeom>
        </p:spPr>
      </p:pic>
      <p:pic>
        <p:nvPicPr>
          <p:cNvPr id="7" name="Picture 6" descr="OppWorks Title Block.png"/>
          <p:cNvPicPr>
            <a:picLocks noChangeAspect="1"/>
          </p:cNvPicPr>
          <p:nvPr/>
        </p:nvPicPr>
        <p:blipFill rotWithShape="1">
          <a:blip r:embed="rId2" cstate="print">
            <a:extLst>
              <a:ext uri="{28A0092B-C50C-407E-A947-70E740481C1C}">
                <a14:useLocalDpi xmlns:a14="http://schemas.microsoft.com/office/drawing/2010/main" val="0"/>
              </a:ext>
            </a:extLst>
          </a:blip>
          <a:srcRect l="63219" b="47036"/>
          <a:stretch/>
        </p:blipFill>
        <p:spPr>
          <a:xfrm>
            <a:off x="412181" y="8305800"/>
            <a:ext cx="3265019" cy="1394617"/>
          </a:xfrm>
          <a:prstGeom prst="rect">
            <a:avLst/>
          </a:prstGeom>
        </p:spPr>
      </p:pic>
      <p:pic>
        <p:nvPicPr>
          <p:cNvPr id="11" name="Picture 10" descr="OppWorks Title Block.png"/>
          <p:cNvPicPr>
            <a:picLocks noChangeAspect="1"/>
          </p:cNvPicPr>
          <p:nvPr/>
        </p:nvPicPr>
        <p:blipFill rotWithShape="1">
          <a:blip r:embed="rId2" cstate="print">
            <a:extLst>
              <a:ext uri="{28A0092B-C50C-407E-A947-70E740481C1C}">
                <a14:useLocalDpi xmlns:a14="http://schemas.microsoft.com/office/drawing/2010/main" val="0"/>
              </a:ext>
            </a:extLst>
          </a:blip>
          <a:srcRect l="62769" t="49302"/>
          <a:stretch/>
        </p:blipFill>
        <p:spPr>
          <a:xfrm>
            <a:off x="4501511" y="8458200"/>
            <a:ext cx="2740953" cy="1096436"/>
          </a:xfrm>
          <a:prstGeom prst="rect">
            <a:avLst/>
          </a:prstGeom>
        </p:spPr>
      </p:pic>
      <p:sp>
        <p:nvSpPr>
          <p:cNvPr id="6" name="Rectangle 5"/>
          <p:cNvSpPr/>
          <p:nvPr/>
        </p:nvSpPr>
        <p:spPr>
          <a:xfrm>
            <a:off x="-58882" y="4611788"/>
            <a:ext cx="8003481" cy="73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767" t="8173" r="9782" b="7692"/>
          <a:stretch/>
        </p:blipFill>
        <p:spPr bwMode="auto">
          <a:xfrm>
            <a:off x="3619499" y="4705217"/>
            <a:ext cx="533400" cy="54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883" y="656178"/>
            <a:ext cx="8003481" cy="2400657"/>
          </a:xfrm>
          <a:prstGeom prst="rect">
            <a:avLst/>
          </a:prstGeom>
        </p:spPr>
        <p:txBody>
          <a:bodyPr wrap="square" lIns="91440" tIns="45720" rIns="91440" bIns="45720" anchor="t">
            <a:spAutoFit/>
          </a:bodyPr>
          <a:lstStyle/>
          <a:p>
            <a:pPr algn="ctr"/>
            <a:r>
              <a:rPr lang="en-US" sz="5000" b="1">
                <a:solidFill>
                  <a:schemeClr val="bg1"/>
                </a:solidFill>
                <a:cs typeface="Calibri"/>
              </a:rPr>
              <a:t>The Reentry</a:t>
            </a:r>
            <a:endParaRPr lang="en-US" sz="5000" b="1">
              <a:solidFill>
                <a:schemeClr val="bg1"/>
              </a:solidFill>
            </a:endParaRPr>
          </a:p>
          <a:p>
            <a:pPr algn="ctr"/>
            <a:r>
              <a:rPr lang="en-US" sz="5000" b="1">
                <a:solidFill>
                  <a:schemeClr val="bg1"/>
                </a:solidFill>
                <a:cs typeface="Calibri"/>
              </a:rPr>
              <a:t>Navigation Initiative: </a:t>
            </a:r>
          </a:p>
          <a:p>
            <a:pPr algn="ctr"/>
            <a:r>
              <a:rPr lang="en-US" sz="5000" b="1">
                <a:solidFill>
                  <a:schemeClr val="bg1"/>
                </a:solidFill>
                <a:cs typeface="Calibri"/>
              </a:rPr>
              <a:t>The Road Home</a:t>
            </a:r>
            <a:endParaRPr lang="en-US">
              <a:solidFill>
                <a:schemeClr val="bg1"/>
              </a:solidFill>
            </a:endParaRPr>
          </a:p>
        </p:txBody>
      </p:sp>
      <p:sp>
        <p:nvSpPr>
          <p:cNvPr id="5" name="Slide Number Placeholder 4">
            <a:extLst>
              <a:ext uri="{FF2B5EF4-FFF2-40B4-BE49-F238E27FC236}">
                <a16:creationId xmlns:a16="http://schemas.microsoft.com/office/drawing/2014/main" id="{5B87441A-E676-4DC6-0C53-8E11C753337D}"/>
              </a:ext>
            </a:extLst>
          </p:cNvPr>
          <p:cNvSpPr>
            <a:spLocks noGrp="1"/>
          </p:cNvSpPr>
          <p:nvPr>
            <p:ph type="sldNum" sz="quarter" idx="12"/>
          </p:nvPr>
        </p:nvSpPr>
        <p:spPr/>
        <p:txBody>
          <a:bodyPr/>
          <a:lstStyle/>
          <a:p>
            <a:fld id="{B90626FA-D331-4D70-B5B5-171CD10CD5FC}" type="slidenum">
              <a:rPr lang="en-US" smtClean="0"/>
              <a:pPr/>
              <a:t>1</a:t>
            </a:fld>
            <a:endParaRPr lang="en-US"/>
          </a:p>
        </p:txBody>
      </p:sp>
      <p:sp>
        <p:nvSpPr>
          <p:cNvPr id="4" name="Date Placeholder 3">
            <a:extLst>
              <a:ext uri="{FF2B5EF4-FFF2-40B4-BE49-F238E27FC236}">
                <a16:creationId xmlns:a16="http://schemas.microsoft.com/office/drawing/2014/main" id="{3AAC6DFD-2062-F759-CD3E-AAE4E4613A24}"/>
              </a:ext>
            </a:extLst>
          </p:cNvPr>
          <p:cNvSpPr>
            <a:spLocks noGrp="1"/>
          </p:cNvSpPr>
          <p:nvPr>
            <p:ph type="dt" sz="half" idx="10"/>
          </p:nvPr>
        </p:nvSpPr>
        <p:spPr/>
        <p:txBody>
          <a:bodyPr/>
          <a:lstStyle/>
          <a:p>
            <a:r>
              <a:rPr lang="en-US"/>
              <a:t>June 2024                                      </a:t>
            </a:r>
          </a:p>
        </p:txBody>
      </p:sp>
      <p:sp>
        <p:nvSpPr>
          <p:cNvPr id="9" name="TextBox 8">
            <a:extLst>
              <a:ext uri="{FF2B5EF4-FFF2-40B4-BE49-F238E27FC236}">
                <a16:creationId xmlns:a16="http://schemas.microsoft.com/office/drawing/2014/main" id="{EBC4A5AB-2140-9652-5782-3A7579A63062}"/>
              </a:ext>
            </a:extLst>
          </p:cNvPr>
          <p:cNvSpPr txBox="1"/>
          <p:nvPr/>
        </p:nvSpPr>
        <p:spPr>
          <a:xfrm>
            <a:off x="811369" y="6247797"/>
            <a:ext cx="6290792" cy="1323439"/>
          </a:xfrm>
          <a:prstGeom prst="rect">
            <a:avLst/>
          </a:prstGeom>
          <a:noFill/>
        </p:spPr>
        <p:txBody>
          <a:bodyPr wrap="square" rtlCol="0">
            <a:spAutoFit/>
          </a:bodyPr>
          <a:lstStyle/>
          <a:p>
            <a:pPr algn="ctr"/>
            <a:r>
              <a:rPr lang="en-US" sz="4000" b="1">
                <a:solidFill>
                  <a:schemeClr val="bg1"/>
                </a:solidFill>
              </a:rPr>
              <a:t>Partner Agency Manual </a:t>
            </a:r>
          </a:p>
          <a:p>
            <a:pPr algn="ctr"/>
            <a:r>
              <a:rPr lang="en-US" sz="4000" b="1">
                <a:solidFill>
                  <a:schemeClr val="bg1"/>
                </a:solidFill>
              </a:rPr>
              <a:t>2024</a:t>
            </a:r>
          </a:p>
        </p:txBody>
      </p:sp>
    </p:spTree>
    <p:extLst>
      <p:ext uri="{BB962C8B-B14F-4D97-AF65-F5344CB8AC3E}">
        <p14:creationId xmlns:p14="http://schemas.microsoft.com/office/powerpoint/2010/main" val="64088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5B4AE-CB05-4C53-8585-927B5A1BDE49}"/>
              </a:ext>
            </a:extLst>
          </p:cNvPr>
          <p:cNvSpPr>
            <a:spLocks noGrp="1"/>
          </p:cNvSpPr>
          <p:nvPr>
            <p:ph idx="1"/>
          </p:nvPr>
        </p:nvSpPr>
        <p:spPr>
          <a:xfrm>
            <a:off x="167426" y="1764406"/>
            <a:ext cx="6219006" cy="7341839"/>
          </a:xfrm>
        </p:spPr>
        <p:txBody>
          <a:bodyPr vert="horz" lIns="101882" tIns="50941" rIns="101882" bIns="50941" rtlCol="0" anchor="t">
            <a:normAutofit/>
          </a:bodyPr>
          <a:lstStyle/>
          <a:p>
            <a:r>
              <a:rPr lang="en-US" sz="2000" b="1">
                <a:cs typeface="Calibri"/>
              </a:rPr>
              <a:t>A. Paid Work Experience</a:t>
            </a:r>
          </a:p>
          <a:p>
            <a:r>
              <a:rPr lang="en-US" sz="1600">
                <a:cs typeface="Calibri"/>
              </a:rPr>
              <a:t>A paid work experience or subsidized internship is a planned, structured learning experience that takes place in a workplace for a limited period. Paid work experiences or subsidized internships may be paid or unpaid, and consistent with other laws, such as the Fair Labor Standards Act. A paid work experience or subsidized internship may be arranged within the private for-profit sector, or the public sector. </a:t>
            </a:r>
          </a:p>
          <a:p>
            <a:endParaRPr lang="en-US" sz="1600">
              <a:cs typeface="Calibri"/>
            </a:endParaRPr>
          </a:p>
          <a:p>
            <a:endParaRPr lang="en-US" sz="1600">
              <a:cs typeface="Calibri"/>
            </a:endParaRPr>
          </a:p>
          <a:p>
            <a:pPr marR="0" lvl="0" algn="l" defTabSz="1018824" rtl="0" eaLnBrk="1" fontAlgn="auto" latinLnBrk="0" hangingPunct="1">
              <a:lnSpc>
                <a:spcPct val="100000"/>
              </a:lnSpc>
              <a:spcBef>
                <a:spcPct val="20000"/>
              </a:spcBef>
              <a:spcAft>
                <a:spcPts val="0"/>
              </a:spcAft>
              <a:buClrTx/>
              <a:buSzTx/>
              <a:tabLst/>
              <a:defRPr/>
            </a:pPr>
            <a:r>
              <a:rPr kumimoji="0" lang="en-US" sz="2100" b="1" i="0" u="none" strike="noStrike" kern="1200" cap="none" spc="0" normalizeH="0" baseline="0" noProof="0">
                <a:ln>
                  <a:noFill/>
                </a:ln>
                <a:solidFill>
                  <a:prstClr val="black"/>
                </a:solidFill>
                <a:effectLst/>
                <a:uLnTx/>
                <a:uFillTx/>
                <a:latin typeface="Calibri"/>
                <a:ea typeface="+mn-ea"/>
                <a:cs typeface="Calibri"/>
              </a:rPr>
              <a:t>B. On The Job Training (OJT)</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On-the-Job Training provides reimbursements to employers to help compensate for the costs associated with </a:t>
            </a:r>
            <a:r>
              <a:rPr kumimoji="0" lang="en-US" sz="1600" b="0" i="0" u="none" strike="noStrike" kern="1200" cap="none" spc="0" normalizeH="0" baseline="0" noProof="0">
                <a:ln>
                  <a:noFill/>
                </a:ln>
                <a:solidFill>
                  <a:prstClr val="black"/>
                </a:solidFill>
                <a:effectLst/>
                <a:uLnTx/>
                <a:uFillTx/>
                <a:latin typeface="Calibri"/>
                <a:ea typeface="+mn-lt"/>
                <a:cs typeface="Calibri"/>
              </a:rPr>
              <a:t> for newly hired employees and the lost production of current employees providing the training (including management staff). OJT training can assist employers who are looking to expand their businesses and who need additional staff trained with specialized skills. OJT employers may receive up to 50% reimbursement of the wage rate (in certain circumstances up to 75%) of OJT trainees to help defray personnel training costs. Under some programs, such as those funded by H-1B fees, OJT reimbursement may be as high as 90%, depending upon employer size. </a:t>
            </a:r>
            <a:endParaRPr kumimoji="0" lang="en-US" sz="1600" b="1"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For additional information, contact the Chicago Cook Workforce Partnership, any of its 91 delegate agencies, American Job Centers</a:t>
            </a:r>
          </a:p>
          <a:p>
            <a:endParaRPr lang="en-US" sz="1600">
              <a:cs typeface="Calibri"/>
            </a:endParaRPr>
          </a:p>
          <a:p>
            <a:endParaRPr lang="en-US" sz="1600">
              <a:cs typeface="Calibri"/>
            </a:endParaRPr>
          </a:p>
          <a:p>
            <a:endParaRPr lang="en-US" sz="1600">
              <a:cs typeface="Calibri"/>
            </a:endParaRPr>
          </a:p>
          <a:p>
            <a:pPr marL="233045" lvl="1" indent="0">
              <a:buNone/>
            </a:pPr>
            <a:endParaRPr lang="en-US" sz="1600">
              <a:cs typeface="Calibri"/>
            </a:endParaRPr>
          </a:p>
          <a:p>
            <a:endParaRPr lang="en-US" sz="1600">
              <a:cs typeface="Calibri"/>
            </a:endParaRPr>
          </a:p>
          <a:p>
            <a:endParaRPr lang="en-US" sz="1600">
              <a:cs typeface="Calibri"/>
            </a:endParaRPr>
          </a:p>
        </p:txBody>
      </p:sp>
      <p:sp>
        <p:nvSpPr>
          <p:cNvPr id="4" name="Date Placeholder 3">
            <a:extLst>
              <a:ext uri="{FF2B5EF4-FFF2-40B4-BE49-F238E27FC236}">
                <a16:creationId xmlns:a16="http://schemas.microsoft.com/office/drawing/2014/main" id="{AED16F5D-443D-4BBD-91AB-908130B12AE4}"/>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94CF265F-E6F1-40D9-BEBE-8DB6D390608B}"/>
              </a:ext>
            </a:extLst>
          </p:cNvPr>
          <p:cNvSpPr>
            <a:spLocks noGrp="1"/>
          </p:cNvSpPr>
          <p:nvPr>
            <p:ph type="sldNum" sz="quarter" idx="12"/>
          </p:nvPr>
        </p:nvSpPr>
        <p:spPr/>
        <p:txBody>
          <a:bodyPr/>
          <a:lstStyle/>
          <a:p>
            <a:fld id="{B90626FA-D331-4D70-B5B5-171CD10CD5FC}" type="slidenum">
              <a:rPr lang="en-US" smtClean="0"/>
              <a:pPr/>
              <a:t>10</a:t>
            </a:fld>
            <a:endParaRPr lang="en-US"/>
          </a:p>
        </p:txBody>
      </p:sp>
      <p:sp>
        <p:nvSpPr>
          <p:cNvPr id="6" name="Content Placeholder 5">
            <a:extLst>
              <a:ext uri="{FF2B5EF4-FFF2-40B4-BE49-F238E27FC236}">
                <a16:creationId xmlns:a16="http://schemas.microsoft.com/office/drawing/2014/main" id="{A1E03714-3BB9-42F3-AA34-89BE8AB8C85B}"/>
              </a:ext>
            </a:extLst>
          </p:cNvPr>
          <p:cNvSpPr>
            <a:spLocks noGrp="1"/>
          </p:cNvSpPr>
          <p:nvPr>
            <p:ph sz="quarter" idx="13"/>
          </p:nvPr>
        </p:nvSpPr>
        <p:spPr>
          <a:xfrm>
            <a:off x="2526030" y="141762"/>
            <a:ext cx="5181600" cy="690282"/>
          </a:xfrm>
        </p:spPr>
        <p:txBody>
          <a:bodyPr vert="horz" lIns="101882" tIns="50941" rIns="101882" bIns="50941" rtlCol="0" anchor="t">
            <a:noAutofit/>
          </a:bodyPr>
          <a:lstStyle/>
          <a:p>
            <a:pPr algn="r"/>
            <a:r>
              <a:rPr lang="en-US" sz="2800" b="1">
                <a:ea typeface="+mn-lt"/>
                <a:cs typeface="+mn-lt"/>
              </a:rPr>
              <a:t>II. Business Engagement</a:t>
            </a:r>
          </a:p>
          <a:p>
            <a:pPr algn="r"/>
            <a:endParaRPr lang="en-US" sz="2800" b="1">
              <a:ea typeface="+mn-lt"/>
              <a:cs typeface="+mn-lt"/>
            </a:endParaRPr>
          </a:p>
          <a:p>
            <a:pPr algn="r"/>
            <a:endParaRPr lang="en-US" sz="2800" b="1">
              <a:ea typeface="+mn-lt"/>
              <a:cs typeface="+mn-lt"/>
            </a:endParaRPr>
          </a:p>
          <a:p>
            <a:pPr algn="r"/>
            <a:endParaRPr lang="en-US" sz="2800" b="1">
              <a:cs typeface="Calibri"/>
            </a:endParaRPr>
          </a:p>
        </p:txBody>
      </p:sp>
      <p:pic>
        <p:nvPicPr>
          <p:cNvPr id="2" name="Picture 1">
            <a:extLst>
              <a:ext uri="{FF2B5EF4-FFF2-40B4-BE49-F238E27FC236}">
                <a16:creationId xmlns:a16="http://schemas.microsoft.com/office/drawing/2014/main" id="{1F233E51-92C1-EA1D-C653-D2D195DC8FA1}"/>
              </a:ext>
            </a:extLst>
          </p:cNvPr>
          <p:cNvPicPr>
            <a:picLocks noChangeAspect="1"/>
          </p:cNvPicPr>
          <p:nvPr/>
        </p:nvPicPr>
        <p:blipFill>
          <a:blip r:embed="rId2"/>
          <a:stretch>
            <a:fillRect/>
          </a:stretch>
        </p:blipFill>
        <p:spPr>
          <a:xfrm>
            <a:off x="1849091" y="9322648"/>
            <a:ext cx="3267739" cy="847417"/>
          </a:xfrm>
          <a:prstGeom prst="rect">
            <a:avLst/>
          </a:prstGeom>
        </p:spPr>
      </p:pic>
    </p:spTree>
    <p:extLst>
      <p:ext uri="{BB962C8B-B14F-4D97-AF65-F5344CB8AC3E}">
        <p14:creationId xmlns:p14="http://schemas.microsoft.com/office/powerpoint/2010/main" val="244126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5B4AE-CB05-4C53-8585-927B5A1BDE49}"/>
              </a:ext>
            </a:extLst>
          </p:cNvPr>
          <p:cNvSpPr>
            <a:spLocks noGrp="1"/>
          </p:cNvSpPr>
          <p:nvPr>
            <p:ph idx="1"/>
          </p:nvPr>
        </p:nvSpPr>
        <p:spPr>
          <a:xfrm>
            <a:off x="278350" y="952153"/>
            <a:ext cx="6108081" cy="8154094"/>
          </a:xfrm>
        </p:spPr>
        <p:txBody>
          <a:bodyPr vert="horz" lIns="101882" tIns="50941" rIns="101882" bIns="50941" rtlCol="0" anchor="t">
            <a:normAutofit/>
          </a:bodyPr>
          <a:lstStyle/>
          <a:p>
            <a:endParaRPr lang="en-US" sz="1600">
              <a:cs typeface="Calibri"/>
            </a:endParaRPr>
          </a:p>
          <a:p>
            <a:endParaRPr lang="en-US" sz="1600">
              <a:cs typeface="Calibri"/>
            </a:endParaRPr>
          </a:p>
        </p:txBody>
      </p:sp>
      <p:sp>
        <p:nvSpPr>
          <p:cNvPr id="4" name="Date Placeholder 3">
            <a:extLst>
              <a:ext uri="{FF2B5EF4-FFF2-40B4-BE49-F238E27FC236}">
                <a16:creationId xmlns:a16="http://schemas.microsoft.com/office/drawing/2014/main" id="{AED16F5D-443D-4BBD-91AB-908130B12AE4}"/>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94CF265F-E6F1-40D9-BEBE-8DB6D390608B}"/>
              </a:ext>
            </a:extLst>
          </p:cNvPr>
          <p:cNvSpPr>
            <a:spLocks noGrp="1"/>
          </p:cNvSpPr>
          <p:nvPr>
            <p:ph type="sldNum" sz="quarter" idx="12"/>
          </p:nvPr>
        </p:nvSpPr>
        <p:spPr/>
        <p:txBody>
          <a:bodyPr/>
          <a:lstStyle/>
          <a:p>
            <a:fld id="{B90626FA-D331-4D70-B5B5-171CD10CD5FC}" type="slidenum">
              <a:rPr lang="en-US" smtClean="0"/>
              <a:pPr/>
              <a:t>11</a:t>
            </a:fld>
            <a:endParaRPr lang="en-US"/>
          </a:p>
        </p:txBody>
      </p:sp>
      <p:sp>
        <p:nvSpPr>
          <p:cNvPr id="6" name="Content Placeholder 5">
            <a:extLst>
              <a:ext uri="{FF2B5EF4-FFF2-40B4-BE49-F238E27FC236}">
                <a16:creationId xmlns:a16="http://schemas.microsoft.com/office/drawing/2014/main" id="{A1E03714-3BB9-42F3-AA34-89BE8AB8C85B}"/>
              </a:ext>
            </a:extLst>
          </p:cNvPr>
          <p:cNvSpPr>
            <a:spLocks noGrp="1"/>
          </p:cNvSpPr>
          <p:nvPr>
            <p:ph sz="quarter" idx="13"/>
          </p:nvPr>
        </p:nvSpPr>
        <p:spPr>
          <a:xfrm>
            <a:off x="2526030" y="141762"/>
            <a:ext cx="5181600" cy="690282"/>
          </a:xfrm>
        </p:spPr>
        <p:txBody>
          <a:bodyPr vert="horz" lIns="101882" tIns="50941" rIns="101882" bIns="50941" rtlCol="0" anchor="t">
            <a:noAutofit/>
          </a:bodyPr>
          <a:lstStyle/>
          <a:p>
            <a:pPr algn="r"/>
            <a:r>
              <a:rPr lang="en-US" sz="2800" b="1">
                <a:ea typeface="+mn-lt"/>
                <a:cs typeface="+mn-lt"/>
              </a:rPr>
              <a:t>II. Business Engagement</a:t>
            </a:r>
          </a:p>
          <a:p>
            <a:pPr algn="r"/>
            <a:endParaRPr lang="en-US" sz="2800" b="1">
              <a:ea typeface="+mn-lt"/>
              <a:cs typeface="+mn-lt"/>
            </a:endParaRPr>
          </a:p>
          <a:p>
            <a:pPr algn="r"/>
            <a:endParaRPr lang="en-US" sz="2800" b="1">
              <a:ea typeface="+mn-lt"/>
              <a:cs typeface="+mn-lt"/>
            </a:endParaRPr>
          </a:p>
          <a:p>
            <a:pPr algn="r"/>
            <a:endParaRPr lang="en-US" sz="2800" b="1">
              <a:cs typeface="Calibri"/>
            </a:endParaRPr>
          </a:p>
        </p:txBody>
      </p:sp>
      <p:pic>
        <p:nvPicPr>
          <p:cNvPr id="2" name="Picture 1">
            <a:extLst>
              <a:ext uri="{FF2B5EF4-FFF2-40B4-BE49-F238E27FC236}">
                <a16:creationId xmlns:a16="http://schemas.microsoft.com/office/drawing/2014/main" id="{1F233E51-92C1-EA1D-C653-D2D195DC8FA1}"/>
              </a:ext>
            </a:extLst>
          </p:cNvPr>
          <p:cNvPicPr>
            <a:picLocks noChangeAspect="1"/>
          </p:cNvPicPr>
          <p:nvPr/>
        </p:nvPicPr>
        <p:blipFill>
          <a:blip r:embed="rId2"/>
          <a:stretch>
            <a:fillRect/>
          </a:stretch>
        </p:blipFill>
        <p:spPr>
          <a:xfrm>
            <a:off x="1849091" y="9322648"/>
            <a:ext cx="3267739" cy="847417"/>
          </a:xfrm>
          <a:prstGeom prst="rect">
            <a:avLst/>
          </a:prstGeom>
        </p:spPr>
      </p:pic>
      <p:sp>
        <p:nvSpPr>
          <p:cNvPr id="8" name="TextBox 7">
            <a:extLst>
              <a:ext uri="{FF2B5EF4-FFF2-40B4-BE49-F238E27FC236}">
                <a16:creationId xmlns:a16="http://schemas.microsoft.com/office/drawing/2014/main" id="{541EBF38-A8D2-5FAE-8AD7-3F957D39FDE6}"/>
              </a:ext>
            </a:extLst>
          </p:cNvPr>
          <p:cNvSpPr txBox="1"/>
          <p:nvPr/>
        </p:nvSpPr>
        <p:spPr>
          <a:xfrm>
            <a:off x="76498" y="1463608"/>
            <a:ext cx="6812924" cy="6678751"/>
          </a:xfrm>
          <a:prstGeom prst="rect">
            <a:avLst/>
          </a:prstGeom>
          <a:noFill/>
        </p:spPr>
        <p:txBody>
          <a:bodyPr wrap="square">
            <a:spAutoFit/>
          </a:body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a:ln>
                  <a:noFill/>
                </a:ln>
                <a:solidFill>
                  <a:prstClr val="black"/>
                </a:solidFill>
                <a:effectLst/>
                <a:uLnTx/>
                <a:uFillTx/>
                <a:latin typeface="Calibri"/>
                <a:ea typeface="+mn-ea"/>
                <a:cs typeface="+mn-cs"/>
              </a:rPr>
              <a:t>C. Develop Quality Paid Work Experiences:</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Road Home partner agencies are responsible for recruiting businesses in target that are committed to developing the next generation of justice impacted workers to serve as Internship Host Sites. Quality is the primary focus of business partnerships. It is important to be transparent about program requirements, and clear when communicating your expectations of Internship Host Sites. Opportunity Works Internships must be valuable to the employer and provide participants with exposure to viable career pathways that includes relevant info and experience.</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5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a:ln>
                  <a:noFill/>
                </a:ln>
                <a:solidFill>
                  <a:prstClr val="black"/>
                </a:solidFill>
                <a:effectLst/>
                <a:uLnTx/>
                <a:uFillTx/>
                <a:latin typeface="Calibri"/>
                <a:ea typeface="+mn-ea"/>
                <a:cs typeface="Calibri"/>
              </a:rPr>
              <a:t>Before placing participant with business, you must:</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700" b="1"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a:ln>
                  <a:noFill/>
                </a:ln>
                <a:solidFill>
                  <a:prstClr val="black"/>
                </a:solidFill>
                <a:effectLst/>
                <a:uLnTx/>
                <a:uFillTx/>
                <a:latin typeface="Calibri"/>
                <a:ea typeface="+mn-ea"/>
                <a:cs typeface="Calibri"/>
              </a:rPr>
              <a:t>- </a:t>
            </a:r>
            <a:r>
              <a:rPr kumimoji="0" lang="en-US" sz="1600" b="0" i="0" u="none" strike="noStrike" kern="1200" cap="none" spc="0" normalizeH="0" baseline="0" noProof="0">
                <a:ln>
                  <a:noFill/>
                </a:ln>
                <a:solidFill>
                  <a:prstClr val="black"/>
                </a:solidFill>
                <a:effectLst/>
                <a:uLnTx/>
                <a:uFillTx/>
                <a:latin typeface="Calibri"/>
                <a:ea typeface="+mn-ea"/>
                <a:cs typeface="Calibri"/>
              </a:rPr>
              <a:t>Conduct </a:t>
            </a:r>
            <a:r>
              <a:rPr kumimoji="0" lang="en-US" sz="1600" b="1" i="0" u="none" strike="noStrike" kern="1200" cap="none" spc="0" normalizeH="0" baseline="0" noProof="0">
                <a:ln>
                  <a:noFill/>
                </a:ln>
                <a:solidFill>
                  <a:prstClr val="black"/>
                </a:solidFill>
                <a:effectLst/>
                <a:uLnTx/>
                <a:uFillTx/>
                <a:latin typeface="Calibri"/>
                <a:ea typeface="+mn-ea"/>
                <a:cs typeface="Calibri"/>
              </a:rPr>
              <a:t>Business Orientation</a:t>
            </a:r>
          </a:p>
          <a:p>
            <a:pPr marL="285750" marR="0" lvl="0" indent="-285750" algn="l" defTabSz="101882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Review Road Home model, and the roles and responsibilities of all partners.</a:t>
            </a:r>
          </a:p>
          <a:p>
            <a:pPr marL="285750" marR="0" lvl="0" indent="-285750" algn="l" defTabSz="101882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Must use </a:t>
            </a:r>
            <a:r>
              <a:rPr kumimoji="0" lang="en-US" sz="1600" b="1" i="0" u="none" strike="noStrike" kern="1200" cap="none" spc="0" normalizeH="0" baseline="0" noProof="0">
                <a:ln>
                  <a:noFill/>
                </a:ln>
                <a:solidFill>
                  <a:prstClr val="black"/>
                </a:solidFill>
                <a:effectLst/>
                <a:uLnTx/>
                <a:uFillTx/>
                <a:latin typeface="Calibri"/>
                <a:ea typeface="+mn-ea"/>
                <a:cs typeface="Calibri"/>
              </a:rPr>
              <a:t>Business Orientation PPT</a:t>
            </a:r>
            <a:r>
              <a:rPr kumimoji="0" lang="en-US" sz="1600" b="0" i="0" u="none" strike="noStrike" kern="1200" cap="none" spc="0" normalizeH="0" baseline="0" noProof="0">
                <a:ln>
                  <a:noFill/>
                </a:ln>
                <a:solidFill>
                  <a:prstClr val="black"/>
                </a:solidFill>
                <a:effectLst/>
                <a:uLnTx/>
                <a:uFillTx/>
                <a:latin typeface="Calibri"/>
                <a:ea typeface="+mn-ea"/>
                <a:cs typeface="Calibri"/>
              </a:rPr>
              <a:t>; also, see sample </a:t>
            </a:r>
            <a:r>
              <a:rPr kumimoji="0" lang="en-US" sz="1600" b="1" i="0" u="none" strike="noStrike" kern="1200" cap="none" spc="0" normalizeH="0" baseline="0" noProof="0">
                <a:ln>
                  <a:noFill/>
                </a:ln>
                <a:solidFill>
                  <a:prstClr val="black"/>
                </a:solidFill>
                <a:effectLst/>
                <a:uLnTx/>
                <a:uFillTx/>
                <a:latin typeface="Calibri"/>
                <a:ea typeface="+mn-ea"/>
                <a:cs typeface="Calibri"/>
              </a:rPr>
              <a:t>Business Orientation Agenda.</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 Obtain signed </a:t>
            </a:r>
            <a:r>
              <a:rPr kumimoji="0" lang="en-US" sz="1600" b="1" i="0" u="none" strike="noStrike" kern="1200" cap="none" spc="0" normalizeH="0" baseline="0" noProof="0">
                <a:ln>
                  <a:noFill/>
                </a:ln>
                <a:solidFill>
                  <a:prstClr val="black"/>
                </a:solidFill>
                <a:effectLst/>
                <a:uLnTx/>
                <a:uFillTx/>
                <a:latin typeface="Calibri"/>
                <a:ea typeface="+mn-ea"/>
                <a:cs typeface="Calibri"/>
              </a:rPr>
              <a:t>Host Site Agreement </a:t>
            </a:r>
            <a:r>
              <a:rPr kumimoji="0" lang="en-US" sz="1600" b="0" i="0" u="none" strike="noStrike" kern="1200" cap="none" spc="0" normalizeH="0" baseline="0" noProof="0">
                <a:ln>
                  <a:noFill/>
                </a:ln>
                <a:solidFill>
                  <a:prstClr val="black"/>
                </a:solidFill>
                <a:effectLst/>
                <a:uLnTx/>
                <a:uFillTx/>
                <a:latin typeface="Calibri"/>
                <a:ea typeface="+mn-ea"/>
                <a:cs typeface="Calibri"/>
              </a:rPr>
              <a:t>that clearly defines relationships and responsibilities of all involved parties.</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 Obtain or develop internship position description </a:t>
            </a:r>
            <a:r>
              <a:rPr kumimoji="0" lang="en-US" sz="1600" b="1" i="0" u="sng" strike="noStrike" kern="1200" cap="none" spc="0" normalizeH="0" baseline="0" noProof="0">
                <a:ln>
                  <a:noFill/>
                </a:ln>
                <a:solidFill>
                  <a:prstClr val="black"/>
                </a:solidFill>
                <a:effectLst/>
                <a:uLnTx/>
                <a:uFillTx/>
                <a:latin typeface="Calibri"/>
                <a:ea typeface="+mn-ea"/>
                <a:cs typeface="Calibri"/>
              </a:rPr>
              <a:t>and</a:t>
            </a:r>
            <a:r>
              <a:rPr kumimoji="0" lang="en-US" sz="1600" b="0" i="0" u="none" strike="noStrike" kern="1200" cap="none" spc="0" normalizeH="0" baseline="0" noProof="0">
                <a:ln>
                  <a:noFill/>
                </a:ln>
                <a:solidFill>
                  <a:prstClr val="black"/>
                </a:solidFill>
                <a:effectLst/>
                <a:uLnTx/>
                <a:uFillTx/>
                <a:latin typeface="Calibri"/>
                <a:ea typeface="+mn-ea"/>
                <a:cs typeface="Calibri"/>
              </a:rPr>
              <a:t> complete an </a:t>
            </a:r>
            <a:r>
              <a:rPr kumimoji="0" lang="en-US" sz="1600" b="1" i="0" u="none" strike="noStrike" kern="1200" cap="none" spc="0" normalizeH="0" baseline="0" noProof="0">
                <a:ln>
                  <a:noFill/>
                </a:ln>
                <a:solidFill>
                  <a:prstClr val="black"/>
                </a:solidFill>
                <a:effectLst/>
                <a:uLnTx/>
                <a:uFillTx/>
                <a:latin typeface="Calibri"/>
                <a:ea typeface="+mn-ea"/>
                <a:cs typeface="Calibri"/>
              </a:rPr>
              <a:t>Internship Training Outline (ITO) </a:t>
            </a:r>
            <a:r>
              <a:rPr kumimoji="0" lang="en-US" sz="1600" b="0" i="0" u="none" strike="noStrike" kern="1200" cap="none" spc="0" normalizeH="0" baseline="0" noProof="0">
                <a:ln>
                  <a:noFill/>
                </a:ln>
                <a:solidFill>
                  <a:prstClr val="black"/>
                </a:solidFill>
                <a:effectLst/>
                <a:uLnTx/>
                <a:uFillTx/>
                <a:latin typeface="Calibri"/>
                <a:ea typeface="+mn-ea"/>
                <a:cs typeface="Calibri"/>
              </a:rPr>
              <a:t>in partnership with business partner.</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Place copies	of Host Site Agreement, Position description, and ITO in participant files.</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solidFill>
                <a:effectLst/>
                <a:uLnTx/>
                <a:uFillTx/>
                <a:latin typeface="Calibri"/>
                <a:ea typeface="+mn-ea"/>
                <a:cs typeface="Calibri"/>
              </a:rPr>
              <a:t>- Enter all Host Site information in the Program Data Tracker placement detail tab.</a:t>
            </a:r>
          </a:p>
        </p:txBody>
      </p:sp>
    </p:spTree>
    <p:extLst>
      <p:ext uri="{BB962C8B-B14F-4D97-AF65-F5344CB8AC3E}">
        <p14:creationId xmlns:p14="http://schemas.microsoft.com/office/powerpoint/2010/main" val="12820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5B4AE-CB05-4C53-8585-927B5A1BDE49}"/>
              </a:ext>
            </a:extLst>
          </p:cNvPr>
          <p:cNvSpPr>
            <a:spLocks noGrp="1"/>
          </p:cNvSpPr>
          <p:nvPr>
            <p:ph idx="1"/>
          </p:nvPr>
        </p:nvSpPr>
        <p:spPr>
          <a:xfrm>
            <a:off x="167424" y="952153"/>
            <a:ext cx="7212170" cy="8154094"/>
          </a:xfrm>
        </p:spPr>
        <p:txBody>
          <a:bodyPr vert="horz" lIns="101882" tIns="50941" rIns="101882" bIns="50941" rtlCol="0" anchor="t">
            <a:normAutofit/>
          </a:bodyPr>
          <a:lstStyle/>
          <a:p>
            <a:endParaRPr lang="en-US" sz="1600">
              <a:cs typeface="Calibri"/>
            </a:endParaRPr>
          </a:p>
          <a:p>
            <a:endParaRPr lang="en-US" sz="1600">
              <a:cs typeface="Calibri"/>
            </a:endParaRPr>
          </a:p>
        </p:txBody>
      </p:sp>
      <p:sp>
        <p:nvSpPr>
          <p:cNvPr id="4" name="Date Placeholder 3">
            <a:extLst>
              <a:ext uri="{FF2B5EF4-FFF2-40B4-BE49-F238E27FC236}">
                <a16:creationId xmlns:a16="http://schemas.microsoft.com/office/drawing/2014/main" id="{AED16F5D-443D-4BBD-91AB-908130B12AE4}"/>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94CF265F-E6F1-40D9-BEBE-8DB6D390608B}"/>
              </a:ext>
            </a:extLst>
          </p:cNvPr>
          <p:cNvSpPr>
            <a:spLocks noGrp="1"/>
          </p:cNvSpPr>
          <p:nvPr>
            <p:ph type="sldNum" sz="quarter" idx="12"/>
          </p:nvPr>
        </p:nvSpPr>
        <p:spPr/>
        <p:txBody>
          <a:bodyPr/>
          <a:lstStyle/>
          <a:p>
            <a:fld id="{B90626FA-D331-4D70-B5B5-171CD10CD5FC}" type="slidenum">
              <a:rPr lang="en-US" smtClean="0"/>
              <a:pPr/>
              <a:t>12</a:t>
            </a:fld>
            <a:endParaRPr lang="en-US"/>
          </a:p>
        </p:txBody>
      </p:sp>
      <p:sp>
        <p:nvSpPr>
          <p:cNvPr id="6" name="Content Placeholder 5">
            <a:extLst>
              <a:ext uri="{FF2B5EF4-FFF2-40B4-BE49-F238E27FC236}">
                <a16:creationId xmlns:a16="http://schemas.microsoft.com/office/drawing/2014/main" id="{A1E03714-3BB9-42F3-AA34-89BE8AB8C85B}"/>
              </a:ext>
            </a:extLst>
          </p:cNvPr>
          <p:cNvSpPr>
            <a:spLocks noGrp="1"/>
          </p:cNvSpPr>
          <p:nvPr>
            <p:ph sz="quarter" idx="13"/>
          </p:nvPr>
        </p:nvSpPr>
        <p:spPr>
          <a:xfrm>
            <a:off x="2526030" y="141762"/>
            <a:ext cx="5181600" cy="690282"/>
          </a:xfrm>
        </p:spPr>
        <p:txBody>
          <a:bodyPr vert="horz" lIns="101882" tIns="50941" rIns="101882" bIns="50941" rtlCol="0" anchor="t">
            <a:noAutofit/>
          </a:bodyPr>
          <a:lstStyle/>
          <a:p>
            <a:pPr algn="r"/>
            <a:r>
              <a:rPr lang="en-US" sz="2800" b="1">
                <a:ea typeface="+mn-lt"/>
                <a:cs typeface="+mn-lt"/>
              </a:rPr>
              <a:t>II. Business Engagement</a:t>
            </a:r>
          </a:p>
          <a:p>
            <a:pPr algn="r"/>
            <a:endParaRPr lang="en-US" sz="2800" b="1">
              <a:ea typeface="+mn-lt"/>
              <a:cs typeface="+mn-lt"/>
            </a:endParaRPr>
          </a:p>
          <a:p>
            <a:pPr algn="r"/>
            <a:endParaRPr lang="en-US" sz="2800" b="1">
              <a:ea typeface="+mn-lt"/>
              <a:cs typeface="+mn-lt"/>
            </a:endParaRPr>
          </a:p>
          <a:p>
            <a:pPr algn="r"/>
            <a:endParaRPr lang="en-US" sz="2800" b="1">
              <a:cs typeface="Calibri"/>
            </a:endParaRPr>
          </a:p>
        </p:txBody>
      </p:sp>
      <p:pic>
        <p:nvPicPr>
          <p:cNvPr id="2" name="Picture 1">
            <a:extLst>
              <a:ext uri="{FF2B5EF4-FFF2-40B4-BE49-F238E27FC236}">
                <a16:creationId xmlns:a16="http://schemas.microsoft.com/office/drawing/2014/main" id="{1F233E51-92C1-EA1D-C653-D2D195DC8FA1}"/>
              </a:ext>
            </a:extLst>
          </p:cNvPr>
          <p:cNvPicPr>
            <a:picLocks noChangeAspect="1"/>
          </p:cNvPicPr>
          <p:nvPr/>
        </p:nvPicPr>
        <p:blipFill>
          <a:blip r:embed="rId2"/>
          <a:stretch>
            <a:fillRect/>
          </a:stretch>
        </p:blipFill>
        <p:spPr>
          <a:xfrm>
            <a:off x="1849091" y="9322648"/>
            <a:ext cx="3267739" cy="847417"/>
          </a:xfrm>
          <a:prstGeom prst="rect">
            <a:avLst/>
          </a:prstGeom>
        </p:spPr>
      </p:pic>
      <p:sp>
        <p:nvSpPr>
          <p:cNvPr id="8" name="TextBox 7">
            <a:extLst>
              <a:ext uri="{FF2B5EF4-FFF2-40B4-BE49-F238E27FC236}">
                <a16:creationId xmlns:a16="http://schemas.microsoft.com/office/drawing/2014/main" id="{541EBF38-A8D2-5FAE-8AD7-3F957D39FDE6}"/>
              </a:ext>
            </a:extLst>
          </p:cNvPr>
          <p:cNvSpPr txBox="1"/>
          <p:nvPr/>
        </p:nvSpPr>
        <p:spPr>
          <a:xfrm>
            <a:off x="167424" y="1151476"/>
            <a:ext cx="7418231" cy="5626156"/>
          </a:xfrm>
          <a:prstGeom prst="rect">
            <a:avLst/>
          </a:prstGeom>
          <a:noFill/>
        </p:spPr>
        <p:txBody>
          <a:bodyPr wrap="square">
            <a:spAutoFit/>
          </a:body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a:ln>
                  <a:noFill/>
                </a:ln>
                <a:solidFill>
                  <a:prstClr val="black"/>
                </a:solidFill>
                <a:effectLst/>
                <a:uLnTx/>
                <a:uFillTx/>
                <a:latin typeface="Calibri"/>
                <a:ea typeface="+mn-ea"/>
                <a:cs typeface="+mn-cs"/>
              </a:rPr>
              <a:t>Internship Development Tools</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Along with the </a:t>
            </a:r>
            <a:r>
              <a:rPr kumimoji="0" lang="en-US" sz="1600" b="1" i="0" u="none" strike="noStrike" kern="1200" cap="none" spc="0" normalizeH="0" baseline="0" noProof="0">
                <a:ln>
                  <a:noFill/>
                </a:ln>
                <a:solidFill>
                  <a:prstClr val="black"/>
                </a:solidFill>
                <a:effectLst/>
                <a:uLnTx/>
                <a:uFillTx/>
                <a:latin typeface="Calibri"/>
                <a:ea typeface="+mn-ea"/>
                <a:cs typeface="+mn-cs"/>
              </a:rPr>
              <a:t>Host Site Agreement </a:t>
            </a:r>
            <a:r>
              <a:rPr kumimoji="0" lang="en-US" sz="1600" i="0" u="none" strike="noStrike" kern="1200" cap="none" spc="0" normalizeH="0" baseline="0" noProof="0">
                <a:ln>
                  <a:noFill/>
                </a:ln>
                <a:solidFill>
                  <a:prstClr val="black"/>
                </a:solidFill>
                <a:effectLst/>
                <a:uLnTx/>
                <a:uFillTx/>
                <a:latin typeface="Calibri"/>
                <a:ea typeface="+mn-ea"/>
                <a:cs typeface="+mn-cs"/>
              </a:rPr>
              <a:t>and </a:t>
            </a:r>
            <a:r>
              <a:rPr kumimoji="0" lang="en-US" sz="1600" b="1" i="0" u="none" strike="noStrike" kern="1200" cap="none" spc="0" normalizeH="0" baseline="0" noProof="0">
                <a:ln>
                  <a:noFill/>
                </a:ln>
                <a:solidFill>
                  <a:prstClr val="black"/>
                </a:solidFill>
                <a:effectLst/>
                <a:uLnTx/>
                <a:uFillTx/>
                <a:latin typeface="Calibri"/>
                <a:ea typeface="+mn-ea"/>
                <a:cs typeface="+mn-cs"/>
              </a:rPr>
              <a:t>Business Orientation Presentation</a:t>
            </a:r>
            <a:r>
              <a:rPr kumimoji="0" lang="en-US" sz="1600" i="0" u="none" strike="noStrike" kern="1200" cap="none" spc="0" normalizeH="0" baseline="0" noProof="0">
                <a:ln>
                  <a:noFill/>
                </a:ln>
                <a:solidFill>
                  <a:prstClr val="black"/>
                </a:solidFill>
                <a:effectLst/>
                <a:uLnTx/>
                <a:uFillTx/>
                <a:latin typeface="Calibri"/>
                <a:ea typeface="+mn-ea"/>
                <a:cs typeface="+mn-cs"/>
              </a:rPr>
              <a:t>, The Partnership requires the use of </a:t>
            </a:r>
            <a:r>
              <a:rPr kumimoji="0" lang="en-US" sz="1600" b="1" i="0" u="none" strike="noStrike" kern="1200" cap="none" spc="0" normalizeH="0" baseline="0" noProof="0">
                <a:ln>
                  <a:noFill/>
                </a:ln>
                <a:solidFill>
                  <a:prstClr val="black"/>
                </a:solidFill>
                <a:effectLst/>
                <a:uLnTx/>
                <a:uFillTx/>
                <a:latin typeface="Calibri"/>
                <a:ea typeface="+mn-ea"/>
                <a:cs typeface="+mn-cs"/>
              </a:rPr>
              <a:t>the Internship Training Outline (ITO) </a:t>
            </a:r>
            <a:r>
              <a:rPr kumimoji="0" lang="en-US" sz="1600" i="0" u="none" strike="noStrike" kern="1200" cap="none" spc="0" normalizeH="0" baseline="0" noProof="0">
                <a:ln>
                  <a:noFill/>
                </a:ln>
                <a:solidFill>
                  <a:prstClr val="black"/>
                </a:solidFill>
                <a:effectLst/>
                <a:uLnTx/>
                <a:uFillTx/>
                <a:latin typeface="Calibri"/>
                <a:ea typeface="+mn-ea"/>
                <a:cs typeface="+mn-cs"/>
              </a:rPr>
              <a:t>in guiding the creation and customization of The Road Home internship placements.</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60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The </a:t>
            </a:r>
            <a:r>
              <a:rPr kumimoji="0" lang="en-US" sz="1600" b="1" i="0" u="none" strike="noStrike" kern="1200" cap="none" spc="0" normalizeH="0" baseline="0" noProof="0">
                <a:ln>
                  <a:noFill/>
                </a:ln>
                <a:solidFill>
                  <a:prstClr val="black"/>
                </a:solidFill>
                <a:effectLst/>
                <a:uLnTx/>
                <a:uFillTx/>
                <a:latin typeface="Calibri"/>
                <a:ea typeface="+mn-ea"/>
                <a:cs typeface="+mn-cs"/>
              </a:rPr>
              <a:t>ITO</a:t>
            </a:r>
            <a:r>
              <a:rPr kumimoji="0" lang="en-US" sz="1600" i="0" u="none" strike="noStrike" kern="1200" cap="none" spc="0" normalizeH="0" baseline="0" noProof="0">
                <a:ln>
                  <a:noFill/>
                </a:ln>
                <a:solidFill>
                  <a:prstClr val="black"/>
                </a:solidFill>
                <a:effectLst/>
                <a:uLnTx/>
                <a:uFillTx/>
                <a:latin typeface="Calibri"/>
                <a:ea typeface="+mn-ea"/>
                <a:cs typeface="+mn-cs"/>
              </a:rPr>
              <a:t> is a tool used by partner agency staff and site supervisors to focus on the learning of participants during their internship.</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60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–Work with the business to record the skills that can be learned by the participant in the ITO.</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–Include skills that are relevant to the work environment, as well as to the specific to the intern who has been matched with the business. Skills can include a range of requirements like showing up on time or programming a CNC router.</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The position description is created by the business or the partner agency and should describe proposed activities the participant will be completing.</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–Can be in the format preferred by either the business or partner agency.</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–The position description is not customized to the intern.</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–The Partnership encourages delegate agencies to use sample language from O*NET </a:t>
            </a:r>
            <a:r>
              <a:rPr kumimoji="0" lang="en-US" sz="1600" i="0" u="none" strike="noStrike" kern="1200" cap="none" spc="0" normalizeH="0" baseline="0" noProof="0" err="1">
                <a:ln>
                  <a:noFill/>
                </a:ln>
                <a:solidFill>
                  <a:prstClr val="black"/>
                </a:solidFill>
                <a:effectLst/>
                <a:uLnTx/>
                <a:uFillTx/>
                <a:latin typeface="Calibri"/>
                <a:ea typeface="+mn-ea"/>
                <a:cs typeface="+mn-cs"/>
              </a:rPr>
              <a:t>OnLine</a:t>
            </a:r>
            <a:r>
              <a:rPr kumimoji="0" lang="en-US" sz="1600" i="0" u="none" strike="noStrike" kern="1200" cap="none" spc="0" normalizeH="0" baseline="0" noProof="0">
                <a:ln>
                  <a:noFill/>
                </a:ln>
                <a:solidFill>
                  <a:prstClr val="black"/>
                </a:solidFill>
                <a:effectLst/>
                <a:uLnTx/>
                <a:uFillTx/>
                <a:latin typeface="Calibri"/>
                <a:ea typeface="+mn-ea"/>
                <a:cs typeface="+mn-cs"/>
              </a:rPr>
              <a:t> at onetonline.org in developing position descriptions.</a:t>
            </a:r>
          </a:p>
        </p:txBody>
      </p:sp>
    </p:spTree>
    <p:extLst>
      <p:ext uri="{BB962C8B-B14F-4D97-AF65-F5344CB8AC3E}">
        <p14:creationId xmlns:p14="http://schemas.microsoft.com/office/powerpoint/2010/main" val="413391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5B4AE-CB05-4C53-8585-927B5A1BDE49}"/>
              </a:ext>
            </a:extLst>
          </p:cNvPr>
          <p:cNvSpPr>
            <a:spLocks noGrp="1"/>
          </p:cNvSpPr>
          <p:nvPr>
            <p:ph idx="1"/>
          </p:nvPr>
        </p:nvSpPr>
        <p:spPr>
          <a:xfrm>
            <a:off x="278350" y="952153"/>
            <a:ext cx="6108081" cy="8154094"/>
          </a:xfrm>
        </p:spPr>
        <p:txBody>
          <a:bodyPr vert="horz" lIns="101882" tIns="50941" rIns="101882" bIns="50941" rtlCol="0" anchor="t">
            <a:normAutofit/>
          </a:bodyPr>
          <a:lstStyle/>
          <a:p>
            <a:endParaRPr lang="en-US" sz="1600">
              <a:cs typeface="Calibri"/>
            </a:endParaRPr>
          </a:p>
          <a:p>
            <a:endParaRPr lang="en-US" sz="1600">
              <a:cs typeface="Calibri"/>
            </a:endParaRPr>
          </a:p>
        </p:txBody>
      </p:sp>
      <p:sp>
        <p:nvSpPr>
          <p:cNvPr id="4" name="Date Placeholder 3">
            <a:extLst>
              <a:ext uri="{FF2B5EF4-FFF2-40B4-BE49-F238E27FC236}">
                <a16:creationId xmlns:a16="http://schemas.microsoft.com/office/drawing/2014/main" id="{AED16F5D-443D-4BBD-91AB-908130B12AE4}"/>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94CF265F-E6F1-40D9-BEBE-8DB6D390608B}"/>
              </a:ext>
            </a:extLst>
          </p:cNvPr>
          <p:cNvSpPr>
            <a:spLocks noGrp="1"/>
          </p:cNvSpPr>
          <p:nvPr>
            <p:ph type="sldNum" sz="quarter" idx="12"/>
          </p:nvPr>
        </p:nvSpPr>
        <p:spPr/>
        <p:txBody>
          <a:bodyPr/>
          <a:lstStyle/>
          <a:p>
            <a:fld id="{B90626FA-D331-4D70-B5B5-171CD10CD5FC}" type="slidenum">
              <a:rPr lang="en-US" smtClean="0"/>
              <a:pPr/>
              <a:t>13</a:t>
            </a:fld>
            <a:endParaRPr lang="en-US"/>
          </a:p>
        </p:txBody>
      </p:sp>
      <p:sp>
        <p:nvSpPr>
          <p:cNvPr id="6" name="Content Placeholder 5">
            <a:extLst>
              <a:ext uri="{FF2B5EF4-FFF2-40B4-BE49-F238E27FC236}">
                <a16:creationId xmlns:a16="http://schemas.microsoft.com/office/drawing/2014/main" id="{A1E03714-3BB9-42F3-AA34-89BE8AB8C85B}"/>
              </a:ext>
            </a:extLst>
          </p:cNvPr>
          <p:cNvSpPr>
            <a:spLocks noGrp="1"/>
          </p:cNvSpPr>
          <p:nvPr>
            <p:ph sz="quarter" idx="13"/>
          </p:nvPr>
        </p:nvSpPr>
        <p:spPr>
          <a:xfrm>
            <a:off x="2526030" y="141762"/>
            <a:ext cx="5181600" cy="690282"/>
          </a:xfrm>
        </p:spPr>
        <p:txBody>
          <a:bodyPr vert="horz" lIns="101882" tIns="50941" rIns="101882" bIns="50941" rtlCol="0" anchor="t">
            <a:noAutofit/>
          </a:bodyPr>
          <a:lstStyle/>
          <a:p>
            <a:pPr algn="r"/>
            <a:r>
              <a:rPr lang="en-US" sz="2800" b="1">
                <a:ea typeface="+mn-lt"/>
                <a:cs typeface="+mn-lt"/>
              </a:rPr>
              <a:t>II. Business Engagement</a:t>
            </a:r>
          </a:p>
          <a:p>
            <a:pPr algn="r"/>
            <a:endParaRPr lang="en-US" sz="2800" b="1">
              <a:ea typeface="+mn-lt"/>
              <a:cs typeface="+mn-lt"/>
            </a:endParaRPr>
          </a:p>
          <a:p>
            <a:pPr algn="r"/>
            <a:endParaRPr lang="en-US" sz="2800" b="1">
              <a:ea typeface="+mn-lt"/>
              <a:cs typeface="+mn-lt"/>
            </a:endParaRPr>
          </a:p>
          <a:p>
            <a:pPr algn="r"/>
            <a:endParaRPr lang="en-US" sz="2800" b="1">
              <a:cs typeface="Calibri"/>
            </a:endParaRPr>
          </a:p>
        </p:txBody>
      </p:sp>
      <p:pic>
        <p:nvPicPr>
          <p:cNvPr id="2" name="Picture 1">
            <a:extLst>
              <a:ext uri="{FF2B5EF4-FFF2-40B4-BE49-F238E27FC236}">
                <a16:creationId xmlns:a16="http://schemas.microsoft.com/office/drawing/2014/main" id="{1F233E51-92C1-EA1D-C653-D2D195DC8FA1}"/>
              </a:ext>
            </a:extLst>
          </p:cNvPr>
          <p:cNvPicPr>
            <a:picLocks noChangeAspect="1"/>
          </p:cNvPicPr>
          <p:nvPr/>
        </p:nvPicPr>
        <p:blipFill>
          <a:blip r:embed="rId2"/>
          <a:stretch>
            <a:fillRect/>
          </a:stretch>
        </p:blipFill>
        <p:spPr>
          <a:xfrm>
            <a:off x="1849091" y="9322648"/>
            <a:ext cx="3267739" cy="847417"/>
          </a:xfrm>
          <a:prstGeom prst="rect">
            <a:avLst/>
          </a:prstGeom>
        </p:spPr>
      </p:pic>
      <p:sp>
        <p:nvSpPr>
          <p:cNvPr id="8" name="TextBox 7">
            <a:extLst>
              <a:ext uri="{FF2B5EF4-FFF2-40B4-BE49-F238E27FC236}">
                <a16:creationId xmlns:a16="http://schemas.microsoft.com/office/drawing/2014/main" id="{541EBF38-A8D2-5FAE-8AD7-3F957D39FDE6}"/>
              </a:ext>
            </a:extLst>
          </p:cNvPr>
          <p:cNvSpPr txBox="1"/>
          <p:nvPr/>
        </p:nvSpPr>
        <p:spPr>
          <a:xfrm>
            <a:off x="177084" y="832044"/>
            <a:ext cx="7418231" cy="8094524"/>
          </a:xfrm>
          <a:prstGeom prst="rect">
            <a:avLst/>
          </a:prstGeom>
          <a:noFill/>
        </p:spPr>
        <p:txBody>
          <a:bodyPr wrap="square">
            <a:spAutoFit/>
          </a:body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a:ln>
                  <a:noFill/>
                </a:ln>
                <a:solidFill>
                  <a:prstClr val="black"/>
                </a:solidFill>
                <a:effectLst/>
                <a:uLnTx/>
                <a:uFillTx/>
                <a:latin typeface="Calibri"/>
                <a:ea typeface="+mn-ea"/>
                <a:cs typeface="+mn-cs"/>
              </a:rPr>
              <a:t>Maintain Quality Internships</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The Road Home partner agencies maintain high quality internship placement opportunities while participants are completing their internship and throughout the entirety of the grant period. At a minimum, program staff must:</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60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–Visit each Host Site at least two times to check in with participant and supervisor.</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 Make sure participant is engaged in activities related to internship description and ITO</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 Assist supervisor and/or participant in addressing any challenges at Host Site.</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 Complete Host Site Visit Report for all formal visits and keep a copy in the participant file.</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 Use the results from Working Impact surveys during final site visit to provide interns with an honest and supportive assessment of their performance. (See section III.H for more info.)</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a:t>
            </a:r>
            <a:r>
              <a:rPr lang="en-US" sz="1600">
                <a:solidFill>
                  <a:prstClr val="black"/>
                </a:solidFill>
                <a:latin typeface="Calibri"/>
              </a:rPr>
              <a:t> </a:t>
            </a:r>
            <a:r>
              <a:rPr kumimoji="0" lang="en-US" sz="1600" i="0" u="none" strike="noStrike" kern="1200" cap="none" spc="0" normalizeH="0" baseline="0" noProof="0">
                <a:ln>
                  <a:noFill/>
                </a:ln>
                <a:solidFill>
                  <a:prstClr val="black"/>
                </a:solidFill>
                <a:effectLst/>
                <a:uLnTx/>
                <a:uFillTx/>
                <a:latin typeface="Calibri"/>
                <a:ea typeface="+mn-ea"/>
                <a:cs typeface="+mn-cs"/>
              </a:rPr>
              <a:t>Include Business Relations and Economic Development staff from The Partnership whenever possible.</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 Ensure that all host sites have a Medical Release Form for their Opportunity Works interns on site.</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80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–Host events to build stronger relationships with businesses. At a minimum, invite businesses to participate in:</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 Business orientation</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 Mock interview workshops and hiring events</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600" i="0" u="none" strike="noStrike" kern="1200" cap="none" spc="0" normalizeH="0" baseline="0" noProof="0">
                <a:ln>
                  <a:noFill/>
                </a:ln>
                <a:solidFill>
                  <a:prstClr val="black"/>
                </a:solidFill>
                <a:effectLst/>
                <a:uLnTx/>
                <a:uFillTx/>
                <a:latin typeface="Calibri"/>
                <a:ea typeface="+mn-ea"/>
                <a:cs typeface="+mn-cs"/>
              </a:rPr>
              <a:t>• Participant Milestone Celebrations</a:t>
            </a: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–Immediately notify The Partnership if a business partner behaves inappropriately or is not satisfied with The Road Home Services. </a:t>
            </a:r>
          </a:p>
        </p:txBody>
      </p:sp>
    </p:spTree>
    <p:extLst>
      <p:ext uri="{BB962C8B-B14F-4D97-AF65-F5344CB8AC3E}">
        <p14:creationId xmlns:p14="http://schemas.microsoft.com/office/powerpoint/2010/main" val="402839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5B4AE-CB05-4C53-8585-927B5A1BDE49}"/>
              </a:ext>
            </a:extLst>
          </p:cNvPr>
          <p:cNvSpPr>
            <a:spLocks noGrp="1"/>
          </p:cNvSpPr>
          <p:nvPr>
            <p:ph idx="1"/>
          </p:nvPr>
        </p:nvSpPr>
        <p:spPr>
          <a:xfrm>
            <a:off x="195437" y="952153"/>
            <a:ext cx="6565972" cy="6960652"/>
          </a:xfrm>
        </p:spPr>
        <p:txBody>
          <a:bodyPr vert="horz" lIns="101882" tIns="50941" rIns="101882" bIns="50941" rtlCol="0" anchor="t">
            <a:normAutofit/>
          </a:bodyPr>
          <a:lstStyle/>
          <a:p>
            <a:r>
              <a:rPr lang="en-US" sz="1800" b="1">
                <a:cs typeface="Calibri"/>
              </a:rPr>
              <a:t>D. Paid Training – Individual Training Account (ITA)</a:t>
            </a:r>
          </a:p>
          <a:p>
            <a:pPr marL="285750" indent="-285750">
              <a:buFont typeface="Arial" panose="020B0604020202020204" pitchFamily="34" charset="0"/>
              <a:buChar char="•"/>
            </a:pPr>
            <a:r>
              <a:rPr lang="en-US" sz="1600">
                <a:cs typeface="Calibri"/>
              </a:rPr>
              <a:t>ITA Procedure form</a:t>
            </a:r>
          </a:p>
          <a:p>
            <a:pPr marL="285750" indent="-285750">
              <a:buFont typeface="Arial" panose="020B0604020202020204" pitchFamily="34" charset="0"/>
              <a:buChar char="•"/>
            </a:pPr>
            <a:r>
              <a:rPr lang="en-US" sz="1600">
                <a:cs typeface="Calibri"/>
              </a:rPr>
              <a:t>ITA FAQ's update</a:t>
            </a:r>
          </a:p>
          <a:p>
            <a:endParaRPr lang="en-US" sz="1600">
              <a:cs typeface="Calibri"/>
            </a:endParaRPr>
          </a:p>
          <a:p>
            <a:endParaRPr lang="en-US" sz="1600">
              <a:cs typeface="Calibri"/>
            </a:endParaRPr>
          </a:p>
        </p:txBody>
      </p:sp>
      <p:sp>
        <p:nvSpPr>
          <p:cNvPr id="4" name="Date Placeholder 3">
            <a:extLst>
              <a:ext uri="{FF2B5EF4-FFF2-40B4-BE49-F238E27FC236}">
                <a16:creationId xmlns:a16="http://schemas.microsoft.com/office/drawing/2014/main" id="{AED16F5D-443D-4BBD-91AB-908130B12AE4}"/>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94CF265F-E6F1-40D9-BEBE-8DB6D390608B}"/>
              </a:ext>
            </a:extLst>
          </p:cNvPr>
          <p:cNvSpPr>
            <a:spLocks noGrp="1"/>
          </p:cNvSpPr>
          <p:nvPr>
            <p:ph type="sldNum" sz="quarter" idx="12"/>
          </p:nvPr>
        </p:nvSpPr>
        <p:spPr/>
        <p:txBody>
          <a:bodyPr/>
          <a:lstStyle/>
          <a:p>
            <a:fld id="{B90626FA-D331-4D70-B5B5-171CD10CD5FC}" type="slidenum">
              <a:rPr lang="en-US" smtClean="0"/>
              <a:pPr/>
              <a:t>14</a:t>
            </a:fld>
            <a:endParaRPr lang="en-US"/>
          </a:p>
        </p:txBody>
      </p:sp>
      <p:sp>
        <p:nvSpPr>
          <p:cNvPr id="6" name="Content Placeholder 5">
            <a:extLst>
              <a:ext uri="{FF2B5EF4-FFF2-40B4-BE49-F238E27FC236}">
                <a16:creationId xmlns:a16="http://schemas.microsoft.com/office/drawing/2014/main" id="{A1E03714-3BB9-42F3-AA34-89BE8AB8C85B}"/>
              </a:ext>
            </a:extLst>
          </p:cNvPr>
          <p:cNvSpPr>
            <a:spLocks noGrp="1"/>
          </p:cNvSpPr>
          <p:nvPr>
            <p:ph sz="quarter" idx="13"/>
          </p:nvPr>
        </p:nvSpPr>
        <p:spPr>
          <a:xfrm>
            <a:off x="2526030" y="141762"/>
            <a:ext cx="5181600" cy="690282"/>
          </a:xfrm>
        </p:spPr>
        <p:txBody>
          <a:bodyPr vert="horz" lIns="101882" tIns="50941" rIns="101882" bIns="50941" rtlCol="0" anchor="t">
            <a:noAutofit/>
          </a:bodyPr>
          <a:lstStyle/>
          <a:p>
            <a:pPr algn="r"/>
            <a:r>
              <a:rPr lang="en-US" sz="2800" b="1">
                <a:ea typeface="+mn-lt"/>
                <a:cs typeface="+mn-lt"/>
              </a:rPr>
              <a:t>II. Business Engagement</a:t>
            </a:r>
          </a:p>
          <a:p>
            <a:pPr algn="r"/>
            <a:endParaRPr lang="en-US" sz="2800" b="1">
              <a:ea typeface="+mn-lt"/>
              <a:cs typeface="+mn-lt"/>
            </a:endParaRPr>
          </a:p>
          <a:p>
            <a:pPr algn="r"/>
            <a:endParaRPr lang="en-US" sz="2800" b="1">
              <a:ea typeface="+mn-lt"/>
              <a:cs typeface="+mn-lt"/>
            </a:endParaRPr>
          </a:p>
          <a:p>
            <a:pPr algn="r"/>
            <a:endParaRPr lang="en-US" sz="2800" b="1">
              <a:cs typeface="Calibri"/>
            </a:endParaRPr>
          </a:p>
        </p:txBody>
      </p:sp>
      <p:pic>
        <p:nvPicPr>
          <p:cNvPr id="2" name="Picture 1">
            <a:extLst>
              <a:ext uri="{FF2B5EF4-FFF2-40B4-BE49-F238E27FC236}">
                <a16:creationId xmlns:a16="http://schemas.microsoft.com/office/drawing/2014/main" id="{1F233E51-92C1-EA1D-C653-D2D195DC8FA1}"/>
              </a:ext>
            </a:extLst>
          </p:cNvPr>
          <p:cNvPicPr>
            <a:picLocks noChangeAspect="1"/>
          </p:cNvPicPr>
          <p:nvPr/>
        </p:nvPicPr>
        <p:blipFill>
          <a:blip r:embed="rId2"/>
          <a:stretch>
            <a:fillRect/>
          </a:stretch>
        </p:blipFill>
        <p:spPr>
          <a:xfrm>
            <a:off x="1849091" y="9322648"/>
            <a:ext cx="3267739" cy="847417"/>
          </a:xfrm>
          <a:prstGeom prst="rect">
            <a:avLst/>
          </a:prstGeom>
        </p:spPr>
      </p:pic>
    </p:spTree>
    <p:extLst>
      <p:ext uri="{BB962C8B-B14F-4D97-AF65-F5344CB8AC3E}">
        <p14:creationId xmlns:p14="http://schemas.microsoft.com/office/powerpoint/2010/main" val="250427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332" y="0"/>
            <a:ext cx="5003442" cy="592428"/>
          </a:xfrm>
        </p:spPr>
        <p:txBody>
          <a:bodyPr>
            <a:normAutofit/>
          </a:bodyPr>
          <a:lstStyle/>
          <a:p>
            <a:pPr algn="ctr"/>
            <a:r>
              <a:rPr lang="en-US" sz="2800" b="1"/>
              <a:t>III. Reentry Navigation</a:t>
            </a:r>
          </a:p>
        </p:txBody>
      </p:sp>
      <p:sp>
        <p:nvSpPr>
          <p:cNvPr id="3" name="Content Placeholder 2"/>
          <p:cNvSpPr>
            <a:spLocks noGrp="1"/>
          </p:cNvSpPr>
          <p:nvPr>
            <p:ph idx="1"/>
          </p:nvPr>
        </p:nvSpPr>
        <p:spPr>
          <a:xfrm>
            <a:off x="296214" y="1004552"/>
            <a:ext cx="7070501" cy="7148847"/>
          </a:xfrm>
        </p:spPr>
        <p:txBody>
          <a:bodyPr vert="horz" lIns="101882" tIns="50941" rIns="101882" bIns="50941" rtlCol="0" anchor="t">
            <a:normAutofit/>
          </a:bodyPr>
          <a:lstStyle/>
          <a:p>
            <a:pPr marL="0" lvl="1" indent="0" algn="just" defTabSz="914400">
              <a:spcBef>
                <a:spcPts val="0"/>
              </a:spcBef>
              <a:buNone/>
            </a:pPr>
            <a:endParaRPr lang="en-US" sz="2600" b="1" kern="0"/>
          </a:p>
          <a:p>
            <a:pPr marL="457200" lvl="1" indent="-457200" algn="just" defTabSz="914400">
              <a:spcBef>
                <a:spcPts val="0"/>
              </a:spcBef>
              <a:buAutoNum type="alphaUcPeriod"/>
            </a:pPr>
            <a:r>
              <a:rPr kumimoji="0" lang="en-US" sz="2400" b="1" i="0" u="none" strike="noStrike" kern="0" cap="none" spc="0" normalizeH="0" baseline="0" noProof="0">
                <a:ln>
                  <a:noFill/>
                </a:ln>
                <a:effectLst/>
                <a:uLnTx/>
                <a:uFillTx/>
              </a:rPr>
              <a:t>Recruitment and Eligibility:</a:t>
            </a:r>
            <a:endParaRPr lang="en-US" sz="2400">
              <a:cs typeface="Calibri"/>
            </a:endParaRPr>
          </a:p>
          <a:p>
            <a:pPr marL="0" lvl="1" indent="0" algn="just" defTabSz="914400">
              <a:spcBef>
                <a:spcPts val="0"/>
              </a:spcBef>
              <a:buNone/>
            </a:pPr>
            <a:endParaRPr lang="en-US" sz="2800" i="1" u="none" strike="noStrike" kern="0" cap="none" spc="0" normalizeH="0" baseline="0" noProof="0">
              <a:ln>
                <a:noFill/>
              </a:ln>
              <a:effectLst/>
              <a:uLnTx/>
              <a:uFillTx/>
              <a:cs typeface="Calibri"/>
            </a:endParaRPr>
          </a:p>
          <a:p>
            <a:pPr marL="0" lvl="1" indent="0" algn="just" defTabSz="914400">
              <a:spcBef>
                <a:spcPts val="0"/>
              </a:spcBef>
              <a:buNone/>
            </a:pPr>
            <a:r>
              <a:rPr lang="en-US" sz="1800" b="1" i="1" kern="0">
                <a:cs typeface="Calibri"/>
              </a:rPr>
              <a:t>Prior to Enrollment </a:t>
            </a:r>
            <a:endParaRPr lang="en-US" sz="1800" b="1" i="1" u="none" strike="noStrike" kern="0" cap="none" spc="0" normalizeH="0" baseline="0" noProof="0">
              <a:ln>
                <a:noFill/>
              </a:ln>
              <a:effectLst/>
              <a:uLnTx/>
              <a:uFillTx/>
              <a:cs typeface="Calibri"/>
            </a:endParaRPr>
          </a:p>
          <a:p>
            <a:pPr defTabSz="914400"/>
            <a:r>
              <a:rPr lang="en-US" sz="1800">
                <a:cs typeface="Calibri"/>
              </a:rPr>
              <a:t>Justice Partners (i.e., IDOC, Cook County Jail) will identify eligible participants returning to Cook County  who are one to three months from their release date, and will provide this information to Reentry Navigators for processing. Eligible candidates will be selected from the Cook County Jail (excluding pretrial detainees),  and from three IDOC facilities: Kewanee Life Skills Reentry Center, Murphysboro Life Skills Reentry Center, and Logan Correctional Center. </a:t>
            </a: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15</a:t>
            </a:fld>
            <a:endParaRPr lang="en-US"/>
          </a:p>
        </p:txBody>
      </p:sp>
      <p:sp>
        <p:nvSpPr>
          <p:cNvPr id="5" name="Rectangle: Rounded Corners 4">
            <a:extLst>
              <a:ext uri="{FF2B5EF4-FFF2-40B4-BE49-F238E27FC236}">
                <a16:creationId xmlns:a16="http://schemas.microsoft.com/office/drawing/2014/main" id="{A0F62622-953B-16CA-4DC2-2B0447D805FC}"/>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394619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332" y="0"/>
            <a:ext cx="5003442" cy="592428"/>
          </a:xfrm>
        </p:spPr>
        <p:txBody>
          <a:bodyPr>
            <a:normAutofit/>
          </a:bodyPr>
          <a:lstStyle/>
          <a:p>
            <a:pPr algn="ctr"/>
            <a:r>
              <a:rPr lang="en-US" sz="2800" b="1"/>
              <a:t>III. Reentry Navigation</a:t>
            </a:r>
          </a:p>
        </p:txBody>
      </p:sp>
      <p:sp>
        <p:nvSpPr>
          <p:cNvPr id="3" name="Content Placeholder 2"/>
          <p:cNvSpPr>
            <a:spLocks noGrp="1"/>
          </p:cNvSpPr>
          <p:nvPr>
            <p:ph idx="1"/>
          </p:nvPr>
        </p:nvSpPr>
        <p:spPr>
          <a:xfrm>
            <a:off x="296214" y="1004552"/>
            <a:ext cx="7070501" cy="7148847"/>
          </a:xfrm>
        </p:spPr>
        <p:txBody>
          <a:bodyPr vert="horz" lIns="101882" tIns="50941" rIns="101882" bIns="50941" rtlCol="0" anchor="t">
            <a:normAutofit/>
          </a:bodyPr>
          <a:lstStyle/>
          <a:p>
            <a:pPr marL="0" lvl="1" indent="0" algn="just" defTabSz="914400">
              <a:spcBef>
                <a:spcPts val="0"/>
              </a:spcBef>
              <a:buNone/>
            </a:pPr>
            <a:endParaRPr lang="en-US" sz="2600" b="1" kern="0"/>
          </a:p>
          <a:p>
            <a:pPr marL="457200" lvl="1" indent="-457200" algn="just" defTabSz="914400">
              <a:spcBef>
                <a:spcPts val="0"/>
              </a:spcBef>
              <a:buAutoNum type="alphaUcPeriod"/>
            </a:pPr>
            <a:r>
              <a:rPr kumimoji="0" lang="en-US" sz="2400" b="1" i="0" u="none" strike="noStrike" kern="0" cap="none" spc="0" normalizeH="0" baseline="0" noProof="0">
                <a:ln>
                  <a:noFill/>
                </a:ln>
                <a:effectLst/>
                <a:uLnTx/>
                <a:uFillTx/>
              </a:rPr>
              <a:t>Recruitment and Eligibility:</a:t>
            </a:r>
            <a:endParaRPr lang="en-US" sz="2400">
              <a:cs typeface="Calibri"/>
            </a:endParaRPr>
          </a:p>
          <a:p>
            <a:pPr marL="0" lvl="1" indent="0" algn="just" defTabSz="914400">
              <a:spcBef>
                <a:spcPts val="0"/>
              </a:spcBef>
              <a:buNone/>
            </a:pPr>
            <a:endParaRPr lang="en-US" sz="2800" i="1" u="none" strike="noStrike" kern="0" cap="none" spc="0" normalizeH="0" baseline="0" noProof="0">
              <a:ln>
                <a:noFill/>
              </a:ln>
              <a:effectLst/>
              <a:uLnTx/>
              <a:uFillTx/>
              <a:cs typeface="Calibri"/>
            </a:endParaRPr>
          </a:p>
          <a:p>
            <a:pPr marL="0" lvl="1" indent="0" algn="just" defTabSz="914400">
              <a:spcBef>
                <a:spcPts val="0"/>
              </a:spcBef>
              <a:buNone/>
            </a:pPr>
            <a:r>
              <a:rPr lang="en-US" sz="1800" b="1" kern="0">
                <a:cs typeface="Calibri"/>
              </a:rPr>
              <a:t>Target Populations</a:t>
            </a:r>
            <a:endParaRPr lang="en-US" sz="1800" kern="0">
              <a:cs typeface="Calibri"/>
            </a:endParaRPr>
          </a:p>
          <a:p>
            <a:pPr marL="0" lvl="1" indent="0" algn="just" defTabSz="914400">
              <a:spcBef>
                <a:spcPts val="0"/>
              </a:spcBef>
              <a:buNone/>
            </a:pPr>
            <a:r>
              <a:rPr lang="en-US" sz="1800" kern="0">
                <a:cs typeface="Calibri"/>
              </a:rPr>
              <a:t>– Impacted by the cook county criminal justice system or justice involved.</a:t>
            </a:r>
          </a:p>
          <a:p>
            <a:pPr marL="0" lvl="1" indent="0" algn="just" defTabSz="914400">
              <a:spcBef>
                <a:spcPts val="0"/>
              </a:spcBef>
              <a:buNone/>
            </a:pPr>
            <a:endParaRPr lang="en-US" sz="1800" kern="0">
              <a:cs typeface="Calibri"/>
            </a:endParaRPr>
          </a:p>
          <a:p>
            <a:pPr marL="0" lvl="1" indent="0" algn="just" defTabSz="914400">
              <a:spcBef>
                <a:spcPts val="0"/>
              </a:spcBef>
              <a:buNone/>
            </a:pPr>
            <a:endParaRPr lang="en-US" sz="1800" kern="0">
              <a:cs typeface="Calibri"/>
            </a:endParaRPr>
          </a:p>
          <a:p>
            <a:pPr marL="0" lvl="1" indent="0" algn="just" defTabSz="914400">
              <a:spcBef>
                <a:spcPts val="0"/>
              </a:spcBef>
              <a:buNone/>
            </a:pPr>
            <a:r>
              <a:rPr lang="en-US" sz="1800" kern="0">
                <a:cs typeface="Calibri"/>
              </a:rPr>
              <a:t>Partner agencies must certify eligibility prior to enrolling participants in the Career Connect Program Application for The Road Home; and they must collect and add the required eligibility documentation to the participant’s file. Participants may complete a self-attestation form to document unemployment and/or an employment barrier. </a:t>
            </a:r>
          </a:p>
          <a:p>
            <a:pPr marL="0" lvl="1" indent="0" algn="just" defTabSz="914400">
              <a:spcBef>
                <a:spcPts val="0"/>
              </a:spcBef>
              <a:buNone/>
            </a:pPr>
            <a:endParaRPr lang="en-US" sz="1800" kern="0">
              <a:cs typeface="Calibri"/>
            </a:endParaRPr>
          </a:p>
          <a:p>
            <a:pPr marL="0" lvl="1" indent="0" algn="just" defTabSz="914400">
              <a:spcBef>
                <a:spcPts val="0"/>
              </a:spcBef>
              <a:buNone/>
            </a:pPr>
            <a:r>
              <a:rPr lang="en-US" sz="1800" kern="0">
                <a:cs typeface="Calibri"/>
              </a:rPr>
              <a:t>See Section 1 of the File Coversheets - Attachment 31, and Attachment 13 for further guidance on documenting target population eligibility based on income.</a:t>
            </a: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16</a:t>
            </a:fld>
            <a:endParaRPr lang="en-US"/>
          </a:p>
        </p:txBody>
      </p:sp>
      <p:sp>
        <p:nvSpPr>
          <p:cNvPr id="5" name="Rectangle: Rounded Corners 4">
            <a:extLst>
              <a:ext uri="{FF2B5EF4-FFF2-40B4-BE49-F238E27FC236}">
                <a16:creationId xmlns:a16="http://schemas.microsoft.com/office/drawing/2014/main" id="{A0F62622-953B-16CA-4DC2-2B0447D805FC}"/>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108893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567" y="0"/>
            <a:ext cx="5391896" cy="678915"/>
          </a:xfrm>
        </p:spPr>
        <p:txBody>
          <a:bodyPr>
            <a:normAutofit/>
          </a:bodyPr>
          <a:lstStyle/>
          <a:p>
            <a:pPr algn="ctr"/>
            <a:r>
              <a:rPr lang="en-US" sz="2800" b="1"/>
              <a:t>III. Reentry Navigation</a:t>
            </a:r>
          </a:p>
        </p:txBody>
      </p:sp>
      <p:sp>
        <p:nvSpPr>
          <p:cNvPr id="3" name="Content Placeholder 2"/>
          <p:cNvSpPr>
            <a:spLocks noGrp="1"/>
          </p:cNvSpPr>
          <p:nvPr>
            <p:ph idx="1"/>
          </p:nvPr>
        </p:nvSpPr>
        <p:spPr>
          <a:xfrm>
            <a:off x="180304" y="862885"/>
            <a:ext cx="6671365" cy="7938215"/>
          </a:xfrm>
        </p:spPr>
        <p:txBody>
          <a:bodyPr vert="horz" lIns="101882" tIns="50941" rIns="101882" bIns="50941" rtlCol="0" anchor="t">
            <a:normAutofit/>
          </a:bodyPr>
          <a:lstStyle/>
          <a:p>
            <a:pPr marL="0" lvl="1" indent="0" algn="ctr" defTabSz="914400">
              <a:spcBef>
                <a:spcPts val="0"/>
              </a:spcBef>
              <a:buNone/>
            </a:pPr>
            <a:r>
              <a:rPr lang="en-US" sz="2400" b="1" kern="0">
                <a:cs typeface="Calibri"/>
              </a:rPr>
              <a:t>Phase I Prerelease</a:t>
            </a:r>
          </a:p>
          <a:p>
            <a:pPr marL="0" lvl="1" indent="0" algn="just" defTabSz="914400">
              <a:spcBef>
                <a:spcPts val="0"/>
              </a:spcBef>
              <a:buNone/>
            </a:pPr>
            <a:endParaRPr lang="en-US" sz="2800" b="1" kern="0">
              <a:cs typeface="Calibri"/>
            </a:endParaRPr>
          </a:p>
          <a:p>
            <a:pPr marL="0" lvl="1" indent="0" algn="just" defTabSz="914400">
              <a:spcBef>
                <a:spcPts val="0"/>
              </a:spcBef>
              <a:buNone/>
            </a:pPr>
            <a:r>
              <a:rPr lang="en-US" sz="2400" b="1" kern="0">
                <a:cs typeface="Calibri"/>
              </a:rPr>
              <a:t>B. Screening and Enrollment</a:t>
            </a:r>
          </a:p>
          <a:p>
            <a:pPr marL="0" lvl="1" indent="0" algn="just" defTabSz="914400">
              <a:spcBef>
                <a:spcPts val="0"/>
              </a:spcBef>
              <a:buNone/>
            </a:pPr>
            <a:endParaRPr lang="en-US" sz="2800" i="1" kern="0">
              <a:cs typeface="Calibri"/>
            </a:endParaRPr>
          </a:p>
          <a:p>
            <a:pPr marL="0" lvl="1" indent="0" algn="just" defTabSz="914400">
              <a:spcBef>
                <a:spcPts val="0"/>
              </a:spcBef>
              <a:buNone/>
            </a:pPr>
            <a:r>
              <a:rPr lang="en-US" sz="1800" i="1" kern="0">
                <a:cs typeface="Calibri"/>
              </a:rPr>
              <a:t>Screening and Intake (1 month)</a:t>
            </a:r>
            <a:endParaRPr lang="en-US" sz="1800"/>
          </a:p>
          <a:p>
            <a:pPr marL="0" lvl="1" indent="0" algn="just" defTabSz="914400">
              <a:spcBef>
                <a:spcPts val="0"/>
              </a:spcBef>
              <a:buNone/>
            </a:pPr>
            <a:endParaRPr lang="en-US" sz="2400" kern="0">
              <a:solidFill>
                <a:prstClr val="black"/>
              </a:solidFill>
              <a:latin typeface="Calibri"/>
              <a:cs typeface="Calibri"/>
            </a:endParaRPr>
          </a:p>
          <a:p>
            <a:pPr marL="0" marR="0" lvl="1"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0" i="0" u="none" strike="noStrike" kern="0" cap="none" spc="0" normalizeH="0" baseline="0" noProof="0">
                <a:ln>
                  <a:noFill/>
                </a:ln>
                <a:solidFill>
                  <a:prstClr val="black"/>
                </a:solidFill>
                <a:effectLst/>
                <a:uLnTx/>
                <a:uFillTx/>
                <a:latin typeface="Calibri"/>
                <a:ea typeface="+mn-ea"/>
                <a:cs typeface="Calibri"/>
              </a:rPr>
              <a:t>Navigators screen potential participants for eligibility and suitability. </a:t>
            </a:r>
          </a:p>
          <a:p>
            <a:pPr marL="0" marR="0" lvl="1"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200" b="0" i="0" u="none" strike="noStrike" kern="0" cap="none" spc="0" normalizeH="0" baseline="0" noProof="0">
              <a:ln>
                <a:noFill/>
              </a:ln>
              <a:solidFill>
                <a:prstClr val="black"/>
              </a:solidFill>
              <a:effectLst/>
              <a:uLnTx/>
              <a:uFillTx/>
              <a:latin typeface="Calibri"/>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200" b="0" i="0" u="none" strike="noStrike" kern="0" cap="none" spc="0" normalizeH="0" baseline="0" noProof="0">
                <a:ln>
                  <a:noFill/>
                </a:ln>
                <a:solidFill>
                  <a:prstClr val="black"/>
                </a:solidFill>
                <a:effectLst/>
                <a:uLnTx/>
                <a:uFillTx/>
                <a:latin typeface="Calibri"/>
                <a:ea typeface="+mn-ea"/>
                <a:cs typeface="Calibri"/>
              </a:rPr>
              <a:t>Selected candidates attend an orientation that includes:</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0" cap="none" spc="0" normalizeH="0" baseline="0" noProof="0">
                <a:ln>
                  <a:noFill/>
                </a:ln>
                <a:solidFill>
                  <a:prstClr val="black"/>
                </a:solidFill>
                <a:effectLst/>
                <a:uLnTx/>
                <a:uFillTx/>
                <a:latin typeface="Calibri"/>
                <a:ea typeface="+mn-ea"/>
                <a:cs typeface="Calibri"/>
              </a:rPr>
              <a:t>Program Overview</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0" cap="none" spc="0" normalizeH="0" baseline="0" noProof="0">
                <a:ln>
                  <a:noFill/>
                </a:ln>
                <a:solidFill>
                  <a:prstClr val="black"/>
                </a:solidFill>
                <a:effectLst/>
                <a:uLnTx/>
                <a:uFillTx/>
                <a:latin typeface="Calibri"/>
                <a:ea typeface="+mn-ea"/>
                <a:cs typeface="Calibri"/>
              </a:rPr>
              <a:t>In-Depth Assessment (see attachment)</a:t>
            </a:r>
            <a:endParaRPr kumimoji="0" lang="en-US" sz="2200" b="0" i="0" u="none" strike="noStrike" kern="0" cap="none" spc="0" normalizeH="0" baseline="0" noProof="0">
              <a:ln>
                <a:noFill/>
              </a:ln>
              <a:solidFill>
                <a:sysClr val="windowText" lastClr="000000"/>
              </a:solidFill>
              <a:effectLst/>
              <a:uLnTx/>
              <a:uFillTx/>
              <a:latin typeface="Calibri"/>
              <a:ea typeface="+mn-ea"/>
              <a:cs typeface="Calibri"/>
            </a:endParaRP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0" cap="none" spc="0" normalizeH="0" baseline="0" noProof="0">
                <a:ln>
                  <a:noFill/>
                </a:ln>
                <a:solidFill>
                  <a:prstClr val="black"/>
                </a:solidFill>
                <a:effectLst/>
                <a:uLnTx/>
                <a:uFillTx/>
                <a:latin typeface="Calibri"/>
                <a:ea typeface="+mn-ea"/>
                <a:cs typeface="Calibri"/>
              </a:rPr>
              <a:t>MSR Mandates and Requirements Navigation (see attachment)</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0" cap="none" spc="0" normalizeH="0" baseline="0" noProof="0">
                <a:ln>
                  <a:noFill/>
                </a:ln>
                <a:solidFill>
                  <a:prstClr val="black"/>
                </a:solidFill>
                <a:effectLst/>
                <a:uLnTx/>
                <a:uFillTx/>
                <a:latin typeface="Calibri"/>
                <a:ea typeface="+mn-ea"/>
                <a:cs typeface="Calibri"/>
              </a:rPr>
              <a:t>Completion of necessary enrollment forms (see attachment)</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0" i="0" u="none" strike="noStrike" kern="0" cap="none" spc="0" normalizeH="0" baseline="0" noProof="0">
                <a:ln>
                  <a:noFill/>
                </a:ln>
                <a:solidFill>
                  <a:prstClr val="black"/>
                </a:solidFill>
                <a:effectLst/>
                <a:uLnTx/>
                <a:uFillTx/>
                <a:latin typeface="Calibri"/>
                <a:ea typeface="+mn-ea"/>
                <a:cs typeface="Calibri"/>
              </a:rPr>
              <a:t> Individual Career Plan (see attachment)</a:t>
            </a:r>
            <a:endParaRPr kumimoji="0" lang="en-US" sz="2200" b="0" i="0" u="none" strike="noStrike" kern="0" cap="none" spc="0" normalizeH="0" baseline="0" noProof="0">
              <a:ln>
                <a:noFill/>
              </a:ln>
              <a:solidFill>
                <a:sysClr val="windowText" lastClr="000000"/>
              </a:solidFill>
              <a:effectLst/>
              <a:uLnTx/>
              <a:uFillTx/>
              <a:latin typeface="Calibri"/>
              <a:ea typeface="+mn-ea"/>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defTabSz="914400">
              <a:spcBef>
                <a:spcPts val="0"/>
              </a:spcBef>
              <a:buNone/>
            </a:pPr>
            <a:endParaRPr lang="en-US" sz="2400" i="1" kern="0">
              <a:solidFill>
                <a:sysClr val="windowText" lastClr="000000"/>
              </a:solidFill>
              <a:cs typeface="Calibri"/>
            </a:endParaRPr>
          </a:p>
          <a:p>
            <a:pPr marL="0" lvl="1" indent="0" defTabSz="914400">
              <a:spcBef>
                <a:spcPts val="0"/>
              </a:spcBef>
              <a:buNone/>
            </a:pPr>
            <a:endParaRPr lang="en-US" sz="2400" i="1" kern="0">
              <a:solidFill>
                <a:sysClr val="windowText" lastClr="000000"/>
              </a:solidFill>
              <a:cs typeface="Calibri"/>
            </a:endParaRPr>
          </a:p>
          <a:p>
            <a:pPr marL="0" lvl="1" indent="0" defTabSz="914400">
              <a:spcBef>
                <a:spcPts val="0"/>
              </a:spcBef>
              <a:buNone/>
            </a:pPr>
            <a:endParaRPr lang="en-US" sz="2400" i="1" kern="0">
              <a:solidFill>
                <a:sysClr val="windowText" lastClr="000000"/>
              </a:solidFill>
              <a:cs typeface="Calibri"/>
            </a:endParaRPr>
          </a:p>
          <a:p>
            <a:pPr marL="509270" lvl="3" indent="0" defTabSz="914400">
              <a:spcBef>
                <a:spcPts val="0"/>
              </a:spcBef>
              <a:buNone/>
            </a:pPr>
            <a:endParaRPr lang="en-US" sz="2300" kern="0">
              <a:solidFill>
                <a:sysClr val="windowText" lastClr="000000"/>
              </a:solidFill>
              <a:cs typeface="Calibri"/>
            </a:endParaRPr>
          </a:p>
          <a:p>
            <a:pPr marL="285750" lvl="2" indent="-285750" defTabSz="914400">
              <a:spcBef>
                <a:spcPts val="0"/>
              </a:spcBef>
            </a:pPr>
            <a:endParaRPr lang="en-US" sz="1600" kern="0">
              <a:solidFill>
                <a:sysClr val="windowText" lastClr="000000"/>
              </a:solidFill>
              <a:cs typeface="Calibri"/>
            </a:endParaRPr>
          </a:p>
          <a:p>
            <a:pPr marL="285750" lvl="2" indent="-285750" algn="just" defTabSz="914400">
              <a:spcBef>
                <a:spcPts val="0"/>
              </a:spcBef>
            </a:pPr>
            <a:endParaRPr lang="en-US" sz="1600" kern="0">
              <a:solidFill>
                <a:sysClr val="windowText" lastClr="000000"/>
              </a:solidFill>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17</a:t>
            </a:fld>
            <a:endParaRPr lang="en-US"/>
          </a:p>
        </p:txBody>
      </p:sp>
      <p:sp>
        <p:nvSpPr>
          <p:cNvPr id="5" name="Rectangle: Rounded Corners 4">
            <a:extLst>
              <a:ext uri="{FF2B5EF4-FFF2-40B4-BE49-F238E27FC236}">
                <a16:creationId xmlns:a16="http://schemas.microsoft.com/office/drawing/2014/main" id="{50462817-0344-1130-62AA-C9BA660EFCC5}"/>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197288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567" y="0"/>
            <a:ext cx="5391896" cy="678915"/>
          </a:xfrm>
        </p:spPr>
        <p:txBody>
          <a:bodyPr>
            <a:normAutofit/>
          </a:bodyPr>
          <a:lstStyle/>
          <a:p>
            <a:pPr algn="ctr"/>
            <a:r>
              <a:rPr lang="en-US" sz="2800" b="1"/>
              <a:t>III. Reentry Navigation</a:t>
            </a:r>
          </a:p>
        </p:txBody>
      </p:sp>
      <p:sp>
        <p:nvSpPr>
          <p:cNvPr id="3" name="Content Placeholder 2"/>
          <p:cNvSpPr>
            <a:spLocks noGrp="1"/>
          </p:cNvSpPr>
          <p:nvPr>
            <p:ph idx="1"/>
          </p:nvPr>
        </p:nvSpPr>
        <p:spPr>
          <a:xfrm>
            <a:off x="180304" y="1006782"/>
            <a:ext cx="6709893" cy="7673580"/>
          </a:xfrm>
        </p:spPr>
        <p:txBody>
          <a:bodyPr vert="horz" lIns="101882" tIns="50941" rIns="101882" bIns="50941" rtlCol="0" anchor="t">
            <a:normAutofit fontScale="92500" lnSpcReduction="10000"/>
          </a:bodyPr>
          <a:lstStyle/>
          <a:p>
            <a:pPr marL="0" lvl="1" indent="0" algn="ctr" defTabSz="914400">
              <a:spcBef>
                <a:spcPts val="0"/>
              </a:spcBef>
              <a:buNone/>
            </a:pPr>
            <a:endParaRPr lang="en-US" sz="2400" b="1" kern="0">
              <a:cs typeface="Calibri"/>
            </a:endParaRPr>
          </a:p>
          <a:p>
            <a:pPr marL="0" lvl="1" indent="0" algn="ctr" defTabSz="914400">
              <a:spcBef>
                <a:spcPts val="0"/>
              </a:spcBef>
              <a:buNone/>
            </a:pPr>
            <a:r>
              <a:rPr lang="en-US" sz="2400" b="1" kern="0">
                <a:cs typeface="Calibri"/>
              </a:rPr>
              <a:t>Phase I Prerelease </a:t>
            </a:r>
          </a:p>
          <a:p>
            <a:pPr marL="0" lvl="1" indent="0" algn="just" defTabSz="914400">
              <a:spcBef>
                <a:spcPts val="0"/>
              </a:spcBef>
              <a:buNone/>
            </a:pPr>
            <a:endParaRPr lang="en-US" sz="2800" b="1" kern="0">
              <a:cs typeface="Calibri"/>
            </a:endParaRPr>
          </a:p>
          <a:p>
            <a:pPr marL="0" lvl="1" indent="0" algn="just" defTabSz="914400">
              <a:spcBef>
                <a:spcPts val="0"/>
              </a:spcBef>
              <a:buNone/>
            </a:pPr>
            <a:r>
              <a:rPr lang="en-US" sz="2600" b="1" kern="0">
                <a:cs typeface="Calibri"/>
              </a:rPr>
              <a:t>B. Screening and Enrollment</a:t>
            </a:r>
          </a:p>
          <a:p>
            <a:pPr marL="0" lvl="1" indent="0" algn="just" defTabSz="914400">
              <a:spcBef>
                <a:spcPts val="0"/>
              </a:spcBef>
              <a:buNone/>
            </a:pPr>
            <a:endParaRPr lang="en-US" sz="2800" i="1" kern="0">
              <a:cs typeface="Calibri"/>
            </a:endParaRPr>
          </a:p>
          <a:p>
            <a:pPr marL="0" lvl="1" indent="0" algn="just" defTabSz="914400">
              <a:spcBef>
                <a:spcPts val="0"/>
              </a:spcBef>
              <a:buNone/>
            </a:pPr>
            <a:r>
              <a:rPr lang="en-US" sz="2100" kern="0">
                <a:cs typeface="Calibri"/>
              </a:rPr>
              <a:t>Use evidence-based and effective tools to assess applicants to determine suitability for The Road Home and to learn more about the applicant’s background, skills, aptitude and interests.</a:t>
            </a:r>
          </a:p>
          <a:p>
            <a:pPr marL="0" lvl="1" indent="0" algn="just" defTabSz="914400">
              <a:spcBef>
                <a:spcPts val="0"/>
              </a:spcBef>
              <a:buNone/>
            </a:pPr>
            <a:r>
              <a:rPr lang="en-US" sz="2100" kern="0">
                <a:cs typeface="Calibri"/>
              </a:rPr>
              <a:t>– Use formal and informal tools.</a:t>
            </a:r>
          </a:p>
          <a:p>
            <a:pPr marL="0" lvl="1" indent="0" algn="just" defTabSz="914400">
              <a:spcBef>
                <a:spcPts val="0"/>
              </a:spcBef>
              <a:buNone/>
            </a:pPr>
            <a:r>
              <a:rPr lang="en-US" sz="2100" kern="0">
                <a:cs typeface="Calibri"/>
              </a:rPr>
              <a:t>– Consider previous experience as well as current interest and motivation. One of the top indicators of applicant success, as noted by RFI responses from businesses, is an eagerness to learn and engage in work activities.</a:t>
            </a:r>
          </a:p>
          <a:p>
            <a:pPr marL="0" lvl="1" indent="0" algn="just" defTabSz="914400">
              <a:spcBef>
                <a:spcPts val="0"/>
              </a:spcBef>
              <a:buNone/>
            </a:pPr>
            <a:r>
              <a:rPr lang="en-US" sz="2100" kern="0">
                <a:cs typeface="Calibri"/>
              </a:rPr>
              <a:t>– The Partnership does not require The Road Home agencies to use TABE 11/12 to assess participants but does encourage use of uniform assessment processes to objectively assess applicants.</a:t>
            </a:r>
          </a:p>
          <a:p>
            <a:pPr marL="0" lvl="1" indent="0" algn="just" defTabSz="914400">
              <a:spcBef>
                <a:spcPts val="0"/>
              </a:spcBef>
              <a:buNone/>
            </a:pPr>
            <a:r>
              <a:rPr lang="en-US" sz="2100" kern="0">
                <a:cs typeface="Calibri"/>
              </a:rPr>
              <a:t>If someone is eligible, suitable, and they want to participate – sign them up! You must enroll the participant before they begin training. To enroll, complete the following steps:</a:t>
            </a:r>
          </a:p>
          <a:p>
            <a:pPr marL="0" lvl="1" indent="0" algn="just" defTabSz="914400">
              <a:spcBef>
                <a:spcPts val="0"/>
              </a:spcBef>
              <a:buNone/>
            </a:pPr>
            <a:r>
              <a:rPr lang="en-US" sz="2100" kern="0">
                <a:cs typeface="Calibri"/>
              </a:rPr>
              <a:t>– Complete the Career Connect Registration and Application for The Road Home.</a:t>
            </a:r>
          </a:p>
          <a:p>
            <a:pPr marL="0" lvl="1" indent="0" algn="just" defTabSz="914400">
              <a:spcBef>
                <a:spcPts val="0"/>
              </a:spcBef>
              <a:buNone/>
            </a:pPr>
            <a:r>
              <a:rPr lang="en-US" sz="2100" kern="0">
                <a:cs typeface="Calibri"/>
              </a:rPr>
              <a:t>– Begin a participant file to maintain and store physical records.</a:t>
            </a:r>
          </a:p>
          <a:p>
            <a:pPr marL="0" lvl="1" indent="0" algn="just" defTabSz="914400">
              <a:spcBef>
                <a:spcPts val="0"/>
              </a:spcBef>
              <a:buNone/>
            </a:pPr>
            <a:r>
              <a:rPr lang="en-US" sz="2100" b="1" kern="0">
                <a:cs typeface="Calibri"/>
              </a:rPr>
              <a:t>Complete the paper enrollment forms:</a:t>
            </a:r>
          </a:p>
          <a:p>
            <a:pPr marL="0" lvl="1" indent="0" algn="just" defTabSz="914400">
              <a:spcBef>
                <a:spcPts val="0"/>
              </a:spcBef>
              <a:buNone/>
            </a:pPr>
            <a:r>
              <a:rPr lang="en-US" sz="2100" kern="0">
                <a:cs typeface="Calibri"/>
              </a:rPr>
              <a:t>•	Career Connect Consent</a:t>
            </a:r>
          </a:p>
          <a:p>
            <a:pPr marL="0" lvl="1" indent="0" algn="just" defTabSz="914400">
              <a:spcBef>
                <a:spcPts val="0"/>
              </a:spcBef>
              <a:buNone/>
            </a:pPr>
            <a:r>
              <a:rPr lang="en-US" sz="2100" kern="0">
                <a:cs typeface="Calibri"/>
              </a:rPr>
              <a:t>•	Media release</a:t>
            </a:r>
          </a:p>
          <a:p>
            <a:pPr marL="0" lvl="1" indent="0" algn="just" defTabSz="914400">
              <a:spcBef>
                <a:spcPts val="0"/>
              </a:spcBef>
              <a:buNone/>
            </a:pPr>
            <a:r>
              <a:rPr lang="en-US" sz="2100" kern="0">
                <a:cs typeface="Calibri"/>
              </a:rPr>
              <a:t>•	Program Consent</a:t>
            </a:r>
          </a:p>
          <a:p>
            <a:pPr marL="0" lvl="1" indent="0" algn="just" defTabSz="914400">
              <a:spcBef>
                <a:spcPts val="0"/>
              </a:spcBef>
              <a:buNone/>
            </a:pPr>
            <a:endParaRPr lang="en-US" sz="2400" kern="0">
              <a:solidFill>
                <a:prstClr val="black"/>
              </a:solidFill>
              <a:latin typeface="Calibri"/>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algn="just" defTabSz="914400">
              <a:spcBef>
                <a:spcPts val="0"/>
              </a:spcBef>
              <a:buNone/>
            </a:pPr>
            <a:endParaRPr lang="en-US" sz="2400" kern="0">
              <a:solidFill>
                <a:prstClr val="black"/>
              </a:solidFill>
              <a:latin typeface="Calibri"/>
              <a:cs typeface="Calibri"/>
            </a:endParaRPr>
          </a:p>
          <a:p>
            <a:pPr marL="0" lvl="1" indent="0" defTabSz="914400">
              <a:spcBef>
                <a:spcPts val="0"/>
              </a:spcBef>
              <a:buNone/>
            </a:pPr>
            <a:endParaRPr lang="en-US" sz="2400" i="1" kern="0">
              <a:solidFill>
                <a:sysClr val="windowText" lastClr="000000"/>
              </a:solidFill>
              <a:cs typeface="Calibri"/>
            </a:endParaRPr>
          </a:p>
          <a:p>
            <a:pPr marL="0" lvl="1" indent="0" defTabSz="914400">
              <a:spcBef>
                <a:spcPts val="0"/>
              </a:spcBef>
              <a:buNone/>
            </a:pPr>
            <a:endParaRPr lang="en-US" sz="2400" i="1" kern="0">
              <a:solidFill>
                <a:sysClr val="windowText" lastClr="000000"/>
              </a:solidFill>
              <a:cs typeface="Calibri"/>
            </a:endParaRPr>
          </a:p>
          <a:p>
            <a:pPr marL="0" lvl="1" indent="0" defTabSz="914400">
              <a:spcBef>
                <a:spcPts val="0"/>
              </a:spcBef>
              <a:buNone/>
            </a:pPr>
            <a:endParaRPr lang="en-US" sz="2400" i="1" kern="0">
              <a:solidFill>
                <a:sysClr val="windowText" lastClr="000000"/>
              </a:solidFill>
              <a:cs typeface="Calibri"/>
            </a:endParaRPr>
          </a:p>
          <a:p>
            <a:pPr marL="509270" lvl="3" indent="0" defTabSz="914400">
              <a:spcBef>
                <a:spcPts val="0"/>
              </a:spcBef>
              <a:buNone/>
            </a:pPr>
            <a:endParaRPr lang="en-US" sz="2300" kern="0">
              <a:solidFill>
                <a:sysClr val="windowText" lastClr="000000"/>
              </a:solidFill>
              <a:cs typeface="Calibri"/>
            </a:endParaRPr>
          </a:p>
          <a:p>
            <a:pPr marL="285750" lvl="2" indent="-285750" defTabSz="914400">
              <a:spcBef>
                <a:spcPts val="0"/>
              </a:spcBef>
            </a:pPr>
            <a:endParaRPr lang="en-US" sz="1600" kern="0">
              <a:solidFill>
                <a:sysClr val="windowText" lastClr="000000"/>
              </a:solidFill>
              <a:cs typeface="Calibri"/>
            </a:endParaRPr>
          </a:p>
          <a:p>
            <a:pPr marL="285750" lvl="2" indent="-285750" algn="just" defTabSz="914400">
              <a:spcBef>
                <a:spcPts val="0"/>
              </a:spcBef>
            </a:pPr>
            <a:endParaRPr lang="en-US" sz="1600" kern="0">
              <a:solidFill>
                <a:sysClr val="windowText" lastClr="000000"/>
              </a:solidFill>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18</a:t>
            </a:fld>
            <a:endParaRPr lang="en-US"/>
          </a:p>
        </p:txBody>
      </p:sp>
      <p:sp>
        <p:nvSpPr>
          <p:cNvPr id="5" name="Rectangle: Rounded Corners 4">
            <a:extLst>
              <a:ext uri="{FF2B5EF4-FFF2-40B4-BE49-F238E27FC236}">
                <a16:creationId xmlns:a16="http://schemas.microsoft.com/office/drawing/2014/main" id="{50462817-0344-1130-62AA-C9BA660EFCC5}"/>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142751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114" y="0"/>
            <a:ext cx="4314422" cy="472651"/>
          </a:xfrm>
        </p:spPr>
        <p:txBody>
          <a:bodyPr>
            <a:normAutofit fontScale="90000"/>
          </a:bodyPr>
          <a:lstStyle/>
          <a:p>
            <a:pPr algn="ctr"/>
            <a:r>
              <a:rPr lang="en-US" b="1"/>
              <a:t>III. </a:t>
            </a:r>
            <a:r>
              <a:rPr lang="en-US" sz="2800" b="1"/>
              <a:t>Reentry</a:t>
            </a:r>
            <a:r>
              <a:rPr lang="en-US" b="1"/>
              <a:t> Navigation</a:t>
            </a:r>
          </a:p>
        </p:txBody>
      </p:sp>
      <p:sp>
        <p:nvSpPr>
          <p:cNvPr id="3" name="Content Placeholder 2"/>
          <p:cNvSpPr>
            <a:spLocks noGrp="1"/>
          </p:cNvSpPr>
          <p:nvPr>
            <p:ph idx="1"/>
          </p:nvPr>
        </p:nvSpPr>
        <p:spPr>
          <a:xfrm>
            <a:off x="270457" y="978794"/>
            <a:ext cx="6777024" cy="7562101"/>
          </a:xfrm>
          <a:noFill/>
        </p:spPr>
        <p:txBody>
          <a:bodyPr vert="horz" lIns="101882" tIns="50941" rIns="101882" bIns="50941" rtlCol="0" anchor="t">
            <a:normAutofit/>
          </a:bodyPr>
          <a:lstStyle/>
          <a:p>
            <a:pPr marL="0" lvl="1" indent="0" algn="ctr" defTabSz="914400">
              <a:spcBef>
                <a:spcPts val="0"/>
              </a:spcBef>
              <a:buNone/>
            </a:pPr>
            <a:r>
              <a:rPr lang="en-US" sz="2400" b="1" kern="0">
                <a:cs typeface="Calibri"/>
              </a:rPr>
              <a:t>Phase I   Prerelease</a:t>
            </a:r>
          </a:p>
          <a:p>
            <a:pPr marL="0" lvl="1" indent="0" algn="just" defTabSz="914400">
              <a:spcBef>
                <a:spcPts val="0"/>
              </a:spcBef>
              <a:buNone/>
            </a:pPr>
            <a:endParaRPr lang="en-US" sz="2800" kern="0">
              <a:cs typeface="Calibri"/>
            </a:endParaRPr>
          </a:p>
          <a:p>
            <a:pPr marL="0" lvl="1" indent="0" algn="just" defTabSz="914400">
              <a:spcBef>
                <a:spcPts val="0"/>
              </a:spcBef>
              <a:buNone/>
            </a:pPr>
            <a:r>
              <a:rPr lang="en-US" sz="2400" b="1" kern="0">
                <a:cs typeface="Calibri"/>
              </a:rPr>
              <a:t>C. Navigation Services</a:t>
            </a:r>
            <a:endParaRPr lang="en-US" sz="2400" kern="0">
              <a:cs typeface="Calibri"/>
            </a:endParaRPr>
          </a:p>
          <a:p>
            <a:pPr marL="0" lvl="1" indent="0" algn="just" defTabSz="914400">
              <a:spcBef>
                <a:spcPts val="0"/>
              </a:spcBef>
              <a:buNone/>
            </a:pPr>
            <a:endParaRPr lang="en-US" sz="2800" b="1" kern="0">
              <a:cs typeface="Calibri"/>
            </a:endParaRPr>
          </a:p>
          <a:p>
            <a:pPr marL="0" lvl="1" indent="0" algn="just" defTabSz="914400">
              <a:spcBef>
                <a:spcPts val="0"/>
              </a:spcBef>
              <a:buNone/>
            </a:pPr>
            <a:r>
              <a:rPr lang="en-US" sz="1800" i="1" kern="0">
                <a:cs typeface="Calibri"/>
              </a:rPr>
              <a:t>Reentry Planning (3 months)</a:t>
            </a:r>
            <a:endParaRPr lang="en-US" sz="1800" b="1" kern="0">
              <a:cs typeface="Calibri"/>
            </a:endParaRPr>
          </a:p>
          <a:p>
            <a:pPr marL="0" lvl="1" indent="0" algn="just" defTabSz="914400">
              <a:spcBef>
                <a:spcPts val="0"/>
              </a:spcBef>
              <a:buNone/>
            </a:pPr>
            <a:endParaRPr lang="en-US" sz="2800" kern="0">
              <a:cs typeface="Calibri"/>
            </a:endParaRPr>
          </a:p>
          <a:p>
            <a:pPr marL="0" lvl="1" indent="0" algn="just" defTabSz="914400">
              <a:spcBef>
                <a:spcPts val="0"/>
              </a:spcBef>
              <a:buNone/>
            </a:pPr>
            <a:r>
              <a:rPr lang="en-US" sz="2400" kern="0">
                <a:cs typeface="Calibri"/>
              </a:rPr>
              <a:t>Reentry Navigators meet with participants and begin addressing barriers identified in screening assessment (i.e. documentation, housing, food and health benefits, parole mandates and requirements [i.e. electronic monitoring, GPS, home detention, anger management, substance abuse, etc.]).</a:t>
            </a:r>
          </a:p>
          <a:p>
            <a:pPr marL="0" lvl="1" indent="0" algn="just" defTabSz="914400">
              <a:spcBef>
                <a:spcPts val="0"/>
              </a:spcBef>
              <a:buNone/>
            </a:pPr>
            <a:endParaRPr lang="en-US" sz="2400" kern="0">
              <a:cs typeface="Calibri"/>
            </a:endParaRPr>
          </a:p>
          <a:p>
            <a:pPr marL="0" lvl="1" indent="0" algn="just" defTabSz="914400">
              <a:spcBef>
                <a:spcPts val="0"/>
              </a:spcBef>
              <a:buNone/>
            </a:pPr>
            <a:r>
              <a:rPr lang="en-US" sz="2400" kern="0">
                <a:cs typeface="Calibri"/>
              </a:rPr>
              <a:t>Reentry Navigators identify agency(s) best suited for each participant based upon geographical area program participant is returning to and connect him/her with their assigned Career Coach. </a:t>
            </a: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19</a:t>
            </a:fld>
            <a:endParaRPr lang="en-US"/>
          </a:p>
        </p:txBody>
      </p:sp>
      <p:sp>
        <p:nvSpPr>
          <p:cNvPr id="5" name="Rectangle: Rounded Corners 4">
            <a:extLst>
              <a:ext uri="{FF2B5EF4-FFF2-40B4-BE49-F238E27FC236}">
                <a16:creationId xmlns:a16="http://schemas.microsoft.com/office/drawing/2014/main" id="{5F6CFDCC-7FD4-C1D5-60B5-1034551D7C6A}"/>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204264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ppWorks Title Block.png"/>
          <p:cNvPicPr>
            <a:picLocks noChangeAspect="1"/>
          </p:cNvPicPr>
          <p:nvPr/>
        </p:nvPicPr>
        <p:blipFill rotWithShape="1">
          <a:blip r:embed="rId2" cstate="print">
            <a:extLst>
              <a:ext uri="{28A0092B-C50C-407E-A947-70E740481C1C}">
                <a14:useLocalDpi xmlns:a14="http://schemas.microsoft.com/office/drawing/2010/main" val="0"/>
              </a:ext>
            </a:extLst>
          </a:blip>
          <a:srcRect l="75705" r="20274" b="47036"/>
          <a:stretch/>
        </p:blipFill>
        <p:spPr>
          <a:xfrm>
            <a:off x="-58882" y="-90198"/>
            <a:ext cx="8003481" cy="10148609"/>
          </a:xfrm>
          <a:prstGeom prst="rect">
            <a:avLst/>
          </a:prstGeom>
        </p:spPr>
      </p:pic>
      <p:pic>
        <p:nvPicPr>
          <p:cNvPr id="7" name="Picture 6" descr="OppWorks Title Block.png"/>
          <p:cNvPicPr>
            <a:picLocks noChangeAspect="1"/>
          </p:cNvPicPr>
          <p:nvPr/>
        </p:nvPicPr>
        <p:blipFill rotWithShape="1">
          <a:blip r:embed="rId2" cstate="print">
            <a:extLst>
              <a:ext uri="{28A0092B-C50C-407E-A947-70E740481C1C}">
                <a14:useLocalDpi xmlns:a14="http://schemas.microsoft.com/office/drawing/2010/main" val="0"/>
              </a:ext>
            </a:extLst>
          </a:blip>
          <a:srcRect l="63219" b="47036"/>
          <a:stretch/>
        </p:blipFill>
        <p:spPr>
          <a:xfrm>
            <a:off x="412181" y="8305800"/>
            <a:ext cx="3265019" cy="1394617"/>
          </a:xfrm>
          <a:prstGeom prst="rect">
            <a:avLst/>
          </a:prstGeom>
        </p:spPr>
      </p:pic>
      <p:pic>
        <p:nvPicPr>
          <p:cNvPr id="11" name="Picture 10" descr="OppWorks Title Block.png"/>
          <p:cNvPicPr>
            <a:picLocks noChangeAspect="1"/>
          </p:cNvPicPr>
          <p:nvPr/>
        </p:nvPicPr>
        <p:blipFill rotWithShape="1">
          <a:blip r:embed="rId2" cstate="print">
            <a:extLst>
              <a:ext uri="{28A0092B-C50C-407E-A947-70E740481C1C}">
                <a14:useLocalDpi xmlns:a14="http://schemas.microsoft.com/office/drawing/2010/main" val="0"/>
              </a:ext>
            </a:extLst>
          </a:blip>
          <a:srcRect l="62769" t="49302"/>
          <a:stretch/>
        </p:blipFill>
        <p:spPr>
          <a:xfrm>
            <a:off x="4501511" y="8458200"/>
            <a:ext cx="2740953" cy="1096436"/>
          </a:xfrm>
          <a:prstGeom prst="rect">
            <a:avLst/>
          </a:prstGeom>
        </p:spPr>
      </p:pic>
      <p:sp>
        <p:nvSpPr>
          <p:cNvPr id="2" name="TextBox 1"/>
          <p:cNvSpPr txBox="1"/>
          <p:nvPr/>
        </p:nvSpPr>
        <p:spPr>
          <a:xfrm>
            <a:off x="337562" y="1635983"/>
            <a:ext cx="7173474" cy="2554545"/>
          </a:xfrm>
          <a:prstGeom prst="rect">
            <a:avLst/>
          </a:prstGeom>
          <a:noFill/>
        </p:spPr>
        <p:txBody>
          <a:bodyPr wrap="square" lIns="91440" tIns="45720" rIns="91440" bIns="45720" rtlCol="0" anchor="t">
            <a:spAutoFit/>
          </a:bodyPr>
          <a:lstStyle/>
          <a:p>
            <a:pPr algn="ctr"/>
            <a:r>
              <a:rPr lang="en-US" sz="3200">
                <a:solidFill>
                  <a:schemeClr val="bg1"/>
                </a:solidFill>
                <a:ea typeface="Calibri"/>
                <a:cs typeface="Calibri"/>
              </a:rPr>
              <a:t>The Reentry Navigation Initiative: The Road Home Manual is sponsored by The Office of the President of the Cook County Board of Commissioners and the Chicago Cook Workforce Partnership </a:t>
            </a:r>
            <a:endParaRPr lang="en-US" sz="3200"/>
          </a:p>
        </p:txBody>
      </p:sp>
      <p:sp>
        <p:nvSpPr>
          <p:cNvPr id="6" name="Rectangle 5"/>
          <p:cNvSpPr/>
          <p:nvPr/>
        </p:nvSpPr>
        <p:spPr>
          <a:xfrm>
            <a:off x="-77441" y="5148408"/>
            <a:ext cx="8003481" cy="73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767" t="8173" r="9782" b="7692"/>
          <a:stretch/>
        </p:blipFill>
        <p:spPr bwMode="auto">
          <a:xfrm>
            <a:off x="3677200" y="5241837"/>
            <a:ext cx="533400" cy="54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B87441A-E676-4DC6-0C53-8E11C753337D}"/>
              </a:ext>
            </a:extLst>
          </p:cNvPr>
          <p:cNvSpPr>
            <a:spLocks noGrp="1"/>
          </p:cNvSpPr>
          <p:nvPr>
            <p:ph type="sldNum" sz="quarter" idx="12"/>
          </p:nvPr>
        </p:nvSpPr>
        <p:spPr/>
        <p:txBody>
          <a:bodyPr/>
          <a:lstStyle/>
          <a:p>
            <a:fld id="{B90626FA-D331-4D70-B5B5-171CD10CD5FC}" type="slidenum">
              <a:rPr lang="en-US" smtClean="0"/>
              <a:pPr/>
              <a:t>2</a:t>
            </a:fld>
            <a:endParaRPr lang="en-US"/>
          </a:p>
        </p:txBody>
      </p:sp>
      <p:sp>
        <p:nvSpPr>
          <p:cNvPr id="4" name="Date Placeholder 3">
            <a:extLst>
              <a:ext uri="{FF2B5EF4-FFF2-40B4-BE49-F238E27FC236}">
                <a16:creationId xmlns:a16="http://schemas.microsoft.com/office/drawing/2014/main" id="{3AAC6DFD-2062-F759-CD3E-AAE4E4613A24}"/>
              </a:ext>
            </a:extLst>
          </p:cNvPr>
          <p:cNvSpPr>
            <a:spLocks noGrp="1"/>
          </p:cNvSpPr>
          <p:nvPr>
            <p:ph type="dt" sz="half" idx="10"/>
          </p:nvPr>
        </p:nvSpPr>
        <p:spPr/>
        <p:txBody>
          <a:bodyPr/>
          <a:lstStyle/>
          <a:p>
            <a:r>
              <a:rPr lang="en-US"/>
              <a:t>June 2024                                      </a:t>
            </a:r>
          </a:p>
        </p:txBody>
      </p:sp>
    </p:spTree>
    <p:extLst>
      <p:ext uri="{BB962C8B-B14F-4D97-AF65-F5344CB8AC3E}">
        <p14:creationId xmlns:p14="http://schemas.microsoft.com/office/powerpoint/2010/main" val="1671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309" y="0"/>
            <a:ext cx="4827324" cy="643944"/>
          </a:xfrm>
        </p:spPr>
        <p:txBody>
          <a:bodyPr>
            <a:normAutofit/>
          </a:bodyPr>
          <a:lstStyle/>
          <a:p>
            <a:pPr algn="ctr"/>
            <a:r>
              <a:rPr lang="en-US" sz="2800" b="1"/>
              <a:t>III. Reentry Navigation</a:t>
            </a:r>
          </a:p>
        </p:txBody>
      </p:sp>
      <p:sp>
        <p:nvSpPr>
          <p:cNvPr id="3" name="Content Placeholder 2"/>
          <p:cNvSpPr>
            <a:spLocks noGrp="1"/>
          </p:cNvSpPr>
          <p:nvPr>
            <p:ph idx="1"/>
          </p:nvPr>
        </p:nvSpPr>
        <p:spPr>
          <a:xfrm>
            <a:off x="388620" y="1431006"/>
            <a:ext cx="6514456" cy="7811184"/>
          </a:xfrm>
        </p:spPr>
        <p:txBody>
          <a:bodyPr vert="horz" lIns="101882" tIns="50941" rIns="101882" bIns="50941" rtlCol="0" anchor="t">
            <a:noAutofit/>
          </a:bodyPr>
          <a:lstStyle/>
          <a:p>
            <a:pPr marL="0" lvl="1" indent="0" algn="ctr" defTabSz="914400">
              <a:spcBef>
                <a:spcPts val="0"/>
              </a:spcBef>
              <a:buNone/>
            </a:pPr>
            <a:r>
              <a:rPr lang="en-US" sz="2400" b="1" kern="0">
                <a:cs typeface="Calibri"/>
              </a:rPr>
              <a:t>Phase II Community Based Resources </a:t>
            </a:r>
          </a:p>
          <a:p>
            <a:pPr marL="0" lvl="1" indent="0" algn="just" defTabSz="914400">
              <a:spcBef>
                <a:spcPts val="0"/>
              </a:spcBef>
              <a:buNone/>
            </a:pPr>
            <a:endParaRPr lang="en-US" sz="1800" kern="0">
              <a:cs typeface="Calibri"/>
            </a:endParaRPr>
          </a:p>
          <a:p>
            <a:pPr marL="0" lvl="1" indent="0" defTabSz="914400">
              <a:spcBef>
                <a:spcPts val="0"/>
              </a:spcBef>
              <a:buNone/>
            </a:pPr>
            <a:r>
              <a:rPr lang="en-US" sz="1800" i="1" kern="0">
                <a:cs typeface="Calibri"/>
              </a:rPr>
              <a:t>Basic Needs, Reentry, Education,  and Workforce Development Services (9 months)</a:t>
            </a:r>
          </a:p>
          <a:p>
            <a:pPr marL="0" lvl="1" indent="0" algn="just" defTabSz="914400">
              <a:spcBef>
                <a:spcPts val="0"/>
              </a:spcBef>
              <a:buNone/>
            </a:pPr>
            <a:endParaRPr lang="en-US" sz="2400" kern="0">
              <a:cs typeface="Calibri"/>
            </a:endParaRPr>
          </a:p>
          <a:p>
            <a:pPr marL="0" lvl="1" indent="0" algn="just" defTabSz="914400">
              <a:spcBef>
                <a:spcPts val="0"/>
              </a:spcBef>
              <a:buNone/>
            </a:pPr>
            <a:r>
              <a:rPr lang="en-US" sz="2400" b="1" kern="0">
                <a:cs typeface="Calibri"/>
              </a:rPr>
              <a:t>A. Basic Needs</a:t>
            </a:r>
            <a:endParaRPr lang="en-US" sz="2400" kern="0">
              <a:cs typeface="Calibri"/>
            </a:endParaRPr>
          </a:p>
          <a:p>
            <a:pPr marL="0" lvl="1" indent="0" algn="just" defTabSz="914400">
              <a:spcBef>
                <a:spcPts val="0"/>
              </a:spcBef>
              <a:buNone/>
            </a:pPr>
            <a:endParaRPr lang="en-US" sz="2400" b="1" kern="0">
              <a:solidFill>
                <a:sysClr val="windowText" lastClr="000000"/>
              </a:solidFill>
              <a:cs typeface="Calibri"/>
            </a:endParaRPr>
          </a:p>
          <a:p>
            <a:pPr marL="0" lvl="1" indent="0" algn="just" defTabSz="914400">
              <a:spcBef>
                <a:spcPts val="0"/>
              </a:spcBef>
              <a:buNone/>
            </a:pPr>
            <a:r>
              <a:rPr lang="en-US" sz="2400" kern="0">
                <a:cs typeface="Calibri"/>
              </a:rPr>
              <a:t>Immediately upon return to the community Career Coaches will address the most basic needs of program participants that they were not able to provide prerelease, including, but not limited to, documentation assistance, clothing, food security, health insurance, housing, mental health, and substance abuse services.</a:t>
            </a:r>
            <a:endParaRPr lang="en-US" sz="2400" b="1" kern="0">
              <a:solidFill>
                <a:sysClr val="windowText" lastClr="000000"/>
              </a:solidFill>
              <a:cs typeface="Calibri"/>
            </a:endParaRPr>
          </a:p>
          <a:p>
            <a:pPr marL="0" lvl="2" indent="0" algn="just" defTabSz="914400">
              <a:spcBef>
                <a:spcPts val="0"/>
              </a:spcBef>
              <a:buNone/>
            </a:pPr>
            <a:endParaRPr lang="en-US" sz="1600" kern="0">
              <a:solidFill>
                <a:sysClr val="windowText" lastClr="000000"/>
              </a:solidFill>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20</a:t>
            </a:fld>
            <a:endParaRPr lang="en-US"/>
          </a:p>
        </p:txBody>
      </p:sp>
      <p:sp>
        <p:nvSpPr>
          <p:cNvPr id="5" name="Rectangle: Rounded Corners 4">
            <a:extLst>
              <a:ext uri="{FF2B5EF4-FFF2-40B4-BE49-F238E27FC236}">
                <a16:creationId xmlns:a16="http://schemas.microsoft.com/office/drawing/2014/main" id="{3EEF5482-9E16-39B6-61E9-9679B70138AC}"/>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3271609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053" y="0"/>
            <a:ext cx="5205153" cy="437735"/>
          </a:xfrm>
        </p:spPr>
        <p:txBody>
          <a:bodyPr>
            <a:noAutofit/>
          </a:bodyPr>
          <a:lstStyle/>
          <a:p>
            <a:pPr algn="ctr"/>
            <a:r>
              <a:rPr lang="en-US" sz="2800" b="1"/>
              <a:t>III. Reentry Navigation</a:t>
            </a:r>
          </a:p>
        </p:txBody>
      </p:sp>
      <p:sp>
        <p:nvSpPr>
          <p:cNvPr id="3" name="Content Placeholder 2"/>
          <p:cNvSpPr>
            <a:spLocks noGrp="1"/>
          </p:cNvSpPr>
          <p:nvPr>
            <p:ph idx="1"/>
          </p:nvPr>
        </p:nvSpPr>
        <p:spPr>
          <a:xfrm>
            <a:off x="257578" y="1378039"/>
            <a:ext cx="6573588" cy="7785426"/>
          </a:xfrm>
        </p:spPr>
        <p:txBody>
          <a:bodyPr vert="horz" lIns="101882" tIns="50941" rIns="101882" bIns="50941" rtlCol="0" anchor="t">
            <a:noAutofit/>
          </a:bodyPr>
          <a:lstStyle/>
          <a:p>
            <a:pPr marL="0" lvl="1" indent="0" algn="ctr" defTabSz="914400">
              <a:spcBef>
                <a:spcPts val="0"/>
              </a:spcBef>
              <a:buNone/>
            </a:pPr>
            <a:r>
              <a:rPr lang="en-US" sz="2400" b="1" kern="0">
                <a:cs typeface="Calibri"/>
              </a:rPr>
              <a:t>Phase II Community Based Resources </a:t>
            </a:r>
          </a:p>
          <a:p>
            <a:pPr marL="0" lvl="1" indent="0" algn="just" defTabSz="914400">
              <a:spcBef>
                <a:spcPts val="0"/>
              </a:spcBef>
              <a:buNone/>
            </a:pPr>
            <a:endParaRPr lang="en-US" sz="2400" kern="0">
              <a:cs typeface="Calibri"/>
            </a:endParaRPr>
          </a:p>
          <a:p>
            <a:pPr marL="0" lvl="1" indent="0" defTabSz="914400">
              <a:spcBef>
                <a:spcPts val="0"/>
              </a:spcBef>
              <a:buNone/>
            </a:pPr>
            <a:r>
              <a:rPr lang="en-US" sz="1800" i="1" kern="0">
                <a:cs typeface="Calibri"/>
              </a:rPr>
              <a:t>Basic Needs, Reentry, Education,  and workforce development Services (9 months)</a:t>
            </a:r>
          </a:p>
          <a:p>
            <a:pPr marL="0" lvl="1" indent="0" algn="just" defTabSz="914400">
              <a:spcBef>
                <a:spcPts val="0"/>
              </a:spcBef>
              <a:buNone/>
            </a:pPr>
            <a:endParaRPr lang="en-US" sz="2400" kern="0">
              <a:cs typeface="Calibri"/>
            </a:endParaRPr>
          </a:p>
          <a:p>
            <a:pPr marL="0" lvl="1" indent="0" algn="just" defTabSz="914400">
              <a:spcBef>
                <a:spcPts val="0"/>
              </a:spcBef>
              <a:buNone/>
            </a:pPr>
            <a:r>
              <a:rPr lang="en-US" sz="2400" b="1" kern="0">
                <a:cs typeface="Calibri"/>
              </a:rPr>
              <a:t>B. Reentry</a:t>
            </a:r>
          </a:p>
          <a:p>
            <a:pPr marL="0" lvl="1" indent="0" algn="just" defTabSz="914400">
              <a:spcBef>
                <a:spcPts val="0"/>
              </a:spcBef>
              <a:buNone/>
            </a:pPr>
            <a:endParaRPr lang="en-US" sz="2400" b="1" kern="0">
              <a:solidFill>
                <a:sysClr val="windowText" lastClr="000000"/>
              </a:solidFill>
              <a:cs typeface="Calibri"/>
            </a:endParaRPr>
          </a:p>
          <a:p>
            <a:pPr marL="0" lvl="1" indent="0" algn="just" defTabSz="914400">
              <a:spcBef>
                <a:spcPts val="0"/>
              </a:spcBef>
              <a:buNone/>
            </a:pPr>
            <a:r>
              <a:rPr lang="en-US" sz="2400" kern="0">
                <a:cs typeface="Calibri"/>
              </a:rPr>
              <a:t>Participants will have access to a suite of supportive services including, but not limited to, transportation assistance, cognitive behavioral therapy, trauma informed care, digital literacy, legal aid, adult living classes, legal aid, family engagement, six-week paid work experience, and access to a Barrier Relief Fund to overcome any barriers once back into the community.</a:t>
            </a:r>
            <a:endParaRPr lang="en-US" sz="2400" b="1" kern="0">
              <a:cs typeface="Calibri"/>
            </a:endParaRPr>
          </a:p>
          <a:p>
            <a:pPr marL="0" lvl="1" indent="0" defTabSz="914400">
              <a:spcBef>
                <a:spcPts val="0"/>
              </a:spcBef>
              <a:buNone/>
            </a:pPr>
            <a:endParaRPr lang="en-US" sz="2400" b="1" kern="0">
              <a:solidFill>
                <a:sysClr val="windowText" lastClr="000000"/>
              </a:solidFill>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21</a:t>
            </a:fld>
            <a:endParaRPr lang="en-US"/>
          </a:p>
        </p:txBody>
      </p:sp>
      <p:sp>
        <p:nvSpPr>
          <p:cNvPr id="5" name="Rectangle: Rounded Corners 4">
            <a:extLst>
              <a:ext uri="{FF2B5EF4-FFF2-40B4-BE49-F238E27FC236}">
                <a16:creationId xmlns:a16="http://schemas.microsoft.com/office/drawing/2014/main" id="{51696F5E-0957-2DD8-425F-3AF200DC5C11}"/>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211937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377" y="0"/>
            <a:ext cx="3781023" cy="437735"/>
          </a:xfrm>
        </p:spPr>
        <p:txBody>
          <a:bodyPr>
            <a:normAutofit fontScale="90000"/>
          </a:bodyPr>
          <a:lstStyle/>
          <a:p>
            <a:pPr algn="ctr"/>
            <a:r>
              <a:rPr lang="en-US" sz="2800" b="1"/>
              <a:t>III. Reentry Navigation</a:t>
            </a:r>
          </a:p>
        </p:txBody>
      </p:sp>
      <p:sp>
        <p:nvSpPr>
          <p:cNvPr id="3" name="Content Placeholder 2"/>
          <p:cNvSpPr>
            <a:spLocks noGrp="1"/>
          </p:cNvSpPr>
          <p:nvPr>
            <p:ph idx="1"/>
          </p:nvPr>
        </p:nvSpPr>
        <p:spPr>
          <a:xfrm>
            <a:off x="231820" y="1326524"/>
            <a:ext cx="6599345" cy="7836941"/>
          </a:xfrm>
        </p:spPr>
        <p:txBody>
          <a:bodyPr vert="horz" lIns="101882" tIns="50941" rIns="101882" bIns="50941" rtlCol="0" anchor="t">
            <a:noAutofit/>
          </a:bodyPr>
          <a:lstStyle/>
          <a:p>
            <a:pPr marL="0" lvl="1" indent="0" algn="ctr" defTabSz="914400">
              <a:spcBef>
                <a:spcPts val="0"/>
              </a:spcBef>
              <a:buNone/>
            </a:pPr>
            <a:r>
              <a:rPr lang="en-US" sz="2400" b="1" kern="0">
                <a:cs typeface="Calibri"/>
              </a:rPr>
              <a:t>Phase II Community Based Resources </a:t>
            </a:r>
            <a:endParaRPr lang="en-US" b="1"/>
          </a:p>
          <a:p>
            <a:pPr marL="0" lvl="1" indent="0" algn="just" defTabSz="914400">
              <a:spcBef>
                <a:spcPts val="0"/>
              </a:spcBef>
              <a:buNone/>
            </a:pPr>
            <a:endParaRPr lang="en-US" sz="2400" kern="0">
              <a:cs typeface="Calibri"/>
            </a:endParaRPr>
          </a:p>
          <a:p>
            <a:pPr marL="0" lvl="1" indent="0" defTabSz="914400">
              <a:spcBef>
                <a:spcPts val="0"/>
              </a:spcBef>
              <a:buNone/>
            </a:pPr>
            <a:r>
              <a:rPr lang="en-US" sz="1800" i="1" kern="0">
                <a:cs typeface="Calibri"/>
              </a:rPr>
              <a:t>Basic Needs, Reentry, Education,  and workforce development Services (9 months)</a:t>
            </a:r>
          </a:p>
          <a:p>
            <a:pPr marL="0" lvl="1" indent="0" algn="just" defTabSz="914400">
              <a:spcBef>
                <a:spcPts val="0"/>
              </a:spcBef>
              <a:buNone/>
            </a:pPr>
            <a:endParaRPr lang="en-US" sz="2400" kern="0">
              <a:cs typeface="Calibri"/>
            </a:endParaRPr>
          </a:p>
          <a:p>
            <a:pPr marL="0" lvl="1" indent="0" algn="just" defTabSz="914400">
              <a:spcBef>
                <a:spcPts val="0"/>
              </a:spcBef>
              <a:buNone/>
            </a:pPr>
            <a:r>
              <a:rPr lang="en-US" sz="2400" b="1" kern="0">
                <a:cs typeface="Calibri"/>
              </a:rPr>
              <a:t>C. Education</a:t>
            </a:r>
          </a:p>
          <a:p>
            <a:pPr marL="0" lvl="1" indent="0" algn="just" defTabSz="914400">
              <a:spcBef>
                <a:spcPts val="0"/>
              </a:spcBef>
              <a:buNone/>
            </a:pPr>
            <a:endParaRPr lang="en-US" sz="2400" b="1" kern="0">
              <a:solidFill>
                <a:sysClr val="windowText" lastClr="000000"/>
              </a:solidFill>
              <a:cs typeface="Calibri"/>
            </a:endParaRPr>
          </a:p>
          <a:p>
            <a:pPr marL="0" lvl="1" indent="0" algn="just" defTabSz="914400">
              <a:spcBef>
                <a:spcPts val="0"/>
              </a:spcBef>
              <a:buNone/>
            </a:pPr>
            <a:r>
              <a:rPr lang="en-US" sz="2400" kern="0">
                <a:cs typeface="Calibri"/>
              </a:rPr>
              <a:t>Participants will have access to GED prep courses. For those who have already obtained a high school diploma or equivalency, post-secondary, or short-term training opportunities will be identified.</a:t>
            </a:r>
            <a:endParaRPr lang="en-US" sz="2400" b="1" kern="0">
              <a:cs typeface="Calibri"/>
            </a:endParaRPr>
          </a:p>
          <a:p>
            <a:pPr marL="0" lvl="1" indent="0" algn="just" defTabSz="914400">
              <a:spcBef>
                <a:spcPts val="0"/>
              </a:spcBef>
              <a:buNone/>
            </a:pPr>
            <a:endParaRPr lang="en-US" sz="2400" b="1" kern="0">
              <a:cs typeface="Calibri"/>
            </a:endParaRPr>
          </a:p>
          <a:p>
            <a:pPr marL="0" lvl="1" indent="0" algn="just" defTabSz="914400">
              <a:spcBef>
                <a:spcPts val="0"/>
              </a:spcBef>
              <a:buNone/>
            </a:pPr>
            <a:endParaRPr lang="en-US" sz="2400" b="1" kern="0">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22</a:t>
            </a:fld>
            <a:endParaRPr lang="en-US"/>
          </a:p>
        </p:txBody>
      </p:sp>
      <p:sp>
        <p:nvSpPr>
          <p:cNvPr id="5" name="Rectangle: Rounded Corners 4">
            <a:extLst>
              <a:ext uri="{FF2B5EF4-FFF2-40B4-BE49-F238E27FC236}">
                <a16:creationId xmlns:a16="http://schemas.microsoft.com/office/drawing/2014/main" id="{A0BD0FF8-45A1-2173-D2BF-006A8BE310C9}"/>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226700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450" y="0"/>
            <a:ext cx="4489361" cy="437735"/>
          </a:xfrm>
        </p:spPr>
        <p:txBody>
          <a:bodyPr>
            <a:noAutofit/>
          </a:bodyPr>
          <a:lstStyle/>
          <a:p>
            <a:pPr algn="ctr"/>
            <a:r>
              <a:rPr lang="en-US" sz="2800" b="1"/>
              <a:t>III. Reentry Navigation</a:t>
            </a:r>
          </a:p>
        </p:txBody>
      </p:sp>
      <p:sp>
        <p:nvSpPr>
          <p:cNvPr id="3" name="Content Placeholder 2"/>
          <p:cNvSpPr>
            <a:spLocks noGrp="1"/>
          </p:cNvSpPr>
          <p:nvPr>
            <p:ph idx="1"/>
          </p:nvPr>
        </p:nvSpPr>
        <p:spPr>
          <a:xfrm>
            <a:off x="257578" y="1390918"/>
            <a:ext cx="6802188" cy="7772547"/>
          </a:xfrm>
        </p:spPr>
        <p:txBody>
          <a:bodyPr vert="horz" lIns="101882" tIns="50941" rIns="101882" bIns="50941" rtlCol="0" anchor="t">
            <a:noAutofit/>
          </a:bodyPr>
          <a:lstStyle/>
          <a:p>
            <a:pPr marL="0" lvl="1" indent="0" algn="ctr" defTabSz="914400">
              <a:spcBef>
                <a:spcPts val="0"/>
              </a:spcBef>
              <a:buNone/>
            </a:pPr>
            <a:r>
              <a:rPr lang="en-US" sz="2400" b="1" kern="0">
                <a:cs typeface="Calibri"/>
              </a:rPr>
              <a:t>Phase II Community Based Resources </a:t>
            </a:r>
            <a:endParaRPr lang="en-US" b="1"/>
          </a:p>
          <a:p>
            <a:pPr marL="0" lvl="1" indent="0" algn="just" defTabSz="914400">
              <a:spcBef>
                <a:spcPts val="0"/>
              </a:spcBef>
              <a:buNone/>
            </a:pPr>
            <a:endParaRPr lang="en-US" sz="2400" kern="0">
              <a:cs typeface="Calibri"/>
            </a:endParaRPr>
          </a:p>
          <a:p>
            <a:pPr marL="0" lvl="1" indent="0" defTabSz="914400">
              <a:spcBef>
                <a:spcPts val="0"/>
              </a:spcBef>
              <a:buNone/>
            </a:pPr>
            <a:r>
              <a:rPr lang="en-US" sz="1800" i="1" kern="0">
                <a:cs typeface="Calibri"/>
              </a:rPr>
              <a:t>Basic Needs, Reentry, Education,  and Workforce Development Services (10 months)</a:t>
            </a:r>
          </a:p>
          <a:p>
            <a:pPr marL="0" lvl="1" indent="0" algn="just" defTabSz="914400">
              <a:spcBef>
                <a:spcPts val="0"/>
              </a:spcBef>
              <a:buNone/>
            </a:pPr>
            <a:endParaRPr lang="en-US" sz="2400" kern="0">
              <a:cs typeface="Calibri"/>
            </a:endParaRPr>
          </a:p>
          <a:p>
            <a:pPr marL="0" lvl="1" indent="0" algn="just" defTabSz="914400">
              <a:spcBef>
                <a:spcPts val="0"/>
              </a:spcBef>
              <a:buNone/>
            </a:pPr>
            <a:r>
              <a:rPr lang="en-US" sz="2400" b="1" kern="0">
                <a:cs typeface="Calibri"/>
              </a:rPr>
              <a:t>D. Workforce Development</a:t>
            </a:r>
          </a:p>
          <a:p>
            <a:pPr marL="0" lvl="1" indent="0" algn="just" defTabSz="914400">
              <a:spcBef>
                <a:spcPts val="0"/>
              </a:spcBef>
              <a:buNone/>
            </a:pPr>
            <a:endParaRPr lang="en-US" sz="2400" b="1" kern="0">
              <a:solidFill>
                <a:sysClr val="windowText" lastClr="000000"/>
              </a:solidFill>
              <a:cs typeface="Calibri"/>
            </a:endParaRPr>
          </a:p>
          <a:p>
            <a:pPr marL="0" lvl="1" indent="0" algn="just" defTabSz="914400">
              <a:spcBef>
                <a:spcPts val="0"/>
              </a:spcBef>
              <a:buNone/>
            </a:pPr>
            <a:r>
              <a:rPr lang="en-US" sz="2400" kern="0">
                <a:cs typeface="Calibri"/>
              </a:rPr>
              <a:t>All program participants will receive soft skill training and will then continue their career pathway based on their individual goals. Co-enrollment with WIOA, subsidized paid work experiences, career exploration, Individual Training Accounts, On-the-Job Training, Apprenticeships, short-term training programs and other activities will prepare candidates for unsubsidized placement.</a:t>
            </a:r>
            <a:endParaRPr lang="en-US" sz="2400" b="1" kern="0">
              <a:cs typeface="Calibri"/>
            </a:endParaRPr>
          </a:p>
          <a:p>
            <a:pPr marL="0" lvl="1" indent="0" algn="just" defTabSz="914400">
              <a:spcBef>
                <a:spcPts val="0"/>
              </a:spcBef>
              <a:buNone/>
            </a:pPr>
            <a:endParaRPr lang="en-US" sz="2400" b="1" kern="0">
              <a:cs typeface="Calibri"/>
            </a:endParaRPr>
          </a:p>
          <a:p>
            <a:pPr marL="0" lvl="1" indent="0" algn="just" defTabSz="914400">
              <a:spcBef>
                <a:spcPts val="0"/>
              </a:spcBef>
              <a:buNone/>
            </a:pPr>
            <a:endParaRPr lang="en-US" sz="2400" b="1" kern="0">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23</a:t>
            </a:fld>
            <a:endParaRPr lang="en-US"/>
          </a:p>
        </p:txBody>
      </p:sp>
      <p:sp>
        <p:nvSpPr>
          <p:cNvPr id="5" name="Rectangle: Rounded Corners 4">
            <a:extLst>
              <a:ext uri="{FF2B5EF4-FFF2-40B4-BE49-F238E27FC236}">
                <a16:creationId xmlns:a16="http://schemas.microsoft.com/office/drawing/2014/main" id="{146B83D3-F0A4-567C-A706-4860F403FC2C}"/>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78012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309" y="0"/>
            <a:ext cx="5205153" cy="437735"/>
          </a:xfrm>
        </p:spPr>
        <p:txBody>
          <a:bodyPr>
            <a:noAutofit/>
          </a:bodyPr>
          <a:lstStyle/>
          <a:p>
            <a:pPr algn="ctr"/>
            <a:r>
              <a:rPr lang="en-US" sz="2800" b="1"/>
              <a:t>III. Reentry Navigation</a:t>
            </a:r>
          </a:p>
        </p:txBody>
      </p:sp>
      <p:sp>
        <p:nvSpPr>
          <p:cNvPr id="3" name="Content Placeholder 2"/>
          <p:cNvSpPr>
            <a:spLocks noGrp="1"/>
          </p:cNvSpPr>
          <p:nvPr>
            <p:ph idx="1"/>
          </p:nvPr>
        </p:nvSpPr>
        <p:spPr>
          <a:xfrm>
            <a:off x="388620" y="1313645"/>
            <a:ext cx="6442545" cy="7849820"/>
          </a:xfrm>
        </p:spPr>
        <p:txBody>
          <a:bodyPr vert="horz" lIns="101882" tIns="50941" rIns="101882" bIns="50941" rtlCol="0" anchor="t">
            <a:noAutofit/>
          </a:bodyPr>
          <a:lstStyle/>
          <a:p>
            <a:pPr marL="0" lvl="1" indent="0" algn="ctr" defTabSz="914400">
              <a:spcBef>
                <a:spcPts val="0"/>
              </a:spcBef>
              <a:buNone/>
            </a:pPr>
            <a:r>
              <a:rPr lang="en-US" sz="2400" b="1" kern="0">
                <a:cs typeface="Calibri"/>
              </a:rPr>
              <a:t>Phase II Community Based Resources </a:t>
            </a:r>
            <a:endParaRPr lang="en-US" b="1"/>
          </a:p>
          <a:p>
            <a:pPr marL="0" lvl="1" indent="0" algn="just" defTabSz="914400">
              <a:spcBef>
                <a:spcPts val="0"/>
              </a:spcBef>
              <a:buNone/>
            </a:pPr>
            <a:endParaRPr lang="en-US" sz="2400" kern="0">
              <a:cs typeface="Calibri"/>
            </a:endParaRPr>
          </a:p>
          <a:p>
            <a:pPr marL="0" lvl="1" indent="0" defTabSz="914400">
              <a:spcBef>
                <a:spcPts val="0"/>
              </a:spcBef>
              <a:buNone/>
            </a:pPr>
            <a:r>
              <a:rPr lang="en-US" sz="1800" i="1" kern="0">
                <a:cs typeface="Calibri"/>
              </a:rPr>
              <a:t>Prior to Retention</a:t>
            </a:r>
          </a:p>
          <a:p>
            <a:pPr marL="0" lvl="1" indent="0" defTabSz="914400">
              <a:spcBef>
                <a:spcPts val="0"/>
              </a:spcBef>
              <a:buNone/>
            </a:pPr>
            <a:endParaRPr lang="en-US" sz="2400" b="1" kern="0">
              <a:cs typeface="Calibri"/>
            </a:endParaRPr>
          </a:p>
          <a:p>
            <a:pPr marL="0" lvl="1" indent="0" defTabSz="914400">
              <a:spcBef>
                <a:spcPts val="0"/>
              </a:spcBef>
              <a:buNone/>
            </a:pPr>
            <a:endParaRPr lang="en-US" sz="2400" b="1" kern="0">
              <a:cs typeface="Calibri"/>
            </a:endParaRPr>
          </a:p>
          <a:p>
            <a:pPr marL="0" lvl="1" indent="0" defTabSz="914400">
              <a:spcBef>
                <a:spcPts val="0"/>
              </a:spcBef>
              <a:buNone/>
            </a:pPr>
            <a:r>
              <a:rPr lang="en-US" sz="2400" b="1" kern="0">
                <a:cs typeface="Calibri"/>
              </a:rPr>
              <a:t>E. Placement</a:t>
            </a:r>
          </a:p>
          <a:p>
            <a:pPr marL="0" lvl="1" indent="0" algn="just" defTabSz="914400">
              <a:spcBef>
                <a:spcPts val="0"/>
              </a:spcBef>
              <a:buNone/>
            </a:pPr>
            <a:endParaRPr lang="en-US" sz="2400" i="1" kern="0">
              <a:cs typeface="Calibri"/>
            </a:endParaRPr>
          </a:p>
          <a:p>
            <a:pPr marL="0" lvl="1" indent="0" defTabSz="914400">
              <a:spcBef>
                <a:spcPts val="0"/>
              </a:spcBef>
              <a:buNone/>
            </a:pPr>
            <a:r>
              <a:rPr lang="en-US" sz="2400" kern="0">
                <a:cs typeface="Calibri"/>
              </a:rPr>
              <a:t>Participants must be placed in unsubsidized employment, post-secondary education, or an approved apprenticeship  before  transitioning to the final phase of the program, which is retention.</a:t>
            </a:r>
            <a:endParaRPr lang="en-US" sz="2400" i="1" kern="0">
              <a:cs typeface="Calibri"/>
            </a:endParaRPr>
          </a:p>
          <a:p>
            <a:pPr marL="0" lvl="1" indent="0" defTabSz="914400">
              <a:spcBef>
                <a:spcPts val="0"/>
              </a:spcBef>
              <a:buNone/>
            </a:pPr>
            <a:endParaRPr lang="en-US" sz="2400" b="1" kern="0">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24</a:t>
            </a:fld>
            <a:endParaRPr lang="en-US"/>
          </a:p>
        </p:txBody>
      </p:sp>
      <p:sp>
        <p:nvSpPr>
          <p:cNvPr id="5" name="Rectangle: Rounded Corners 4">
            <a:extLst>
              <a:ext uri="{FF2B5EF4-FFF2-40B4-BE49-F238E27FC236}">
                <a16:creationId xmlns:a16="http://schemas.microsoft.com/office/drawing/2014/main" id="{3C4C5986-CA0C-CA09-A26D-528EA680EE0E}"/>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2926664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309" y="0"/>
            <a:ext cx="5205153" cy="437735"/>
          </a:xfrm>
        </p:spPr>
        <p:txBody>
          <a:bodyPr>
            <a:noAutofit/>
          </a:bodyPr>
          <a:lstStyle/>
          <a:p>
            <a:pPr algn="ctr"/>
            <a:r>
              <a:rPr lang="en-US" sz="2800" b="1"/>
              <a:t>III. Reentry Navigation</a:t>
            </a:r>
          </a:p>
        </p:txBody>
      </p:sp>
      <p:sp>
        <p:nvSpPr>
          <p:cNvPr id="3" name="Content Placeholder 2"/>
          <p:cNvSpPr>
            <a:spLocks noGrp="1"/>
          </p:cNvSpPr>
          <p:nvPr>
            <p:ph idx="1"/>
          </p:nvPr>
        </p:nvSpPr>
        <p:spPr>
          <a:xfrm>
            <a:off x="141668" y="1532585"/>
            <a:ext cx="6967470" cy="7630879"/>
          </a:xfrm>
        </p:spPr>
        <p:txBody>
          <a:bodyPr vert="horz" lIns="101882" tIns="50941" rIns="101882" bIns="50941" rtlCol="0" anchor="t">
            <a:noAutofit/>
          </a:bodyPr>
          <a:lstStyle/>
          <a:p>
            <a:pPr marL="0" lvl="1" indent="0" algn="ctr" defTabSz="914400">
              <a:spcBef>
                <a:spcPts val="0"/>
              </a:spcBef>
              <a:buNone/>
            </a:pPr>
            <a:r>
              <a:rPr lang="en-US" sz="2400" b="1" kern="0">
                <a:cs typeface="Calibri"/>
              </a:rPr>
              <a:t>Phase III Retention</a:t>
            </a:r>
            <a:endParaRPr lang="en-US" b="1"/>
          </a:p>
          <a:p>
            <a:pPr marL="0" lvl="1" indent="0" algn="just" defTabSz="914400">
              <a:spcBef>
                <a:spcPts val="0"/>
              </a:spcBef>
              <a:buNone/>
            </a:pPr>
            <a:endParaRPr lang="en-US" sz="2400" kern="0">
              <a:cs typeface="Calibri"/>
            </a:endParaRPr>
          </a:p>
          <a:p>
            <a:pPr marL="0" lvl="1" indent="0" defTabSz="914400">
              <a:spcBef>
                <a:spcPts val="0"/>
              </a:spcBef>
              <a:buNone/>
            </a:pPr>
            <a:r>
              <a:rPr lang="en-US" sz="1800" i="1" kern="0">
                <a:cs typeface="Calibri"/>
              </a:rPr>
              <a:t>Placement Support</a:t>
            </a:r>
          </a:p>
          <a:p>
            <a:pPr marL="0" lvl="1" indent="0" defTabSz="914400">
              <a:spcBef>
                <a:spcPts val="0"/>
              </a:spcBef>
              <a:buNone/>
            </a:pPr>
            <a:endParaRPr lang="en-US" sz="2400" b="1" kern="0">
              <a:cs typeface="Calibri"/>
            </a:endParaRPr>
          </a:p>
          <a:p>
            <a:pPr marL="0" lvl="1" indent="0" defTabSz="914400">
              <a:spcBef>
                <a:spcPts val="0"/>
              </a:spcBef>
              <a:buNone/>
            </a:pPr>
            <a:r>
              <a:rPr lang="en-US" sz="2400" b="1" kern="0">
                <a:cs typeface="Calibri"/>
              </a:rPr>
              <a:t>A. Retention Activities (3 months)</a:t>
            </a:r>
          </a:p>
          <a:p>
            <a:pPr marL="0" lvl="1" indent="0" defTabSz="914400">
              <a:spcBef>
                <a:spcPts val="0"/>
              </a:spcBef>
              <a:buNone/>
            </a:pPr>
            <a:endParaRPr lang="en-US" sz="2400" kern="0">
              <a:cs typeface="Calibri"/>
            </a:endParaRPr>
          </a:p>
          <a:p>
            <a:pPr marL="0" lvl="1" indent="0" algn="just" defTabSz="914400">
              <a:spcBef>
                <a:spcPts val="0"/>
              </a:spcBef>
              <a:buNone/>
            </a:pPr>
            <a:r>
              <a:rPr lang="en-US" sz="2400" kern="0">
                <a:cs typeface="Calibri"/>
              </a:rPr>
              <a:t>Career Coaches and Reentry Navigators provide ongoing support during placement to ensure successful retention. All program supports are available to participants throughout the duration of the program. If a placement is unsuccessful, program staff must identify additional placement opportunities and place participant again. Participants are exited from program upon completion.</a:t>
            </a:r>
          </a:p>
          <a:p>
            <a:pPr marL="0" lvl="1" indent="0" algn="just" defTabSz="914400">
              <a:spcBef>
                <a:spcPts val="0"/>
              </a:spcBef>
              <a:buNone/>
            </a:pPr>
            <a:endParaRPr lang="en-US" sz="2400" i="1" kern="0">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25</a:t>
            </a:fld>
            <a:endParaRPr lang="en-US"/>
          </a:p>
        </p:txBody>
      </p:sp>
      <p:sp>
        <p:nvSpPr>
          <p:cNvPr id="5" name="Rectangle: Rounded Corners 4">
            <a:extLst>
              <a:ext uri="{FF2B5EF4-FFF2-40B4-BE49-F238E27FC236}">
                <a16:creationId xmlns:a16="http://schemas.microsoft.com/office/drawing/2014/main" id="{ABBBAA1D-095B-F8E3-645A-AA48A92E49B3}"/>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4134553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420" y="0"/>
            <a:ext cx="5205153" cy="437735"/>
          </a:xfrm>
        </p:spPr>
        <p:txBody>
          <a:bodyPr>
            <a:noAutofit/>
          </a:bodyPr>
          <a:lstStyle/>
          <a:p>
            <a:pPr algn="ctr"/>
            <a:r>
              <a:rPr kumimoji="0" lang="en-US" sz="2400" b="1" i="0" u="none" strike="noStrike" kern="1200" cap="none" spc="0" normalizeH="0" baseline="0" noProof="0">
                <a:ln>
                  <a:noFill/>
                </a:ln>
                <a:solidFill>
                  <a:prstClr val="black"/>
                </a:solidFill>
                <a:effectLst/>
                <a:uLnTx/>
                <a:uFillTx/>
                <a:latin typeface="Calibri"/>
                <a:ea typeface="+mj-ea"/>
                <a:cs typeface="+mj-cs"/>
              </a:rPr>
              <a:t>VI. Reporting and Administrating </a:t>
            </a:r>
            <a:endParaRPr lang="en-US" sz="2800" b="1"/>
          </a:p>
        </p:txBody>
      </p:sp>
      <p:sp>
        <p:nvSpPr>
          <p:cNvPr id="3" name="Content Placeholder 2"/>
          <p:cNvSpPr>
            <a:spLocks noGrp="1"/>
          </p:cNvSpPr>
          <p:nvPr>
            <p:ph idx="1"/>
          </p:nvPr>
        </p:nvSpPr>
        <p:spPr>
          <a:xfrm>
            <a:off x="193182" y="826221"/>
            <a:ext cx="6993230" cy="8640452"/>
          </a:xfrm>
        </p:spPr>
        <p:txBody>
          <a:bodyPr vert="horz" lIns="101882" tIns="50941" rIns="101882" bIns="50941" rtlCol="0" anchor="t">
            <a:noAutofit/>
          </a:bodyPr>
          <a:lstStyle/>
          <a:p>
            <a:pPr marL="457200" lvl="1" indent="-457200" defTabSz="914400">
              <a:spcBef>
                <a:spcPts val="0"/>
              </a:spcBef>
              <a:buAutoNum type="alphaUcPeriod"/>
            </a:pPr>
            <a:r>
              <a:rPr lang="en-US" sz="2400" b="1" kern="0">
                <a:cs typeface="Calibri"/>
              </a:rPr>
              <a:t>Tracking Program Data</a:t>
            </a:r>
          </a:p>
          <a:p>
            <a:pPr marL="0" lvl="1" indent="0" defTabSz="914400">
              <a:spcBef>
                <a:spcPts val="0"/>
              </a:spcBef>
              <a:buNone/>
            </a:pPr>
            <a:endParaRPr lang="en-US" sz="2400" kern="0">
              <a:cs typeface="Calibri"/>
            </a:endParaRPr>
          </a:p>
          <a:p>
            <a:pPr marL="0" lvl="1" indent="0" algn="just" defTabSz="914400">
              <a:spcBef>
                <a:spcPts val="0"/>
              </a:spcBef>
              <a:buNone/>
            </a:pPr>
            <a:r>
              <a:rPr lang="en-US" sz="1600" kern="0">
                <a:cs typeface="Calibri"/>
              </a:rPr>
              <a:t>Partner agencies are required to use Career Connect, The Partnership’s case management and business services data management system, to enroll participants and to track all services and outcomes. Specifically partner agencies must:</a:t>
            </a:r>
          </a:p>
          <a:p>
            <a:pPr marL="0" lvl="1" indent="0" algn="just" defTabSz="914400">
              <a:spcBef>
                <a:spcPts val="0"/>
              </a:spcBef>
              <a:buNone/>
            </a:pPr>
            <a:endParaRPr lang="en-US" sz="1600" kern="0">
              <a:cs typeface="Calibri"/>
            </a:endParaRPr>
          </a:p>
          <a:p>
            <a:pPr marL="0" lvl="1" indent="0" algn="just" defTabSz="914400">
              <a:spcBef>
                <a:spcPts val="0"/>
              </a:spcBef>
              <a:buNone/>
            </a:pPr>
            <a:r>
              <a:rPr lang="en-US" sz="1600" kern="0">
                <a:cs typeface="Calibri"/>
              </a:rPr>
              <a:t>— Use the </a:t>
            </a:r>
            <a:r>
              <a:rPr lang="en-US" sz="1600" b="1" kern="0">
                <a:cs typeface="Calibri"/>
              </a:rPr>
              <a:t>Program Data Tracker </a:t>
            </a:r>
            <a:r>
              <a:rPr lang="en-US" sz="1600" kern="0">
                <a:cs typeface="Calibri"/>
              </a:rPr>
              <a:t>to compile core program information and guide career connect program documentation.</a:t>
            </a:r>
          </a:p>
          <a:p>
            <a:pPr marL="0" lvl="1" indent="0" algn="just" defTabSz="914400">
              <a:spcBef>
                <a:spcPts val="0"/>
              </a:spcBef>
              <a:buNone/>
            </a:pPr>
            <a:r>
              <a:rPr lang="en-US" sz="1600" kern="0">
                <a:cs typeface="Calibri"/>
              </a:rPr>
              <a:t>— Complete a Career Connect Registration form for all participants, this form may be completed partially by the applicant.</a:t>
            </a:r>
          </a:p>
          <a:p>
            <a:pPr marL="0" lvl="1" indent="0" algn="just" defTabSz="914400">
              <a:spcBef>
                <a:spcPts val="0"/>
              </a:spcBef>
              <a:buNone/>
            </a:pPr>
            <a:r>
              <a:rPr lang="en-US" sz="1600" kern="0">
                <a:cs typeface="Calibri"/>
              </a:rPr>
              <a:t>— Complete the Career Connect Road Home Application for participants you want to enroll into the program.</a:t>
            </a:r>
          </a:p>
          <a:p>
            <a:pPr marL="0" lvl="1" indent="0" algn="just" defTabSz="914400">
              <a:spcBef>
                <a:spcPts val="0"/>
              </a:spcBef>
              <a:buNone/>
            </a:pPr>
            <a:r>
              <a:rPr lang="en-US" sz="1600" kern="0">
                <a:cs typeface="Calibri"/>
              </a:rPr>
              <a:t>— Track key services in Career Connect. Some services will have a start and end date, while others will be recorded as transactional “same day” services. </a:t>
            </a:r>
          </a:p>
          <a:p>
            <a:pPr marL="0" lvl="1" indent="0" algn="just" defTabSz="914400">
              <a:spcBef>
                <a:spcPts val="0"/>
              </a:spcBef>
              <a:buNone/>
            </a:pPr>
            <a:r>
              <a:rPr lang="en-US" sz="1600" kern="0">
                <a:cs typeface="Calibri"/>
              </a:rPr>
              <a:t>— Ensure that participant case file includes relevant documentation.</a:t>
            </a:r>
          </a:p>
          <a:p>
            <a:pPr marL="0" lvl="1" indent="0" algn="just" defTabSz="914400">
              <a:spcBef>
                <a:spcPts val="0"/>
              </a:spcBef>
              <a:buNone/>
            </a:pPr>
            <a:r>
              <a:rPr lang="en-US" sz="1600" kern="0">
                <a:cs typeface="Calibri"/>
              </a:rPr>
              <a:t>— Track key outcomes in Career Connect. Ensure that participant case file includes relevant documentation.</a:t>
            </a:r>
          </a:p>
          <a:p>
            <a:pPr marL="0" lvl="1" indent="0" algn="just" defTabSz="914400">
              <a:spcBef>
                <a:spcPts val="0"/>
              </a:spcBef>
              <a:buNone/>
            </a:pPr>
            <a:r>
              <a:rPr lang="en-US" sz="1600" kern="0">
                <a:cs typeface="Calibri"/>
              </a:rPr>
              <a:t>— Utilize the Career Connect Services overview table to guide program activity documentation.</a:t>
            </a:r>
          </a:p>
          <a:p>
            <a:pPr marL="0" lvl="1" indent="0" algn="just" defTabSz="914400">
              <a:spcBef>
                <a:spcPts val="0"/>
              </a:spcBef>
              <a:buNone/>
            </a:pPr>
            <a:r>
              <a:rPr lang="en-US" sz="1600" kern="0">
                <a:cs typeface="Calibri"/>
              </a:rPr>
              <a:t>— Enter case notes on each participant at least once a month while the individual is participating in The Road Home.</a:t>
            </a:r>
          </a:p>
          <a:p>
            <a:pPr marL="0" lvl="1" indent="0" algn="just" defTabSz="914400">
              <a:spcBef>
                <a:spcPts val="0"/>
              </a:spcBef>
              <a:buNone/>
            </a:pPr>
            <a:r>
              <a:rPr lang="en-US" sz="1600" kern="0">
                <a:cs typeface="Calibri"/>
              </a:rPr>
              <a:t>— If a partner agency plans to leverage program funding from both The Road Home and WIOA, they must follow the process outlined in WIOA.</a:t>
            </a:r>
          </a:p>
          <a:p>
            <a:pPr marL="0" lvl="1" indent="0" algn="just" defTabSz="914400">
              <a:spcBef>
                <a:spcPts val="0"/>
              </a:spcBef>
              <a:buNone/>
            </a:pPr>
            <a:r>
              <a:rPr lang="en-US" sz="1600" kern="0">
                <a:cs typeface="Calibri"/>
              </a:rPr>
              <a:t>— Program evaluations are tracked using Working Impact Surveys.</a:t>
            </a:r>
          </a:p>
          <a:p>
            <a:pPr marL="0" lvl="1" indent="0" algn="just" defTabSz="914400">
              <a:spcBef>
                <a:spcPts val="0"/>
              </a:spcBef>
              <a:buNone/>
            </a:pPr>
            <a:endParaRPr lang="en-US" sz="1600" kern="0">
              <a:cs typeface="Calibri"/>
            </a:endParaRPr>
          </a:p>
          <a:p>
            <a:pPr marL="0" lvl="1" indent="0" algn="just" defTabSz="914400">
              <a:spcBef>
                <a:spcPts val="0"/>
              </a:spcBef>
              <a:buNone/>
            </a:pPr>
            <a:r>
              <a:rPr lang="en-US" sz="1600" kern="0">
                <a:cs typeface="Calibri"/>
              </a:rPr>
              <a:t>Partner agencies must also maintain physical files on each participant enrolled in Opportunity Works, organizing the files in the order specified in the File Coversheets.</a:t>
            </a:r>
          </a:p>
          <a:p>
            <a:pPr marL="0" lvl="1" indent="0" algn="just" defTabSz="914400">
              <a:spcBef>
                <a:spcPts val="0"/>
              </a:spcBef>
              <a:buNone/>
            </a:pPr>
            <a:endParaRPr lang="en-US" sz="2400" i="1" kern="0">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26</a:t>
            </a:fld>
            <a:endParaRPr lang="en-US"/>
          </a:p>
        </p:txBody>
      </p:sp>
      <p:sp>
        <p:nvSpPr>
          <p:cNvPr id="5" name="Rectangle: Rounded Corners 4">
            <a:extLst>
              <a:ext uri="{FF2B5EF4-FFF2-40B4-BE49-F238E27FC236}">
                <a16:creationId xmlns:a16="http://schemas.microsoft.com/office/drawing/2014/main" id="{ABBBAA1D-095B-F8E3-645A-AA48A92E49B3}"/>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3411377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420" y="-18632"/>
            <a:ext cx="5205153" cy="437735"/>
          </a:xfrm>
        </p:spPr>
        <p:txBody>
          <a:bodyPr>
            <a:noAutofit/>
          </a:bodyPr>
          <a:lstStyle/>
          <a:p>
            <a:pPr algn="ctr"/>
            <a:r>
              <a:rPr kumimoji="0" lang="en-US" sz="2400" b="1" i="0" u="none" strike="noStrike" kern="1200" cap="none" spc="0" normalizeH="0" baseline="0" noProof="0">
                <a:ln>
                  <a:noFill/>
                </a:ln>
                <a:solidFill>
                  <a:prstClr val="black"/>
                </a:solidFill>
                <a:effectLst/>
                <a:uLnTx/>
                <a:uFillTx/>
                <a:latin typeface="Calibri"/>
                <a:ea typeface="+mj-ea"/>
                <a:cs typeface="+mj-cs"/>
              </a:rPr>
              <a:t>VI. Reporting and Administrating </a:t>
            </a:r>
            <a:endParaRPr lang="en-US" sz="2800" b="1"/>
          </a:p>
        </p:txBody>
      </p:sp>
      <p:sp>
        <p:nvSpPr>
          <p:cNvPr id="3" name="Content Placeholder 2"/>
          <p:cNvSpPr>
            <a:spLocks noGrp="1"/>
          </p:cNvSpPr>
          <p:nvPr>
            <p:ph idx="1"/>
          </p:nvPr>
        </p:nvSpPr>
        <p:spPr>
          <a:xfrm>
            <a:off x="218940" y="1031829"/>
            <a:ext cx="6774287" cy="8010660"/>
          </a:xfrm>
        </p:spPr>
        <p:txBody>
          <a:bodyPr vert="horz" lIns="101882" tIns="50941" rIns="101882" bIns="50941" rtlCol="0" anchor="t">
            <a:noAutofit/>
          </a:bodyPr>
          <a:lstStyle/>
          <a:p>
            <a:r>
              <a:rPr lang="en-US" sz="2400" b="1">
                <a:cs typeface="Calibri"/>
              </a:rPr>
              <a:t>B. Reporting and Performance Management:</a:t>
            </a:r>
          </a:p>
          <a:p>
            <a:endParaRPr lang="en-US" sz="2400" kern="0">
              <a:cs typeface="Calibri"/>
            </a:endParaRPr>
          </a:p>
          <a:p>
            <a:pPr marL="0" marR="0" lvl="0" indent="0" algn="just"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alibri"/>
                <a:ea typeface="+mn-lt"/>
                <a:cs typeface="Calibri"/>
              </a:rPr>
              <a:t>In addition to tracking participant information, services and outcomes in Career Connect in a timely manner, partner agencies must also provide the following reports:</a:t>
            </a:r>
          </a:p>
          <a:p>
            <a:pPr marL="0" marR="0" lvl="0" indent="0" algn="just"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a:ln>
                <a:noFill/>
              </a:ln>
              <a:solidFill>
                <a:prstClr val="black"/>
              </a:solidFill>
              <a:effectLst/>
              <a:uLnTx/>
              <a:uFillTx/>
              <a:latin typeface="Calibri"/>
              <a:ea typeface="+mn-lt"/>
              <a:cs typeface="Calibri"/>
            </a:endParaRPr>
          </a:p>
          <a:p>
            <a:pPr marL="285750" marR="0" lvl="0" indent="-285750" algn="just" defTabSz="1018824" rtl="0" eaLnBrk="1" fontAlgn="auto" latinLnBrk="0" hangingPunct="1">
              <a:lnSpc>
                <a:spcPct val="100000"/>
              </a:lnSpc>
              <a:spcBef>
                <a:spcPct val="20000"/>
              </a:spcBef>
              <a:spcAft>
                <a:spcPts val="0"/>
              </a:spcAft>
              <a:buClrTx/>
              <a:buSzTx/>
              <a:buFont typeface="Arial,Sans-Serif"/>
              <a:buChar char="•"/>
              <a:tabLst/>
              <a:defRPr/>
            </a:pPr>
            <a:r>
              <a:rPr kumimoji="0" lang="en-US" sz="2000" b="0" i="0" u="none" strike="noStrike" kern="1200" cap="none" spc="0" normalizeH="0" baseline="0" noProof="0">
                <a:ln>
                  <a:noFill/>
                </a:ln>
                <a:solidFill>
                  <a:prstClr val="black"/>
                </a:solidFill>
                <a:effectLst/>
                <a:uLnTx/>
                <a:uFillTx/>
                <a:latin typeface="Calibri"/>
                <a:ea typeface="+mn-lt"/>
                <a:cs typeface="Calibri"/>
              </a:rPr>
              <a:t>Weekly program update emails to Reentry Navigators</a:t>
            </a:r>
            <a:endParaRPr lang="en-US" sz="2000" b="0" i="0" u="none" strike="noStrike" kern="1200" cap="none" spc="0" normalizeH="0" baseline="0" noProof="0">
              <a:ln>
                <a:noFill/>
              </a:ln>
              <a:solidFill>
                <a:prstClr val="black"/>
              </a:solidFill>
              <a:effectLst/>
              <a:uLnTx/>
              <a:uFillTx/>
              <a:latin typeface="Calibri"/>
              <a:ea typeface="+mn-lt"/>
              <a:cs typeface="Calibri"/>
            </a:endParaRPr>
          </a:p>
          <a:p>
            <a:pPr marL="285750" indent="-285750" algn="just">
              <a:buFont typeface="Arial,Sans-Serif"/>
              <a:buChar char="•"/>
              <a:defRPr/>
            </a:pPr>
            <a:r>
              <a:rPr kumimoji="0" lang="en-US" sz="2000" b="0" i="0" u="none" strike="noStrike" kern="1200" cap="none" spc="0" normalizeH="0" baseline="0" noProof="0">
                <a:ln>
                  <a:noFill/>
                </a:ln>
                <a:solidFill>
                  <a:prstClr val="black"/>
                </a:solidFill>
                <a:effectLst/>
                <a:uLnTx/>
                <a:uFillTx/>
                <a:latin typeface="Calibri"/>
                <a:ea typeface="+mn-lt"/>
                <a:cs typeface="Calibri"/>
              </a:rPr>
              <a:t>Brief monthly qualitative reports during the initial phase of the project,</a:t>
            </a:r>
            <a:r>
              <a:rPr lang="en-US" sz="2000">
                <a:solidFill>
                  <a:prstClr val="black"/>
                </a:solidFill>
                <a:latin typeface="Calibri"/>
                <a:ea typeface="+mn-lt"/>
                <a:cs typeface="Calibri"/>
              </a:rPr>
              <a:t> </a:t>
            </a:r>
            <a:r>
              <a:rPr kumimoji="0" lang="en-US" sz="2000" b="0" i="0" u="none" strike="noStrike" kern="1200" cap="none" spc="0" normalizeH="0" baseline="0" noProof="0">
                <a:ln>
                  <a:noFill/>
                </a:ln>
                <a:solidFill>
                  <a:prstClr val="black"/>
                </a:solidFill>
                <a:effectLst/>
                <a:uLnTx/>
                <a:uFillTx/>
                <a:latin typeface="Calibri"/>
                <a:ea typeface="+mn-lt"/>
                <a:cs typeface="Calibri"/>
              </a:rPr>
              <a:t>using a template provided by The Partnership. Reports will be due on the 1st of the month, the preceding Friday if the 1st falls on weekend.  </a:t>
            </a:r>
            <a:endParaRPr lang="en-US" sz="2000" b="0" i="0" u="none" strike="noStrike" kern="1200" cap="none" spc="0" normalizeH="0" baseline="0" noProof="0">
              <a:ln>
                <a:noFill/>
              </a:ln>
              <a:solidFill>
                <a:prstClr val="black"/>
              </a:solidFill>
              <a:effectLst/>
              <a:uLnTx/>
              <a:uFillTx/>
              <a:latin typeface="Calibri"/>
              <a:ea typeface="+mn-lt"/>
              <a:cs typeface="Calibri"/>
            </a:endParaRPr>
          </a:p>
          <a:p>
            <a:pPr marL="285750" marR="0" lvl="0" indent="-285750" algn="just" defTabSz="1018824" rtl="0" eaLnBrk="1" fontAlgn="auto" latinLnBrk="0" hangingPunct="1">
              <a:lnSpc>
                <a:spcPct val="100000"/>
              </a:lnSpc>
              <a:spcBef>
                <a:spcPct val="20000"/>
              </a:spcBef>
              <a:spcAft>
                <a:spcPts val="0"/>
              </a:spcAft>
              <a:buClrTx/>
              <a:buSzTx/>
              <a:buFont typeface="Arial,Sans-Serif"/>
              <a:buChar char="•"/>
              <a:tabLst/>
              <a:defRPr/>
            </a:pPr>
            <a:r>
              <a:rPr kumimoji="0" lang="en-US" sz="2000" b="0" i="0" u="none" strike="noStrike" kern="1200" cap="none" spc="0" normalizeH="0" baseline="0" noProof="0">
                <a:ln>
                  <a:noFill/>
                </a:ln>
                <a:solidFill>
                  <a:prstClr val="black"/>
                </a:solidFill>
                <a:effectLst/>
                <a:uLnTx/>
                <a:uFillTx/>
                <a:latin typeface="Calibri"/>
                <a:ea typeface="+mn-lt"/>
                <a:cs typeface="Calibri"/>
              </a:rPr>
              <a:t>Monthly quantitative report that shows progress towards meeting contract goals, using a template provided by The Partnership. Agencies and The Partnership will agree to monthly goals at the start of the program.</a:t>
            </a:r>
            <a:endParaRPr lang="en-US" sz="2000" b="0" i="0" u="none" strike="noStrike" kern="1200" cap="none" spc="0" normalizeH="0" baseline="0" noProof="0">
              <a:ln>
                <a:noFill/>
              </a:ln>
              <a:solidFill>
                <a:prstClr val="black"/>
              </a:solidFill>
              <a:effectLst/>
              <a:uLnTx/>
              <a:uFillTx/>
              <a:latin typeface="Calibri"/>
              <a:ea typeface="+mn-lt"/>
              <a:cs typeface="Calibri"/>
            </a:endParaRPr>
          </a:p>
          <a:p>
            <a:pPr marL="285750" marR="0" lvl="0" indent="-285750" algn="just" defTabSz="1018824" rtl="0" eaLnBrk="1" fontAlgn="auto" latinLnBrk="0" hangingPunct="1">
              <a:lnSpc>
                <a:spcPct val="100000"/>
              </a:lnSpc>
              <a:spcBef>
                <a:spcPct val="20000"/>
              </a:spcBef>
              <a:spcAft>
                <a:spcPts val="0"/>
              </a:spcAft>
              <a:buClrTx/>
              <a:buSzTx/>
              <a:buFont typeface="Arial,Sans-Serif"/>
              <a:buChar char="•"/>
              <a:tabLst/>
              <a:defRPr/>
            </a:pPr>
            <a:r>
              <a:rPr kumimoji="0" lang="en-US" sz="2000" b="0" i="0" u="none" strike="noStrike" kern="1200" cap="none" spc="0" normalizeH="0" baseline="0" noProof="0">
                <a:ln>
                  <a:noFill/>
                </a:ln>
                <a:solidFill>
                  <a:prstClr val="black"/>
                </a:solidFill>
                <a:effectLst/>
                <a:uLnTx/>
                <a:uFillTx/>
                <a:latin typeface="Calibri"/>
                <a:ea typeface="+mn-lt"/>
                <a:cs typeface="Calibri"/>
              </a:rPr>
              <a:t>Fiscal reporting is completed by submitting monthly reimbursement vouchers.</a:t>
            </a:r>
          </a:p>
          <a:p>
            <a:pPr marL="0" marR="0" lvl="0" indent="0" algn="just" defTabSz="1018824"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a:ln>
                <a:noFill/>
              </a:ln>
              <a:solidFill>
                <a:prstClr val="black"/>
              </a:solidFill>
              <a:effectLst/>
              <a:uLnTx/>
              <a:uFillTx/>
              <a:latin typeface="Calibri"/>
              <a:ea typeface="+mn-lt"/>
              <a:cs typeface="Calibri"/>
            </a:endParaRPr>
          </a:p>
          <a:p>
            <a:pPr marL="0" marR="0" lvl="0" indent="0" algn="just" defTabSz="1018824"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a:ln>
                  <a:noFill/>
                </a:ln>
                <a:solidFill>
                  <a:prstClr val="black"/>
                </a:solidFill>
                <a:effectLst/>
                <a:uLnTx/>
                <a:uFillTx/>
                <a:latin typeface="Calibri"/>
                <a:ea typeface="+mn-lt"/>
                <a:cs typeface="Calibri"/>
              </a:rPr>
              <a:t>The Reentry Navigators will conduct routine site visits to assess progress, provide technical assistance and document lessons learned. The Reentry Navigators will also convene meetings with the procured agencies on a regular basis. </a:t>
            </a:r>
          </a:p>
          <a:p>
            <a:pPr marL="0" lvl="1" indent="0" algn="just" defTabSz="914400">
              <a:spcBef>
                <a:spcPts val="0"/>
              </a:spcBef>
              <a:buNone/>
            </a:pPr>
            <a:endParaRPr lang="en-US" sz="2400" i="1" kern="0">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27</a:t>
            </a:fld>
            <a:endParaRPr lang="en-US"/>
          </a:p>
        </p:txBody>
      </p:sp>
      <p:sp>
        <p:nvSpPr>
          <p:cNvPr id="5" name="Rectangle: Rounded Corners 4">
            <a:extLst>
              <a:ext uri="{FF2B5EF4-FFF2-40B4-BE49-F238E27FC236}">
                <a16:creationId xmlns:a16="http://schemas.microsoft.com/office/drawing/2014/main" id="{ABBBAA1D-095B-F8E3-645A-AA48A92E49B3}"/>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319113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309" y="66427"/>
            <a:ext cx="4456091" cy="437735"/>
          </a:xfrm>
        </p:spPr>
        <p:txBody>
          <a:bodyPr>
            <a:no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VI. Reporting and Administrating </a:t>
            </a:r>
          </a:p>
        </p:txBody>
      </p:sp>
      <p:sp>
        <p:nvSpPr>
          <p:cNvPr id="3" name="Content Placeholder 2"/>
          <p:cNvSpPr>
            <a:spLocks noGrp="1"/>
          </p:cNvSpPr>
          <p:nvPr>
            <p:ph idx="1"/>
          </p:nvPr>
        </p:nvSpPr>
        <p:spPr>
          <a:xfrm>
            <a:off x="257577" y="1210936"/>
            <a:ext cx="6774287" cy="8010660"/>
          </a:xfrm>
        </p:spPr>
        <p:txBody>
          <a:bodyPr vert="horz" lIns="101882" tIns="50941" rIns="101882" bIns="50941" rtlCol="0" anchor="t">
            <a:noAutofit/>
          </a:bodyPr>
          <a:lstStyle/>
          <a:p>
            <a:r>
              <a:rPr lang="en-US" sz="2400" b="1">
                <a:cs typeface="Calibri"/>
              </a:rPr>
              <a:t>C. Program and Fiscal Monitoring:</a:t>
            </a:r>
            <a:endParaRPr lang="en-US" sz="2400" kern="0">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28</a:t>
            </a:fld>
            <a:endParaRPr lang="en-US"/>
          </a:p>
        </p:txBody>
      </p:sp>
      <p:sp>
        <p:nvSpPr>
          <p:cNvPr id="5" name="Rectangle: Rounded Corners 4">
            <a:extLst>
              <a:ext uri="{FF2B5EF4-FFF2-40B4-BE49-F238E27FC236}">
                <a16:creationId xmlns:a16="http://schemas.microsoft.com/office/drawing/2014/main" id="{ABBBAA1D-095B-F8E3-645A-AA48A92E49B3}"/>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
        <p:nvSpPr>
          <p:cNvPr id="8" name="TextBox 7">
            <a:extLst>
              <a:ext uri="{FF2B5EF4-FFF2-40B4-BE49-F238E27FC236}">
                <a16:creationId xmlns:a16="http://schemas.microsoft.com/office/drawing/2014/main" id="{1E7A0390-C6CC-8901-BED9-CB218D7199EF}"/>
              </a:ext>
            </a:extLst>
          </p:cNvPr>
          <p:cNvSpPr txBox="1"/>
          <p:nvPr/>
        </p:nvSpPr>
        <p:spPr>
          <a:xfrm>
            <a:off x="257577" y="1659046"/>
            <a:ext cx="6643244" cy="5355312"/>
          </a:xfrm>
          <a:prstGeom prst="rect">
            <a:avLst/>
          </a:prstGeom>
          <a:noFill/>
        </p:spPr>
        <p:txBody>
          <a:bodyPr wrap="square">
            <a:spAutoFit/>
          </a:bodyPr>
          <a:lstStyle/>
          <a:p>
            <a:pPr algn="just"/>
            <a:r>
              <a:rPr lang="en-US" sz="1800">
                <a:ea typeface="+mn-lt"/>
                <a:cs typeface="+mn-lt"/>
              </a:rPr>
              <a:t>The Partnership will conduct regular program monitoring through data analysis, site visits, and file audits. Partner agencies are expected keep updated records in Career Connect and paper participant files documenting their engagement with program services. </a:t>
            </a:r>
          </a:p>
          <a:p>
            <a:pPr algn="just"/>
            <a:endParaRPr lang="en-US" sz="1800">
              <a:ea typeface="+mn-lt"/>
              <a:cs typeface="+mn-lt"/>
            </a:endParaRPr>
          </a:p>
          <a:p>
            <a:pPr algn="just"/>
            <a:r>
              <a:rPr lang="en-US" sz="1800">
                <a:ea typeface="+mn-lt"/>
                <a:cs typeface="+mn-lt"/>
              </a:rPr>
              <a:t>Partner agencies should be prepared for an early fiscal monitoring visit to ensure that proper policies and procedures are in place to ensure appropriate use of The Reentry Navigation: The Road Home funds.</a:t>
            </a:r>
          </a:p>
          <a:p>
            <a:pPr algn="just"/>
            <a:endParaRPr lang="en-US" sz="1800">
              <a:ea typeface="+mn-lt"/>
              <a:cs typeface="+mn-lt"/>
            </a:endParaRPr>
          </a:p>
          <a:p>
            <a:pPr algn="just"/>
            <a:r>
              <a:rPr lang="en-US" sz="1800">
                <a:ea typeface="+mn-lt"/>
                <a:cs typeface="+mn-lt"/>
              </a:rPr>
              <a:t>New partner agencies should be prepared for an early fiscal monitoring visit to ensure that proper policies and procedures are in place to ensure appropriate use of The Road Home funds.</a:t>
            </a:r>
          </a:p>
          <a:p>
            <a:pPr algn="just"/>
            <a:r>
              <a:rPr lang="en-US" sz="1800">
                <a:ea typeface="+mn-lt"/>
                <a:cs typeface="+mn-lt"/>
              </a:rPr>
              <a:t>The Program Coordinator will conduct routine site visits to assess progress, provide technical assistance, and document lessons learned. The Program Coordinator will also convene all partners on a regular basis.</a:t>
            </a:r>
          </a:p>
          <a:p>
            <a:pPr algn="just"/>
            <a:endParaRPr lang="en-US" sz="1800">
              <a:ea typeface="+mn-lt"/>
              <a:cs typeface="+mn-lt"/>
            </a:endParaRPr>
          </a:p>
        </p:txBody>
      </p:sp>
    </p:spTree>
    <p:extLst>
      <p:ext uri="{BB962C8B-B14F-4D97-AF65-F5344CB8AC3E}">
        <p14:creationId xmlns:p14="http://schemas.microsoft.com/office/powerpoint/2010/main" val="1599444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9E7C8-73CC-4D16-A0A1-BCCC5B6C0E82}"/>
              </a:ext>
            </a:extLst>
          </p:cNvPr>
          <p:cNvSpPr>
            <a:spLocks noGrp="1"/>
          </p:cNvSpPr>
          <p:nvPr>
            <p:ph idx="1"/>
          </p:nvPr>
        </p:nvSpPr>
        <p:spPr>
          <a:xfrm>
            <a:off x="150093" y="1294640"/>
            <a:ext cx="6976803" cy="7269812"/>
          </a:xfrm>
        </p:spPr>
        <p:txBody>
          <a:bodyPr vert="horz" lIns="101882" tIns="50941" rIns="101882" bIns="50941" rtlCol="0" anchor="t">
            <a:normAutofit/>
          </a:bodyPr>
          <a:lstStyle/>
          <a:p>
            <a:pPr algn="just"/>
            <a:endParaRPr lang="en-US" sz="1800">
              <a:ea typeface="+mn-lt"/>
              <a:cs typeface="+mn-lt"/>
            </a:endParaRPr>
          </a:p>
          <a:p>
            <a:pPr marL="285750" indent="-285750" algn="just">
              <a:buFont typeface="Arial,Sans-Serif"/>
              <a:buChar char="•"/>
            </a:pPr>
            <a:r>
              <a:rPr lang="en-US" sz="1800">
                <a:ea typeface="+mn-lt"/>
                <a:cs typeface="+mn-lt"/>
              </a:rPr>
              <a:t>Partner agencies should promote The Reentry Navigation Initiative: The Road Home, to connect with potential business partners through outreach practices that are appropriate for your networks and communities.  </a:t>
            </a:r>
          </a:p>
          <a:p>
            <a:pPr marL="285750" indent="-285750" algn="just">
              <a:buFont typeface="Arial,Sans-Serif"/>
              <a:buChar char="•"/>
            </a:pPr>
            <a:r>
              <a:rPr lang="en-US" sz="1800">
                <a:solidFill>
                  <a:srgbClr val="000000"/>
                </a:solidFill>
                <a:effectLst/>
                <a:latin typeface="Calibri" panose="020F0502020204030204" pitchFamily="34" charset="0"/>
                <a:ea typeface="Calibri" panose="020F0502020204030204" pitchFamily="34" charset="0"/>
              </a:rPr>
              <a:t>The Partnership has provided outreach materials to engage businesses and young adults. If you wish to create	other materials</a:t>
            </a:r>
            <a:r>
              <a:rPr lang="en-US" sz="1800">
                <a:solidFill>
                  <a:srgbClr val="000000"/>
                </a:solidFill>
                <a:latin typeface="Calibri" panose="020F0502020204030204" pitchFamily="34" charset="0"/>
                <a:ea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rPr>
              <a:t>or</a:t>
            </a:r>
            <a:r>
              <a:rPr lang="en-US" sz="1800">
                <a:solidFill>
                  <a:srgbClr val="000000"/>
                </a:solidFill>
                <a:latin typeface="Calibri" panose="020F0502020204030204" pitchFamily="34" charset="0"/>
                <a:ea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rPr>
              <a:t>brand	other items</a:t>
            </a:r>
            <a:r>
              <a:rPr lang="en-US" sz="1800">
                <a:solidFill>
                  <a:srgbClr val="000000"/>
                </a:solidFill>
                <a:latin typeface="Calibri" panose="020F0502020204030204" pitchFamily="34" charset="0"/>
                <a:ea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rPr>
              <a:t>for The Road Home, use the provided </a:t>
            </a:r>
            <a:r>
              <a:rPr lang="en-US" sz="1800" b="1">
                <a:solidFill>
                  <a:srgbClr val="000000"/>
                </a:solidFill>
                <a:effectLst/>
                <a:latin typeface="Calibri" panose="020F0502020204030204" pitchFamily="34" charset="0"/>
                <a:ea typeface="Calibri" panose="020F0502020204030204" pitchFamily="34" charset="0"/>
              </a:rPr>
              <a:t>logos </a:t>
            </a:r>
            <a:r>
              <a:rPr lang="en-US" sz="1800">
                <a:solidFill>
                  <a:srgbClr val="000000"/>
                </a:solidFill>
                <a:effectLst/>
                <a:latin typeface="Calibri" panose="020F0502020204030204" pitchFamily="34" charset="0"/>
                <a:ea typeface="Calibri" panose="020F0502020204030204" pitchFamily="34" charset="0"/>
              </a:rPr>
              <a:t>and request approval from Joshua</a:t>
            </a:r>
            <a:r>
              <a:rPr lang="en-US" sz="1800">
                <a:solidFill>
                  <a:srgbClr val="000000"/>
                </a:solidFill>
                <a:latin typeface="Calibri" panose="020F0502020204030204" pitchFamily="34" charset="0"/>
                <a:ea typeface="Calibri" panose="020F0502020204030204" pitchFamily="34" charset="0"/>
              </a:rPr>
              <a:t> </a:t>
            </a:r>
            <a:r>
              <a:rPr lang="en-US" sz="1800">
                <a:solidFill>
                  <a:srgbClr val="000000"/>
                </a:solidFill>
                <a:effectLst/>
                <a:latin typeface="Calibri" panose="020F0502020204030204" pitchFamily="34" charset="0"/>
                <a:ea typeface="Calibri" panose="020F0502020204030204" pitchFamily="34" charset="0"/>
              </a:rPr>
              <a:t>Williams	via </a:t>
            </a:r>
            <a:r>
              <a:rPr lang="en-US" sz="1800" u="sng">
                <a:solidFill>
                  <a:srgbClr val="0000FF"/>
                </a:solidFill>
                <a:effectLst/>
                <a:uFill>
                  <a:solidFill>
                    <a:srgbClr val="0000FF"/>
                  </a:solidFill>
                </a:uFill>
                <a:latin typeface="Calibri" panose="020F0502020204030204" pitchFamily="34" charset="0"/>
                <a:ea typeface="Calibri" panose="020F0502020204030204" pitchFamily="34" charset="0"/>
              </a:rPr>
              <a:t>jwilliams2@chicookworks.org.</a:t>
            </a:r>
            <a:endParaRPr lang="en-US" sz="1800">
              <a:ea typeface="+mn-lt"/>
              <a:cs typeface="+mn-lt"/>
            </a:endParaRPr>
          </a:p>
          <a:p>
            <a:pPr marL="285750" indent="-285750" algn="just">
              <a:buFont typeface="Arial,Sans-Serif"/>
              <a:buChar char="•"/>
            </a:pPr>
            <a:r>
              <a:rPr lang="en-US" sz="1800">
                <a:ea typeface="+mn-lt"/>
                <a:cs typeface="+mn-lt"/>
              </a:rPr>
              <a:t>The Partnership has provided outreach materials to engage businesses and returning residents. If you wish to create other materials or brand other items for The Reentry Navigation Initiative: The Road Home, you must request approval. If you are planning a public event for The Reentry Navigation Initiative: The Road Home, let Joshua Williams know the details of the event.</a:t>
            </a:r>
          </a:p>
          <a:p>
            <a:pPr marL="285750" indent="-285750" algn="just">
              <a:buFont typeface="Arial,Sans-Serif"/>
              <a:buChar char="•"/>
            </a:pPr>
            <a:r>
              <a:rPr lang="en-US" sz="1800">
                <a:ea typeface="+mn-lt"/>
                <a:cs typeface="+mn-lt"/>
              </a:rPr>
              <a:t>If you receive an inquiry from the news media about The Reentry Navigation Initiative: The Road Home, inform Joshua Williams as soon as possible.</a:t>
            </a:r>
          </a:p>
          <a:p>
            <a:pPr marL="285750" indent="-285750" algn="just">
              <a:buFont typeface="Arial,Sans-Serif"/>
              <a:buChar char="•"/>
            </a:pPr>
            <a:r>
              <a:rPr lang="en-US" sz="1800">
                <a:ea typeface="+mn-lt"/>
                <a:cs typeface="+mn-lt"/>
              </a:rPr>
              <a:t>When referring to the Chicago Cook Workforce Partnership, please use our full name or “The Partnership.” CCWP is not an abbreviation for our organization. </a:t>
            </a:r>
          </a:p>
          <a:p>
            <a:endParaRPr lang="en-US" sz="2000">
              <a:cs typeface="Calibri"/>
            </a:endParaRPr>
          </a:p>
        </p:txBody>
      </p:sp>
      <p:sp>
        <p:nvSpPr>
          <p:cNvPr id="4" name="Date Placeholder 3">
            <a:extLst>
              <a:ext uri="{FF2B5EF4-FFF2-40B4-BE49-F238E27FC236}">
                <a16:creationId xmlns:a16="http://schemas.microsoft.com/office/drawing/2014/main" id="{13D934DE-934E-446B-BF4D-715FD919246A}"/>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7D27CED7-FD18-44E3-94E3-675299528A10}"/>
              </a:ext>
            </a:extLst>
          </p:cNvPr>
          <p:cNvSpPr>
            <a:spLocks noGrp="1"/>
          </p:cNvSpPr>
          <p:nvPr>
            <p:ph type="sldNum" sz="quarter" idx="12"/>
          </p:nvPr>
        </p:nvSpPr>
        <p:spPr/>
        <p:txBody>
          <a:bodyPr/>
          <a:lstStyle/>
          <a:p>
            <a:fld id="{B90626FA-D331-4D70-B5B5-171CD10CD5FC}" type="slidenum">
              <a:rPr lang="en-US" smtClean="0"/>
              <a:pPr/>
              <a:t>29</a:t>
            </a:fld>
            <a:endParaRPr lang="en-US"/>
          </a:p>
        </p:txBody>
      </p:sp>
      <p:sp>
        <p:nvSpPr>
          <p:cNvPr id="6" name="Content Placeholder 5">
            <a:extLst>
              <a:ext uri="{FF2B5EF4-FFF2-40B4-BE49-F238E27FC236}">
                <a16:creationId xmlns:a16="http://schemas.microsoft.com/office/drawing/2014/main" id="{3971E751-6B6E-4F0C-9A94-135B6B3C4701}"/>
              </a:ext>
            </a:extLst>
          </p:cNvPr>
          <p:cNvSpPr>
            <a:spLocks noGrp="1"/>
          </p:cNvSpPr>
          <p:nvPr>
            <p:ph sz="quarter" idx="13"/>
          </p:nvPr>
        </p:nvSpPr>
        <p:spPr>
          <a:xfrm>
            <a:off x="151098" y="1119059"/>
            <a:ext cx="5181600" cy="690282"/>
          </a:xfrm>
        </p:spPr>
        <p:txBody>
          <a:bodyPr vert="horz" lIns="101882" tIns="50941" rIns="101882" bIns="50941" rtlCol="0" anchor="t">
            <a:noAutofit/>
          </a:bodyPr>
          <a:lstStyle/>
          <a:p>
            <a:r>
              <a:rPr lang="en-US" sz="2400" b="1">
                <a:ea typeface="+mn-lt"/>
                <a:cs typeface="+mn-lt"/>
              </a:rPr>
              <a:t>D. Communications Guidelines</a:t>
            </a:r>
            <a:endParaRPr lang="en-US" sz="2400" b="1">
              <a:cs typeface="Calibri"/>
            </a:endParaRPr>
          </a:p>
        </p:txBody>
      </p:sp>
      <p:sp>
        <p:nvSpPr>
          <p:cNvPr id="2" name="Rectangle: Rounded Corners 1">
            <a:extLst>
              <a:ext uri="{FF2B5EF4-FFF2-40B4-BE49-F238E27FC236}">
                <a16:creationId xmlns:a16="http://schemas.microsoft.com/office/drawing/2014/main" id="{1B29D992-4796-A686-A179-C05EB0A28E82}"/>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
        <p:nvSpPr>
          <p:cNvPr id="12" name="TextBox 11">
            <a:extLst>
              <a:ext uri="{FF2B5EF4-FFF2-40B4-BE49-F238E27FC236}">
                <a16:creationId xmlns:a16="http://schemas.microsoft.com/office/drawing/2014/main" id="{94D9693A-CB7C-596D-1C9D-8DD2777153F5}"/>
              </a:ext>
            </a:extLst>
          </p:cNvPr>
          <p:cNvSpPr txBox="1"/>
          <p:nvPr/>
        </p:nvSpPr>
        <p:spPr>
          <a:xfrm>
            <a:off x="3316309" y="74779"/>
            <a:ext cx="4741085" cy="461665"/>
          </a:xfrm>
          <a:prstGeom prst="rect">
            <a:avLst/>
          </a:prstGeom>
          <a:noFill/>
        </p:spPr>
        <p:txBody>
          <a:bodyPr wrap="square" rtlCol="0">
            <a:spAutoFit/>
          </a:bodyPr>
          <a:lstStyle/>
          <a:p>
            <a:r>
              <a:rPr lang="en-US" sz="2400" b="1"/>
              <a:t>VI. Reporting and Administrating </a:t>
            </a:r>
          </a:p>
        </p:txBody>
      </p:sp>
    </p:spTree>
    <p:extLst>
      <p:ext uri="{BB962C8B-B14F-4D97-AF65-F5344CB8AC3E}">
        <p14:creationId xmlns:p14="http://schemas.microsoft.com/office/powerpoint/2010/main" val="17523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3CEB8-637E-4A2C-BAD1-D72F1D625CB0}"/>
              </a:ext>
            </a:extLst>
          </p:cNvPr>
          <p:cNvSpPr>
            <a:spLocks noGrp="1"/>
          </p:cNvSpPr>
          <p:nvPr>
            <p:ph idx="1"/>
          </p:nvPr>
        </p:nvSpPr>
        <p:spPr>
          <a:xfrm>
            <a:off x="4108361" y="119779"/>
            <a:ext cx="3483735" cy="434014"/>
          </a:xfrm>
        </p:spPr>
        <p:txBody>
          <a:bodyPr vert="horz" lIns="101882" tIns="50941" rIns="101882" bIns="50941" rtlCol="0" anchor="t">
            <a:normAutofit fontScale="25000" lnSpcReduction="20000"/>
          </a:bodyPr>
          <a:lstStyle/>
          <a:p>
            <a:pPr algn="r"/>
            <a:r>
              <a:rPr lang="en-US" sz="9600" b="1">
                <a:cs typeface="Calibri"/>
              </a:rPr>
              <a:t>Table of Contents</a:t>
            </a:r>
          </a:p>
          <a:p>
            <a:endParaRPr lang="en-US" sz="2300">
              <a:ea typeface="Calibri"/>
              <a:cs typeface="Calibri"/>
            </a:endParaRPr>
          </a:p>
          <a:p>
            <a:endParaRPr lang="en-US" sz="1400">
              <a:ea typeface="Calibri"/>
              <a:cs typeface="Calibri"/>
            </a:endParaRPr>
          </a:p>
          <a:p>
            <a:endParaRPr lang="en-US" sz="1400">
              <a:ea typeface="Calibri"/>
              <a:cs typeface="Calibri"/>
            </a:endParaRPr>
          </a:p>
          <a:p>
            <a:endParaRPr lang="en-US" sz="1400">
              <a:ea typeface="Calibri"/>
              <a:cs typeface="Calibri"/>
            </a:endParaRPr>
          </a:p>
          <a:p>
            <a:endParaRPr lang="en-US" sz="1400">
              <a:ea typeface="Calibri"/>
              <a:cs typeface="Calibri"/>
            </a:endParaRPr>
          </a:p>
          <a:p>
            <a:r>
              <a:rPr lang="en-US">
                <a:ea typeface="Calibri"/>
                <a:cs typeface="Calibri"/>
              </a:rPr>
              <a:t> </a:t>
            </a:r>
          </a:p>
          <a:p>
            <a:endParaRPr lang="en-US" sz="1600">
              <a:ea typeface="Calibri"/>
              <a:cs typeface="Calibri"/>
            </a:endParaRPr>
          </a:p>
        </p:txBody>
      </p:sp>
      <p:sp>
        <p:nvSpPr>
          <p:cNvPr id="4" name="Date Placeholder 3">
            <a:extLst>
              <a:ext uri="{FF2B5EF4-FFF2-40B4-BE49-F238E27FC236}">
                <a16:creationId xmlns:a16="http://schemas.microsoft.com/office/drawing/2014/main" id="{885B370B-DF36-418C-9CD9-0B920675B1B5}"/>
              </a:ext>
            </a:extLst>
          </p:cNvPr>
          <p:cNvSpPr>
            <a:spLocks noGrp="1"/>
          </p:cNvSpPr>
          <p:nvPr>
            <p:ph type="dt" sz="half" idx="10"/>
          </p:nvPr>
        </p:nvSpPr>
        <p:spPr>
          <a:xfrm>
            <a:off x="388620" y="9322648"/>
            <a:ext cx="1517453" cy="535516"/>
          </a:xfrm>
        </p:spPr>
        <p:txBody>
          <a:bodyPr/>
          <a:lstStyle/>
          <a:p>
            <a:r>
              <a:rPr lang="en-US"/>
              <a:t>June 2024                                      </a:t>
            </a:r>
          </a:p>
        </p:txBody>
      </p:sp>
      <p:sp>
        <p:nvSpPr>
          <p:cNvPr id="5" name="Slide Number Placeholder 4">
            <a:extLst>
              <a:ext uri="{FF2B5EF4-FFF2-40B4-BE49-F238E27FC236}">
                <a16:creationId xmlns:a16="http://schemas.microsoft.com/office/drawing/2014/main" id="{163B531F-E73B-4EDE-A160-4FEE649FA049}"/>
              </a:ext>
            </a:extLst>
          </p:cNvPr>
          <p:cNvSpPr>
            <a:spLocks noGrp="1"/>
          </p:cNvSpPr>
          <p:nvPr>
            <p:ph type="sldNum" sz="quarter" idx="12"/>
          </p:nvPr>
        </p:nvSpPr>
        <p:spPr/>
        <p:txBody>
          <a:bodyPr/>
          <a:lstStyle/>
          <a:p>
            <a:fld id="{B90626FA-D331-4D70-B5B5-171CD10CD5FC}" type="slidenum">
              <a:rPr lang="en-US" smtClean="0"/>
              <a:pPr/>
              <a:t>3</a:t>
            </a:fld>
            <a:endParaRPr lang="en-US"/>
          </a:p>
        </p:txBody>
      </p:sp>
      <p:sp>
        <p:nvSpPr>
          <p:cNvPr id="6" name="Rectangle: Rounded Corners 5">
            <a:extLst>
              <a:ext uri="{FF2B5EF4-FFF2-40B4-BE49-F238E27FC236}">
                <a16:creationId xmlns:a16="http://schemas.microsoft.com/office/drawing/2014/main" id="{6220C8DA-5FDC-138D-45AF-D3AAB5DD44BC}"/>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
        <p:nvSpPr>
          <p:cNvPr id="7" name="TextBox 6">
            <a:extLst>
              <a:ext uri="{FF2B5EF4-FFF2-40B4-BE49-F238E27FC236}">
                <a16:creationId xmlns:a16="http://schemas.microsoft.com/office/drawing/2014/main" id="{4D9D0ACD-4570-12E8-4E86-C4BEA2D3CB71}"/>
              </a:ext>
            </a:extLst>
          </p:cNvPr>
          <p:cNvSpPr txBox="1"/>
          <p:nvPr/>
        </p:nvSpPr>
        <p:spPr>
          <a:xfrm>
            <a:off x="121303" y="553793"/>
            <a:ext cx="7529794" cy="8586966"/>
          </a:xfrm>
          <a:prstGeom prst="rect">
            <a:avLst/>
          </a:prstGeom>
          <a:noFill/>
        </p:spPr>
        <p:txBody>
          <a:bodyPr wrap="square" lIns="91440" tIns="45720" rIns="91440" bIns="45720" anchor="t">
            <a:spAutoFit/>
          </a:bodyPr>
          <a:lstStyle/>
          <a:p>
            <a:r>
              <a:rPr lang="en-US" sz="1800" b="1">
                <a:cs typeface="Calibri"/>
              </a:rPr>
              <a:t>I.   Program Overview.......... 3</a:t>
            </a:r>
            <a:endParaRPr lang="en-US" sz="1800" b="1">
              <a:ea typeface="Calibri"/>
              <a:cs typeface="Calibri"/>
            </a:endParaRPr>
          </a:p>
          <a:p>
            <a:pPr marL="342900" indent="-342900">
              <a:buAutoNum type="alphaLcParenR"/>
            </a:pPr>
            <a:r>
              <a:rPr lang="en-US" sz="1400">
                <a:cs typeface="Calibri"/>
              </a:rPr>
              <a:t>Background</a:t>
            </a:r>
            <a:endParaRPr lang="en-US" sz="1400">
              <a:ea typeface="Calibri"/>
              <a:cs typeface="Calibri"/>
            </a:endParaRPr>
          </a:p>
          <a:p>
            <a:pPr marL="342900" indent="-342900">
              <a:buAutoNum type="alphaLcParenR"/>
            </a:pPr>
            <a:r>
              <a:rPr lang="en-US" sz="1400">
                <a:cs typeface="Calibri"/>
              </a:rPr>
              <a:t>Purpose</a:t>
            </a:r>
            <a:endParaRPr lang="en-US" sz="1400">
              <a:ea typeface="Calibri"/>
              <a:cs typeface="Calibri"/>
            </a:endParaRPr>
          </a:p>
          <a:p>
            <a:pPr marL="342900" indent="-342900">
              <a:buAutoNum type="alphaLcParenR"/>
            </a:pPr>
            <a:r>
              <a:rPr lang="en-US" sz="1400">
                <a:cs typeface="Calibri"/>
              </a:rPr>
              <a:t>Implementation</a:t>
            </a:r>
            <a:endParaRPr lang="en-US" sz="1400">
              <a:ea typeface="Calibri"/>
              <a:cs typeface="Calibri"/>
            </a:endParaRPr>
          </a:p>
          <a:p>
            <a:pPr marL="342900" indent="-342900">
              <a:buAutoNum type="alphaLcParenR"/>
            </a:pPr>
            <a:r>
              <a:rPr lang="en-US" sz="1400">
                <a:cs typeface="Calibri"/>
              </a:rPr>
              <a:t>Program Design</a:t>
            </a:r>
            <a:endParaRPr lang="en-US" sz="1400">
              <a:ea typeface="Calibri"/>
              <a:cs typeface="Calibri"/>
            </a:endParaRPr>
          </a:p>
          <a:p>
            <a:pPr marL="342900" indent="-342900">
              <a:buAutoNum type="alphaLcParenR"/>
            </a:pPr>
            <a:r>
              <a:rPr lang="en-US" sz="1400">
                <a:cs typeface="Calibri"/>
              </a:rPr>
              <a:t>Program Goal</a:t>
            </a:r>
            <a:endParaRPr lang="en-US" sz="1400">
              <a:ea typeface="Calibri"/>
              <a:cs typeface="Calibri"/>
            </a:endParaRPr>
          </a:p>
          <a:p>
            <a:pPr marL="342900" indent="-342900">
              <a:buAutoNum type="alphaLcParenR"/>
            </a:pPr>
            <a:r>
              <a:rPr lang="en-US" sz="1400">
                <a:cs typeface="Calibri"/>
              </a:rPr>
              <a:t>Performance Measures</a:t>
            </a:r>
          </a:p>
          <a:p>
            <a:endParaRPr lang="en-US" sz="1200">
              <a:ea typeface="Calibri"/>
              <a:cs typeface="Calibri"/>
            </a:endParaRPr>
          </a:p>
          <a:p>
            <a:r>
              <a:rPr lang="en-US" sz="1800" b="1">
                <a:cs typeface="Calibri"/>
              </a:rPr>
              <a:t>II. Business Engagement………. 9</a:t>
            </a:r>
            <a:endParaRPr lang="en-US" sz="1800" b="1">
              <a:ea typeface="Calibri"/>
              <a:cs typeface="Calibri"/>
            </a:endParaRPr>
          </a:p>
          <a:p>
            <a:pPr marL="342900" indent="-342900">
              <a:buAutoNum type="alphaLcParenR"/>
            </a:pPr>
            <a:r>
              <a:rPr lang="en-US" sz="1400">
                <a:cs typeface="Calibri"/>
              </a:rPr>
              <a:t>Paid Work Experiences</a:t>
            </a:r>
          </a:p>
          <a:p>
            <a:pPr marL="342900" indent="-342900">
              <a:buAutoNum type="alphaLcParenR"/>
            </a:pPr>
            <a:r>
              <a:rPr lang="en-US" sz="1400">
                <a:cs typeface="Calibri"/>
              </a:rPr>
              <a:t>On-the-Job Training</a:t>
            </a:r>
            <a:endParaRPr lang="en-US" sz="1400" b="1">
              <a:ea typeface="Calibri"/>
              <a:cs typeface="Calibri"/>
            </a:endParaRPr>
          </a:p>
          <a:p>
            <a:pPr marL="342900" indent="-342900">
              <a:buAutoNum type="alphaLcParenR"/>
            </a:pPr>
            <a:r>
              <a:rPr lang="en-US" sz="1400">
                <a:cs typeface="Calibri"/>
              </a:rPr>
              <a:t>Develop quality Paid Work Experiences</a:t>
            </a:r>
          </a:p>
          <a:p>
            <a:pPr marL="342900" indent="-342900">
              <a:buAutoNum type="alphaLcParenR"/>
            </a:pPr>
            <a:r>
              <a:rPr lang="en-US" sz="1400">
                <a:ea typeface="Calibri"/>
                <a:cs typeface="Calibri"/>
              </a:rPr>
              <a:t>Paid Training </a:t>
            </a:r>
          </a:p>
          <a:p>
            <a:endParaRPr lang="en-US" sz="1200">
              <a:ea typeface="Calibri"/>
              <a:cs typeface="Calibri"/>
            </a:endParaRPr>
          </a:p>
          <a:p>
            <a:r>
              <a:rPr lang="en-US" sz="1800" b="1">
                <a:cs typeface="Calibri"/>
              </a:rPr>
              <a:t>III. Reentry Navigation………. 14</a:t>
            </a:r>
          </a:p>
          <a:p>
            <a:endParaRPr lang="en-US" sz="1200" b="1">
              <a:cs typeface="Calibri"/>
            </a:endParaRPr>
          </a:p>
          <a:p>
            <a:r>
              <a:rPr lang="en-US" sz="1600" b="1">
                <a:cs typeface="Calibri"/>
              </a:rPr>
              <a:t>Phase I Pre-Release</a:t>
            </a:r>
            <a:endParaRPr lang="en-US" sz="1600" b="1">
              <a:ea typeface="Calibri"/>
              <a:cs typeface="Calibri"/>
            </a:endParaRPr>
          </a:p>
          <a:p>
            <a:pPr marL="342900" indent="-342900">
              <a:buAutoNum type="alphaLcParenR"/>
            </a:pPr>
            <a:r>
              <a:rPr lang="en-US" sz="1400">
                <a:cs typeface="Calibri"/>
              </a:rPr>
              <a:t>Recruitment and Eligibility </a:t>
            </a:r>
            <a:endParaRPr lang="en-US" sz="1400">
              <a:ea typeface="Calibri"/>
              <a:cs typeface="Calibri"/>
            </a:endParaRPr>
          </a:p>
          <a:p>
            <a:pPr marL="342900" indent="-342900">
              <a:buAutoNum type="alphaLcParenR"/>
            </a:pPr>
            <a:r>
              <a:rPr lang="en-US" sz="1400">
                <a:cs typeface="Calibri"/>
              </a:rPr>
              <a:t>Screening and Enrollment</a:t>
            </a:r>
            <a:endParaRPr lang="en-US" sz="1400">
              <a:ea typeface="Calibri"/>
              <a:cs typeface="Calibri"/>
            </a:endParaRPr>
          </a:p>
          <a:p>
            <a:pPr marL="342900" indent="-342900">
              <a:buAutoNum type="alphaLcParenR"/>
            </a:pPr>
            <a:r>
              <a:rPr lang="en-US" sz="1400">
                <a:cs typeface="Calibri"/>
              </a:rPr>
              <a:t>Navigation Services</a:t>
            </a:r>
          </a:p>
          <a:p>
            <a:r>
              <a:rPr lang="en-US" sz="1600" b="1">
                <a:cs typeface="Calibri"/>
              </a:rPr>
              <a:t>Phase II Community Based Resources </a:t>
            </a:r>
            <a:endParaRPr lang="en-US" sz="1600" b="1">
              <a:ea typeface="Calibri"/>
              <a:cs typeface="Calibri"/>
            </a:endParaRPr>
          </a:p>
          <a:p>
            <a:pPr marL="342900" indent="-342900">
              <a:buAutoNum type="alphaLcParenR"/>
            </a:pPr>
            <a:r>
              <a:rPr lang="en-US" sz="1400">
                <a:cs typeface="Calibri"/>
              </a:rPr>
              <a:t>Basic Needs</a:t>
            </a:r>
            <a:endParaRPr lang="en-US" sz="1400" b="1">
              <a:ea typeface="Calibri"/>
              <a:cs typeface="Calibri"/>
            </a:endParaRPr>
          </a:p>
          <a:p>
            <a:pPr marL="342900" indent="-342900">
              <a:buAutoNum type="alphaLcParenR"/>
            </a:pPr>
            <a:r>
              <a:rPr lang="en-US" sz="1400">
                <a:cs typeface="Calibri"/>
              </a:rPr>
              <a:t>Reentry</a:t>
            </a:r>
            <a:endParaRPr lang="en-US" sz="1400">
              <a:ea typeface="Calibri"/>
              <a:cs typeface="Calibri"/>
            </a:endParaRPr>
          </a:p>
          <a:p>
            <a:pPr marL="342900" indent="-342900">
              <a:buAutoNum type="alphaLcParenR"/>
            </a:pPr>
            <a:r>
              <a:rPr lang="en-US" sz="1400">
                <a:cs typeface="Calibri"/>
              </a:rPr>
              <a:t>Education</a:t>
            </a:r>
            <a:endParaRPr lang="en-US" sz="1400">
              <a:ea typeface="Calibri"/>
              <a:cs typeface="Calibri"/>
            </a:endParaRPr>
          </a:p>
          <a:p>
            <a:pPr marL="342900" indent="-342900">
              <a:buAutoNum type="alphaLcParenR"/>
            </a:pPr>
            <a:r>
              <a:rPr lang="en-US" sz="1400">
                <a:cs typeface="Calibri"/>
              </a:rPr>
              <a:t>Workforce Development</a:t>
            </a:r>
            <a:endParaRPr lang="en-US" sz="1400">
              <a:ea typeface="Calibri"/>
              <a:cs typeface="Calibri"/>
            </a:endParaRPr>
          </a:p>
          <a:p>
            <a:pPr marL="342900" indent="-342900">
              <a:buAutoNum type="alphaLcParenR"/>
            </a:pPr>
            <a:r>
              <a:rPr lang="en-US" sz="1400">
                <a:cs typeface="Calibri"/>
              </a:rPr>
              <a:t>Placement</a:t>
            </a:r>
            <a:endParaRPr lang="en-US" sz="1400">
              <a:ea typeface="Calibri"/>
              <a:cs typeface="Calibri"/>
            </a:endParaRPr>
          </a:p>
          <a:p>
            <a:r>
              <a:rPr lang="en-US" sz="1600" b="1">
                <a:cs typeface="Calibri"/>
              </a:rPr>
              <a:t>Phase III Retention</a:t>
            </a:r>
            <a:endParaRPr lang="en-US" sz="1600" b="1">
              <a:ea typeface="Calibri"/>
              <a:cs typeface="Calibri"/>
            </a:endParaRPr>
          </a:p>
          <a:p>
            <a:pPr marL="342900" indent="-342900">
              <a:buAutoNum type="alphaLcParenR"/>
            </a:pPr>
            <a:r>
              <a:rPr lang="en-US" sz="1400">
                <a:cs typeface="Calibri"/>
              </a:rPr>
              <a:t>Retention Activities</a:t>
            </a:r>
          </a:p>
          <a:p>
            <a:endParaRPr lang="en-US" sz="1800">
              <a:ea typeface="Calibri"/>
              <a:cs typeface="Calibri"/>
            </a:endParaRPr>
          </a:p>
          <a:p>
            <a:r>
              <a:rPr lang="en-US" sz="1800" b="1">
                <a:ea typeface="Calibri"/>
                <a:cs typeface="Calibri"/>
              </a:rPr>
              <a:t>VI. Reporting and Administration</a:t>
            </a:r>
          </a:p>
          <a:p>
            <a:pPr marL="342900" indent="-342900">
              <a:buAutoNum type="alphaLcParenR"/>
            </a:pPr>
            <a:r>
              <a:rPr lang="en-US" sz="1400">
                <a:cs typeface="Calibri"/>
              </a:rPr>
              <a:t>Tracking Program Data</a:t>
            </a:r>
            <a:endParaRPr lang="en-US" sz="1400">
              <a:ea typeface="Calibri"/>
              <a:cs typeface="Calibri"/>
            </a:endParaRPr>
          </a:p>
          <a:p>
            <a:pPr marL="342900" indent="-342900">
              <a:buAutoNum type="alphaLcParenR"/>
            </a:pPr>
            <a:r>
              <a:rPr lang="en-US" sz="1400">
                <a:cs typeface="Calibri"/>
              </a:rPr>
              <a:t>Reporting and Performance Management </a:t>
            </a:r>
            <a:endParaRPr lang="en-US" sz="1400">
              <a:ea typeface="Calibri"/>
              <a:cs typeface="Calibri"/>
            </a:endParaRPr>
          </a:p>
          <a:p>
            <a:pPr marL="342900" indent="-342900">
              <a:buAutoNum type="alphaLcParenR"/>
            </a:pPr>
            <a:r>
              <a:rPr lang="en-US" sz="1400">
                <a:cs typeface="Calibri"/>
              </a:rPr>
              <a:t>Program and Fiscal Monitoring  </a:t>
            </a:r>
            <a:endParaRPr lang="en-US" sz="1400">
              <a:ea typeface="Calibri"/>
              <a:cs typeface="Calibri"/>
            </a:endParaRPr>
          </a:p>
          <a:p>
            <a:pPr marL="342900" indent="-342900">
              <a:buAutoNum type="alphaLcParenR"/>
            </a:pPr>
            <a:r>
              <a:rPr lang="en-US" sz="1400">
                <a:cs typeface="Calibri"/>
              </a:rPr>
              <a:t>Communications guidelines</a:t>
            </a:r>
            <a:endParaRPr lang="en-US" sz="1400">
              <a:ea typeface="Calibri"/>
              <a:cs typeface="Calibri"/>
            </a:endParaRPr>
          </a:p>
          <a:p>
            <a:pPr marL="342900" indent="-342900">
              <a:buAutoNum type="alphaLcParenR"/>
            </a:pPr>
            <a:r>
              <a:rPr lang="en-US" sz="1400">
                <a:cs typeface="Calibri"/>
              </a:rPr>
              <a:t>Additional Guidance</a:t>
            </a:r>
          </a:p>
          <a:p>
            <a:pPr marL="342900" indent="-342900">
              <a:buAutoNum type="alphaLcParenR"/>
            </a:pPr>
            <a:endParaRPr lang="en-US" sz="1400">
              <a:ea typeface="Calibri"/>
              <a:cs typeface="Calibri"/>
            </a:endParaRPr>
          </a:p>
          <a:p>
            <a:r>
              <a:rPr lang="en-US" sz="1400" b="1">
                <a:ea typeface="Calibri"/>
                <a:cs typeface="Calibri"/>
              </a:rPr>
              <a:t>VII. Attachments</a:t>
            </a:r>
          </a:p>
        </p:txBody>
      </p:sp>
    </p:spTree>
    <p:extLst>
      <p:ext uri="{BB962C8B-B14F-4D97-AF65-F5344CB8AC3E}">
        <p14:creationId xmlns:p14="http://schemas.microsoft.com/office/powerpoint/2010/main" val="792605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F1432-3B46-4036-8E96-E1E7F1901F01}"/>
              </a:ext>
            </a:extLst>
          </p:cNvPr>
          <p:cNvSpPr>
            <a:spLocks noGrp="1"/>
          </p:cNvSpPr>
          <p:nvPr>
            <p:ph idx="1"/>
          </p:nvPr>
        </p:nvSpPr>
        <p:spPr>
          <a:xfrm>
            <a:off x="569596" y="526678"/>
            <a:ext cx="6643428" cy="5868684"/>
          </a:xfrm>
        </p:spPr>
        <p:txBody>
          <a:bodyPr vert="horz" lIns="101882" tIns="50941" rIns="101882" bIns="50941" rtlCol="0" anchor="t">
            <a:normAutofit/>
          </a:bodyPr>
          <a:lstStyle/>
          <a:p>
            <a:pPr algn="just"/>
            <a:r>
              <a:rPr lang="en-US" sz="2400" b="1">
                <a:ea typeface="+mn-lt"/>
                <a:cs typeface="+mn-lt"/>
              </a:rPr>
              <a:t>E. Additional Guidance:</a:t>
            </a:r>
          </a:p>
          <a:p>
            <a:pPr algn="just"/>
            <a:endParaRPr lang="en-US" sz="2000">
              <a:ea typeface="+mn-lt"/>
              <a:cs typeface="+mn-lt"/>
            </a:endParaRPr>
          </a:p>
          <a:p>
            <a:pPr algn="just"/>
            <a:r>
              <a:rPr lang="en-US" sz="2000">
                <a:ea typeface="+mn-lt"/>
                <a:cs typeface="+mn-lt"/>
              </a:rPr>
              <a:t>Contact Cynthia Rodrigues at The Partnership with any questions you have about implementing The Reentry Navigation Initiative: The Road Home programming.</a:t>
            </a:r>
          </a:p>
          <a:p>
            <a:pPr algn="just"/>
            <a:r>
              <a:rPr lang="en-US" sz="2000">
                <a:ea typeface="+mn-lt"/>
                <a:cs typeface="+mn-lt"/>
                <a:hlinkClick r:id="rId2"/>
              </a:rPr>
              <a:t>crodriguez@chicookworks.org</a:t>
            </a:r>
            <a:r>
              <a:rPr lang="en-US" sz="2000">
                <a:ea typeface="+mn-lt"/>
                <a:cs typeface="+mn-lt"/>
              </a:rPr>
              <a:t> 312-833-7169</a:t>
            </a:r>
          </a:p>
          <a:p>
            <a:pPr algn="just"/>
            <a:endParaRPr lang="en-US" sz="2000">
              <a:ea typeface="+mn-lt"/>
              <a:cs typeface="+mn-lt"/>
            </a:endParaRPr>
          </a:p>
          <a:p>
            <a:pPr algn="just"/>
            <a:r>
              <a:rPr lang="en-US" sz="2000">
                <a:ea typeface="+mn-lt"/>
                <a:cs typeface="+mn-lt"/>
              </a:rPr>
              <a:t>Contact Joshua Williams at The Partnership with any questions you have any questions relating to documenting The Reentry Navigation Initiative: The Road Home services in Career Connect.</a:t>
            </a:r>
          </a:p>
          <a:p>
            <a:pPr algn="just"/>
            <a:r>
              <a:rPr lang="en-US" sz="2000">
                <a:ea typeface="+mn-lt"/>
                <a:cs typeface="Calibri"/>
                <a:hlinkClick r:id="rId3"/>
              </a:rPr>
              <a:t>jwilliams2@chicookworks.org</a:t>
            </a:r>
            <a:r>
              <a:rPr lang="en-US" sz="2000">
                <a:ea typeface="+mn-lt"/>
                <a:cs typeface="Calibri"/>
              </a:rPr>
              <a:t> 312-560-9980</a:t>
            </a:r>
            <a:endParaRPr lang="en-US" sz="2000">
              <a:ea typeface="+mn-lt"/>
              <a:cs typeface="+mn-lt"/>
            </a:endParaRPr>
          </a:p>
        </p:txBody>
      </p:sp>
      <p:sp>
        <p:nvSpPr>
          <p:cNvPr id="4" name="Date Placeholder 3">
            <a:extLst>
              <a:ext uri="{FF2B5EF4-FFF2-40B4-BE49-F238E27FC236}">
                <a16:creationId xmlns:a16="http://schemas.microsoft.com/office/drawing/2014/main" id="{251ECD0C-77F9-4EAF-995F-B1F703F3CA78}"/>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954B466E-BF86-4F24-8DC3-8504CA8A867B}"/>
              </a:ext>
            </a:extLst>
          </p:cNvPr>
          <p:cNvSpPr>
            <a:spLocks noGrp="1"/>
          </p:cNvSpPr>
          <p:nvPr>
            <p:ph type="sldNum" sz="quarter" idx="12"/>
          </p:nvPr>
        </p:nvSpPr>
        <p:spPr/>
        <p:txBody>
          <a:bodyPr/>
          <a:lstStyle/>
          <a:p>
            <a:fld id="{B90626FA-D331-4D70-B5B5-171CD10CD5FC}" type="slidenum">
              <a:rPr lang="en-US" smtClean="0"/>
              <a:pPr/>
              <a:t>30</a:t>
            </a:fld>
            <a:endParaRPr lang="en-US"/>
          </a:p>
        </p:txBody>
      </p:sp>
      <p:sp>
        <p:nvSpPr>
          <p:cNvPr id="2" name="Rectangle: Rounded Corners 1">
            <a:extLst>
              <a:ext uri="{FF2B5EF4-FFF2-40B4-BE49-F238E27FC236}">
                <a16:creationId xmlns:a16="http://schemas.microsoft.com/office/drawing/2014/main" id="{82B14C97-B669-65FB-F5B8-D30BD477E8B3}"/>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1063604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247" y="0"/>
            <a:ext cx="5205153" cy="879151"/>
          </a:xfrm>
        </p:spPr>
        <p:txBody>
          <a:bodyPr/>
          <a:lstStyle/>
          <a:p>
            <a:pPr algn="ctr"/>
            <a:r>
              <a:rPr lang="en-US"/>
              <a:t>VI. List of Attachments</a:t>
            </a:r>
          </a:p>
        </p:txBody>
      </p:sp>
      <p:sp>
        <p:nvSpPr>
          <p:cNvPr id="3" name="Content Placeholder 2"/>
          <p:cNvSpPr>
            <a:spLocks noGrp="1"/>
          </p:cNvSpPr>
          <p:nvPr>
            <p:ph idx="1"/>
          </p:nvPr>
        </p:nvSpPr>
        <p:spPr>
          <a:xfrm>
            <a:off x="478340" y="1169042"/>
            <a:ext cx="6476612" cy="7716819"/>
          </a:xfrm>
        </p:spPr>
        <p:txBody>
          <a:bodyPr vert="horz" lIns="101882" tIns="50941" rIns="101882" bIns="50941" numCol="2" rtlCol="0" anchor="t">
            <a:normAutofit fontScale="32500" lnSpcReduction="20000"/>
          </a:bodyPr>
          <a:lstStyle/>
          <a:p>
            <a:pPr lvl="0"/>
            <a:endParaRPr lang="en-US"/>
          </a:p>
          <a:p>
            <a:pPr marL="606425" lvl="1" indent="-514350">
              <a:buAutoNum type="arabicPeriod"/>
              <a:tabLst>
                <a:tab pos="457200" algn="l"/>
              </a:tabLst>
            </a:pPr>
            <a:r>
              <a:rPr lang="en-US" sz="6400"/>
              <a:t>Reentry Navigation Initiative: The Road Home Orientation Power Point</a:t>
            </a:r>
            <a:endParaRPr lang="en-US"/>
          </a:p>
          <a:p>
            <a:pPr marL="606425" lvl="1" indent="-514350">
              <a:buAutoNum type="arabicPeriod"/>
              <a:tabLst>
                <a:tab pos="457200" algn="l"/>
              </a:tabLst>
            </a:pPr>
            <a:r>
              <a:rPr lang="en-US" sz="6400"/>
              <a:t>Participant Application (Eligibility/Suitability Assessment))</a:t>
            </a:r>
          </a:p>
          <a:p>
            <a:pPr marL="606425" lvl="1" indent="-514350">
              <a:buAutoNum type="arabicPeriod"/>
              <a:tabLst>
                <a:tab pos="457200" algn="l"/>
              </a:tabLst>
            </a:pPr>
            <a:r>
              <a:rPr lang="en-US" sz="6400">
                <a:cs typeface="Calibri"/>
              </a:rPr>
              <a:t>Prerelease Reentry Packet</a:t>
            </a:r>
          </a:p>
          <a:p>
            <a:pPr marL="606425" lvl="1" indent="-514350">
              <a:buAutoNum type="arabicPeriod"/>
              <a:tabLst>
                <a:tab pos="457200" algn="l"/>
              </a:tabLst>
            </a:pPr>
            <a:r>
              <a:rPr lang="en-US" sz="6400">
                <a:cs typeface="Calibri"/>
              </a:rPr>
              <a:t>MSR (Parole) Mandates &amp; Requirements Navigation</a:t>
            </a:r>
          </a:p>
          <a:p>
            <a:pPr marL="606425" lvl="1" indent="-514350">
              <a:buAutoNum type="arabicPeriod"/>
              <a:tabLst>
                <a:tab pos="457200" algn="l"/>
              </a:tabLst>
            </a:pPr>
            <a:r>
              <a:rPr lang="en-US" sz="6400">
                <a:solidFill>
                  <a:srgbClr val="121010"/>
                </a:solidFill>
              </a:rPr>
              <a:t>Individual Career Plan  </a:t>
            </a:r>
            <a:endParaRPr lang="en-US">
              <a:solidFill>
                <a:srgbClr val="121010"/>
              </a:solidFill>
              <a:cs typeface="Calibri"/>
            </a:endParaRPr>
          </a:p>
          <a:p>
            <a:pPr marL="606425" lvl="1" indent="-514350">
              <a:buAutoNum type="arabicPeriod"/>
              <a:tabLst>
                <a:tab pos="457200" algn="l"/>
              </a:tabLst>
            </a:pPr>
            <a:r>
              <a:rPr lang="en-US" sz="6400"/>
              <a:t>Trauma Informed Care Training Toolkit</a:t>
            </a:r>
            <a:endParaRPr lang="en-US" sz="6400">
              <a:cs typeface="Calibri"/>
            </a:endParaRPr>
          </a:p>
          <a:p>
            <a:pPr marL="606425" lvl="1" indent="-514350">
              <a:buAutoNum type="arabicPeriod"/>
              <a:tabLst>
                <a:tab pos="457200" algn="l"/>
              </a:tabLst>
            </a:pPr>
            <a:r>
              <a:rPr lang="en-US" sz="6400">
                <a:cs typeface="Calibri"/>
              </a:rPr>
              <a:t>Barrier Relief Fund</a:t>
            </a:r>
          </a:p>
          <a:p>
            <a:pPr marL="606425" lvl="1" indent="-514350">
              <a:buAutoNum type="arabicPeriod"/>
              <a:tabLst>
                <a:tab pos="457200" algn="l"/>
              </a:tabLst>
            </a:pPr>
            <a:r>
              <a:rPr lang="en-US" sz="6400">
                <a:cs typeface="Calibri"/>
              </a:rPr>
              <a:t>Business Orientation Agenda</a:t>
            </a:r>
            <a:endParaRPr lang="en-US" sz="6400"/>
          </a:p>
          <a:p>
            <a:pPr marL="606425" lvl="1" indent="-514350">
              <a:buAutoNum type="arabicPeriod"/>
              <a:tabLst>
                <a:tab pos="457200" algn="l"/>
              </a:tabLst>
            </a:pPr>
            <a:r>
              <a:rPr lang="en-US" sz="6400"/>
              <a:t>Host Site Agreement</a:t>
            </a:r>
            <a:endParaRPr lang="en-US" sz="6400">
              <a:cs typeface="Calibri"/>
            </a:endParaRPr>
          </a:p>
          <a:p>
            <a:pPr marL="606425" lvl="1" indent="-514350">
              <a:buFont typeface="+mj-lt"/>
              <a:buAutoNum type="arabicPeriod"/>
              <a:tabLst>
                <a:tab pos="457200" algn="l"/>
              </a:tabLst>
            </a:pPr>
            <a:r>
              <a:rPr lang="en-US" sz="6400"/>
              <a:t>Host Site Info Sheet</a:t>
            </a:r>
            <a:endParaRPr lang="en-US" sz="6400">
              <a:cs typeface="Calibri"/>
            </a:endParaRPr>
          </a:p>
          <a:p>
            <a:pPr marL="606425" lvl="1" indent="-514350">
              <a:buFont typeface="Calibri"/>
              <a:buAutoNum type="arabicPeriod"/>
              <a:tabLst>
                <a:tab pos="457200" algn="l"/>
              </a:tabLst>
            </a:pPr>
            <a:r>
              <a:rPr lang="en-US" sz="6400"/>
              <a:t>Host Site Visit Report</a:t>
            </a:r>
            <a:endParaRPr lang="en-US"/>
          </a:p>
          <a:p>
            <a:pPr marL="606425" lvl="1" indent="-514350">
              <a:buAutoNum type="arabicPeriod"/>
              <a:tabLst>
                <a:tab pos="457200" algn="l"/>
              </a:tabLst>
            </a:pPr>
            <a:r>
              <a:rPr lang="en-US" sz="6400"/>
              <a:t>Business Orientation Agenda </a:t>
            </a:r>
            <a:endParaRPr lang="en-US">
              <a:cs typeface="Calibri"/>
            </a:endParaRPr>
          </a:p>
          <a:p>
            <a:pPr marL="606425" lvl="1" indent="-514350">
              <a:buFont typeface="+mj-lt"/>
              <a:buAutoNum type="arabicPeriod"/>
              <a:tabLst>
                <a:tab pos="457200" algn="l"/>
              </a:tabLst>
            </a:pPr>
            <a:r>
              <a:rPr lang="en-US" sz="6400"/>
              <a:t>List of American Job Centers</a:t>
            </a:r>
            <a:endParaRPr lang="en-US" sz="6400">
              <a:cs typeface="Calibri"/>
            </a:endParaRPr>
          </a:p>
          <a:p>
            <a:pPr marL="606425" lvl="1" indent="-514350">
              <a:buFont typeface="+mj-lt"/>
              <a:buAutoNum type="arabicPeriod"/>
              <a:tabLst>
                <a:tab pos="457200" algn="l"/>
              </a:tabLst>
            </a:pPr>
            <a:r>
              <a:rPr lang="en-US" sz="6400"/>
              <a:t>Program Consent Form</a:t>
            </a:r>
            <a:endParaRPr lang="en-US" sz="6400">
              <a:cs typeface="Calibri"/>
            </a:endParaRPr>
          </a:p>
          <a:p>
            <a:pPr marL="606425" lvl="1" indent="-514350">
              <a:buFont typeface="+mj-lt"/>
              <a:buAutoNum type="arabicPeriod"/>
              <a:tabLst>
                <a:tab pos="457200" algn="l"/>
              </a:tabLst>
            </a:pPr>
            <a:r>
              <a:rPr lang="en-US" sz="6400"/>
              <a:t>Paycheck/Stipend Receipt Log</a:t>
            </a:r>
            <a:endParaRPr lang="en-US" sz="6400">
              <a:cs typeface="Calibri"/>
            </a:endParaRPr>
          </a:p>
          <a:p>
            <a:pPr marL="606425" lvl="1" indent="-514350">
              <a:buFont typeface="+mj-lt"/>
              <a:buAutoNum type="arabicPeriod"/>
              <a:tabLst>
                <a:tab pos="457200" algn="l"/>
              </a:tabLst>
            </a:pPr>
            <a:r>
              <a:rPr lang="en-US" sz="6400"/>
              <a:t>Support Services Documentation</a:t>
            </a:r>
            <a:endParaRPr lang="en-US" sz="6400">
              <a:cs typeface="Calibri"/>
            </a:endParaRPr>
          </a:p>
          <a:p>
            <a:pPr marL="606425" lvl="1" indent="-514350">
              <a:buAutoNum type="arabicPeriod"/>
              <a:tabLst>
                <a:tab pos="457200" algn="l"/>
              </a:tabLst>
            </a:pPr>
            <a:r>
              <a:rPr lang="en-US" sz="6400">
                <a:cs typeface="Calibri"/>
              </a:rPr>
              <a:t>Petition for Termination of Mandatory Supervised Release</a:t>
            </a:r>
          </a:p>
          <a:p>
            <a:pPr marL="606425" lvl="1" indent="-514350">
              <a:buFont typeface="+mj-lt"/>
              <a:buAutoNum type="arabicPeriod"/>
              <a:tabLst>
                <a:tab pos="457200" algn="l"/>
              </a:tabLst>
            </a:pPr>
            <a:endParaRPr lang="en-US" sz="6400">
              <a:cs typeface="Calibri"/>
            </a:endParaRPr>
          </a:p>
        </p:txBody>
      </p:sp>
      <p:sp>
        <p:nvSpPr>
          <p:cNvPr id="4" name="Date Placeholder 3"/>
          <p:cNvSpPr>
            <a:spLocks noGrp="1"/>
          </p:cNvSpPr>
          <p:nvPr>
            <p:ph type="dt" sz="half" idx="10"/>
          </p:nvPr>
        </p:nvSpPr>
        <p:spPr/>
        <p:txBody>
          <a:bodyPr/>
          <a:lstStyle/>
          <a:p>
            <a:r>
              <a:rPr lang="en-US"/>
              <a:t>June 2024                                      </a:t>
            </a:r>
          </a:p>
        </p:txBody>
      </p:sp>
      <p:sp>
        <p:nvSpPr>
          <p:cNvPr id="5" name="Slide Number Placeholder 4"/>
          <p:cNvSpPr>
            <a:spLocks noGrp="1"/>
          </p:cNvSpPr>
          <p:nvPr>
            <p:ph type="sldNum" sz="quarter" idx="12"/>
          </p:nvPr>
        </p:nvSpPr>
        <p:spPr>
          <a:xfrm>
            <a:off x="2073500" y="9322648"/>
            <a:ext cx="3508498" cy="535516"/>
          </a:xfrm>
        </p:spPr>
        <p:txBody>
          <a:bodyPr/>
          <a:lstStyle/>
          <a:p>
            <a:fld id="{B90626FA-D331-4D70-B5B5-171CD10CD5FC}" type="slidenum">
              <a:rPr lang="en-US" smtClean="0"/>
              <a:pPr/>
              <a:t>31</a:t>
            </a:fld>
            <a:endParaRPr lang="en-US"/>
          </a:p>
        </p:txBody>
      </p:sp>
      <p:sp>
        <p:nvSpPr>
          <p:cNvPr id="11" name="Rectangle: Rounded Corners 10">
            <a:extLst>
              <a:ext uri="{FF2B5EF4-FFF2-40B4-BE49-F238E27FC236}">
                <a16:creationId xmlns:a16="http://schemas.microsoft.com/office/drawing/2014/main" id="{59B31DE1-EB98-49E1-6BF5-47E90EDBF785}"/>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236302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889" y="146831"/>
            <a:ext cx="4084566" cy="578868"/>
          </a:xfrm>
        </p:spPr>
        <p:txBody>
          <a:bodyPr>
            <a:normAutofit/>
          </a:bodyPr>
          <a:lstStyle/>
          <a:p>
            <a:pPr marL="457200" indent="-457200" algn="ctr">
              <a:buAutoNum type="romanUcPeriod"/>
            </a:pPr>
            <a:r>
              <a:rPr lang="en-US" sz="2800" b="1">
                <a:ea typeface="Calibri"/>
                <a:cs typeface="Calibri"/>
              </a:rPr>
              <a:t>Program Overview</a:t>
            </a:r>
          </a:p>
        </p:txBody>
      </p:sp>
      <p:sp>
        <p:nvSpPr>
          <p:cNvPr id="3" name="Content Placeholder 2"/>
          <p:cNvSpPr>
            <a:spLocks noGrp="1"/>
          </p:cNvSpPr>
          <p:nvPr>
            <p:ph idx="1"/>
          </p:nvPr>
        </p:nvSpPr>
        <p:spPr>
          <a:xfrm>
            <a:off x="135248" y="1468192"/>
            <a:ext cx="7252207" cy="6722771"/>
          </a:xfrm>
        </p:spPr>
        <p:txBody>
          <a:bodyPr vert="horz" lIns="101882" tIns="50941" rIns="101882" bIns="50941" rtlCol="0" anchor="t">
            <a:normAutofit fontScale="70000" lnSpcReduction="20000"/>
          </a:bodyPr>
          <a:lstStyle/>
          <a:p>
            <a:pPr marL="292100" lvl="2" indent="0">
              <a:buNone/>
            </a:pPr>
            <a:r>
              <a:rPr lang="en-US" sz="3100" b="1"/>
              <a:t>A. Background </a:t>
            </a:r>
            <a:endParaRPr lang="en-US" sz="3100" b="1">
              <a:cs typeface="Calibri"/>
            </a:endParaRPr>
          </a:p>
          <a:p>
            <a:pPr marL="292100" lvl="2" indent="0">
              <a:buNone/>
            </a:pPr>
            <a:endParaRPr lang="en-US" sz="2800" b="1">
              <a:ea typeface="+mn-lt"/>
              <a:cs typeface="+mn-lt"/>
            </a:endParaRPr>
          </a:p>
          <a:p>
            <a:pPr marL="292100" lvl="2" indent="0" algn="just">
              <a:buNone/>
            </a:pPr>
            <a:r>
              <a:rPr lang="en-US" sz="2300">
                <a:ea typeface="+mn-lt"/>
                <a:cs typeface="+mn-lt"/>
              </a:rPr>
              <a:t>With a population of over 2.2 million, Cook County is the most densely populated region in the State of Illinois, and a majority of returning residents will call Cook County home once their sentences are complete.  Illinois’ two large justice institutions, Cook County Department of Corrections (CCDOC) and the Illinois Department of Corrections (IDOC), provide a steady and high number of reentrants to the region. Once individuals are released from confinement, navigating the reentry landscape in Cook County is deeply challenging due to a need for greater coordination among local government agencies, public policy makers, direct service organizations, and other pertinent stake holders.  Returning residents are required to secure housing, medical services, employment, food security and overcome a myriad of barriers, and require enhanced support in a major metropolitan area with several overlapping jurisdictions. Lack of strong coordination of services leads to higher recidivism levels, as too often, individuals resort to familiar criminal behaviors in the face of very significant barriers to integration into the legitimate economy. </a:t>
            </a:r>
            <a:endParaRPr lang="en-US" sz="2300">
              <a:cs typeface="Calibri"/>
            </a:endParaRPr>
          </a:p>
          <a:p>
            <a:pPr marL="292100" lvl="2" indent="0" algn="just">
              <a:buNone/>
            </a:pPr>
            <a:endParaRPr lang="en-US" sz="2300">
              <a:ea typeface="+mn-lt"/>
              <a:cs typeface="+mn-lt"/>
            </a:endParaRPr>
          </a:p>
          <a:p>
            <a:pPr marL="292100" lvl="2" indent="0" algn="just">
              <a:buNone/>
            </a:pPr>
            <a:r>
              <a:rPr lang="en-US" sz="2300">
                <a:ea typeface="+mn-lt"/>
                <a:cs typeface="+mn-lt"/>
              </a:rPr>
              <a:t>Despite the sobering poverty and recidivism data that would suggest the contrary, there is immense, untapped talent to mine from returning residents. The groundswell of support for true criminal justice reform provides an opportunity to take meaningful steps in a more just system. In response, the Chicago Cook Workforce Partnership, in collaboration with the Cook County Justice Advisory Council, is launching </a:t>
            </a:r>
            <a:r>
              <a:rPr lang="en-US" sz="2300" b="1">
                <a:ea typeface="+mn-lt"/>
                <a:cs typeface="+mn-lt"/>
              </a:rPr>
              <a:t>The Reentry Navigation Initiative: The Road Home.</a:t>
            </a:r>
            <a:r>
              <a:rPr lang="en-US" sz="2300">
                <a:ea typeface="+mn-lt"/>
                <a:cs typeface="+mn-lt"/>
              </a:rPr>
              <a:t> This program is designed to address the holistic needs of people returning to Cook County from incarceration.</a:t>
            </a:r>
            <a:endParaRPr lang="en-US" sz="2300">
              <a:cs typeface="Calibri"/>
            </a:endParaRPr>
          </a:p>
          <a:p>
            <a:pPr marL="292100" lvl="2" indent="0" algn="just">
              <a:buNone/>
            </a:pPr>
            <a:endParaRPr lang="en-US" sz="2000" b="1">
              <a:cs typeface="Calibri"/>
            </a:endParaRPr>
          </a:p>
        </p:txBody>
      </p:sp>
      <p:sp>
        <p:nvSpPr>
          <p:cNvPr id="4" name="Date Placeholder 3"/>
          <p:cNvSpPr>
            <a:spLocks noGrp="1"/>
          </p:cNvSpPr>
          <p:nvPr>
            <p:ph type="dt" sz="half" idx="10"/>
          </p:nvPr>
        </p:nvSpPr>
        <p:spPr/>
        <p:txBody>
          <a:bodyPr/>
          <a:lstStyle/>
          <a:p>
            <a:r>
              <a:rPr lang="en-US"/>
              <a:t>June 2024                                      </a:t>
            </a:r>
          </a:p>
        </p:txBody>
      </p:sp>
      <p:sp>
        <p:nvSpPr>
          <p:cNvPr id="6" name="Slide Number Placeholder 5"/>
          <p:cNvSpPr>
            <a:spLocks noGrp="1"/>
          </p:cNvSpPr>
          <p:nvPr>
            <p:ph type="sldNum" sz="quarter" idx="12"/>
          </p:nvPr>
        </p:nvSpPr>
        <p:spPr/>
        <p:txBody>
          <a:bodyPr/>
          <a:lstStyle/>
          <a:p>
            <a:fld id="{B90626FA-D331-4D70-B5B5-171CD10CD5FC}" type="slidenum">
              <a:rPr lang="en-US" smtClean="0"/>
              <a:t>4</a:t>
            </a:fld>
            <a:endParaRPr lang="en-US"/>
          </a:p>
        </p:txBody>
      </p:sp>
      <p:sp>
        <p:nvSpPr>
          <p:cNvPr id="5" name="Rectangle: Rounded Corners 4">
            <a:extLst>
              <a:ext uri="{FF2B5EF4-FFF2-40B4-BE49-F238E27FC236}">
                <a16:creationId xmlns:a16="http://schemas.microsoft.com/office/drawing/2014/main" id="{9498F5DE-1A0D-3C9B-AFBA-5338C99808CB}"/>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150079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E0474-9230-4D86-8E24-2DA809D3F6B9}"/>
              </a:ext>
            </a:extLst>
          </p:cNvPr>
          <p:cNvSpPr>
            <a:spLocks noGrp="1"/>
          </p:cNvSpPr>
          <p:nvPr>
            <p:ph idx="1"/>
          </p:nvPr>
        </p:nvSpPr>
        <p:spPr>
          <a:xfrm>
            <a:off x="417196" y="498103"/>
            <a:ext cx="6948228" cy="8373759"/>
          </a:xfrm>
        </p:spPr>
        <p:txBody>
          <a:bodyPr vert="horz" lIns="101882" tIns="50941" rIns="101882" bIns="50941" rtlCol="0" anchor="t">
            <a:normAutofit/>
          </a:bodyPr>
          <a:lstStyle/>
          <a:p>
            <a:endParaRPr lang="en-US" sz="2000" b="1">
              <a:cs typeface="Calibri"/>
            </a:endParaRPr>
          </a:p>
          <a:p>
            <a:endParaRPr lang="en-US" sz="2000" b="1">
              <a:cs typeface="Calibri"/>
            </a:endParaRPr>
          </a:p>
          <a:p>
            <a:r>
              <a:rPr lang="en-US" sz="2400" b="1">
                <a:cs typeface="Calibri"/>
              </a:rPr>
              <a:t>B. Purpose</a:t>
            </a:r>
            <a:endParaRPr lang="en-US" sz="2400">
              <a:cs typeface="Calibri"/>
            </a:endParaRPr>
          </a:p>
        </p:txBody>
      </p:sp>
      <p:sp>
        <p:nvSpPr>
          <p:cNvPr id="4" name="Date Placeholder 3">
            <a:extLst>
              <a:ext uri="{FF2B5EF4-FFF2-40B4-BE49-F238E27FC236}">
                <a16:creationId xmlns:a16="http://schemas.microsoft.com/office/drawing/2014/main" id="{1F49C4FE-77B9-4C23-9564-B58F548B8AA7}"/>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91E1D8D4-4DB1-482E-BC49-F02C2137C060}"/>
              </a:ext>
            </a:extLst>
          </p:cNvPr>
          <p:cNvSpPr>
            <a:spLocks noGrp="1"/>
          </p:cNvSpPr>
          <p:nvPr>
            <p:ph type="sldNum" sz="quarter" idx="12"/>
          </p:nvPr>
        </p:nvSpPr>
        <p:spPr/>
        <p:txBody>
          <a:bodyPr/>
          <a:lstStyle/>
          <a:p>
            <a:fld id="{B90626FA-D331-4D70-B5B5-171CD10CD5FC}" type="slidenum">
              <a:rPr lang="en-US" smtClean="0"/>
              <a:pPr/>
              <a:t>5</a:t>
            </a:fld>
            <a:endParaRPr lang="en-US"/>
          </a:p>
        </p:txBody>
      </p:sp>
      <p:sp>
        <p:nvSpPr>
          <p:cNvPr id="6" name="Content Placeholder 5">
            <a:extLst>
              <a:ext uri="{FF2B5EF4-FFF2-40B4-BE49-F238E27FC236}">
                <a16:creationId xmlns:a16="http://schemas.microsoft.com/office/drawing/2014/main" id="{C0A27305-37F3-4589-9BA1-F99625F8B8D8}"/>
              </a:ext>
            </a:extLst>
          </p:cNvPr>
          <p:cNvSpPr>
            <a:spLocks noGrp="1"/>
          </p:cNvSpPr>
          <p:nvPr>
            <p:ph sz="quarter" idx="13"/>
          </p:nvPr>
        </p:nvSpPr>
        <p:spPr>
          <a:xfrm>
            <a:off x="2060864" y="119778"/>
            <a:ext cx="5181600" cy="461682"/>
          </a:xfrm>
        </p:spPr>
        <p:txBody>
          <a:bodyPr vert="horz" lIns="101882" tIns="50941" rIns="101882" bIns="50941" rtlCol="0" anchor="t">
            <a:noAutofit/>
          </a:bodyPr>
          <a:lstStyle/>
          <a:p>
            <a:pPr algn="r"/>
            <a:r>
              <a:rPr lang="en-US" sz="2800" b="1">
                <a:cs typeface="Calibri"/>
              </a:rPr>
              <a:t>I. Program Overview</a:t>
            </a:r>
            <a:endParaRPr lang="en-US" sz="2800">
              <a:cs typeface="Calibri"/>
            </a:endParaRPr>
          </a:p>
        </p:txBody>
      </p:sp>
      <p:sp>
        <p:nvSpPr>
          <p:cNvPr id="7" name="TextBox 6">
            <a:extLst>
              <a:ext uri="{FF2B5EF4-FFF2-40B4-BE49-F238E27FC236}">
                <a16:creationId xmlns:a16="http://schemas.microsoft.com/office/drawing/2014/main" id="{2B3B9A13-0335-4FEA-8A24-6DAA548BF325}"/>
              </a:ext>
            </a:extLst>
          </p:cNvPr>
          <p:cNvSpPr txBox="1"/>
          <p:nvPr/>
        </p:nvSpPr>
        <p:spPr>
          <a:xfrm>
            <a:off x="388620" y="1797810"/>
            <a:ext cx="6943725"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800">
              <a:ea typeface="+mn-lt"/>
              <a:cs typeface="+mn-lt"/>
            </a:endParaRPr>
          </a:p>
          <a:p>
            <a:r>
              <a:rPr lang="en-US" sz="1800">
                <a:ea typeface="+mn-lt"/>
                <a:cs typeface="+mn-lt"/>
              </a:rPr>
              <a:t>The Reentry Navigation Initiative: The Road Home program is designed to guide returning residents through a seamless reentry system from prerelease services all the way through to unsubsidized employment, post-secondary education, or a recognized apprenticeship. Each component of the program delivery model is intended to build towards a career pathway and ultimately self-sufficiency for the program participants.</a:t>
            </a:r>
            <a:endParaRPr lang="en-US" sz="1800">
              <a:cs typeface="Calibri"/>
            </a:endParaRPr>
          </a:p>
          <a:p>
            <a:endParaRPr lang="en-US" sz="1800"/>
          </a:p>
          <a:p>
            <a:r>
              <a:rPr lang="en-US" sz="1800"/>
              <a:t>The Reentry Navigation Initiative: The Road Home program places</a:t>
            </a:r>
            <a:endParaRPr lang="en-US" sz="1800">
              <a:cs typeface="Calibri"/>
            </a:endParaRPr>
          </a:p>
          <a:p>
            <a:r>
              <a:rPr lang="en-US" sz="1800"/>
              <a:t>returning residents in subsidized employment, exposes them to viable careers, expands their skill sets and connects them to the training and resources they need to achieve long-term employment in growing industries.  ​</a:t>
            </a:r>
            <a:endParaRPr lang="en-US" sz="1800">
              <a:cs typeface="Calibri"/>
            </a:endParaRPr>
          </a:p>
          <a:p>
            <a:r>
              <a:rPr lang="en-US" sz="1800"/>
              <a:t>​</a:t>
            </a:r>
          </a:p>
          <a:p>
            <a:r>
              <a:rPr lang="en-US" sz="1800"/>
              <a:t>The Reentry Navigation Initiative: The Road Home program connects returning residents to career pathways in a wide choice of vocations including, but not limited to Transportation, Distribution &amp; Logistics, Construction, Manufacturing, Information Technology, etc. </a:t>
            </a:r>
            <a:endParaRPr lang="en-US" sz="1800">
              <a:cs typeface="Calibri"/>
            </a:endParaRPr>
          </a:p>
          <a:p>
            <a:endParaRPr lang="en-US" sz="1800"/>
          </a:p>
          <a:p>
            <a:endParaRPr lang="en-US" sz="1800">
              <a:cs typeface="Calibri"/>
            </a:endParaRPr>
          </a:p>
          <a:p>
            <a:r>
              <a:rPr lang="en-US" sz="1800"/>
              <a:t>​</a:t>
            </a:r>
            <a:endParaRPr lang="en-US" sz="1800">
              <a:cs typeface="Calibri"/>
            </a:endParaRPr>
          </a:p>
        </p:txBody>
      </p:sp>
      <p:sp>
        <p:nvSpPr>
          <p:cNvPr id="9" name="Rectangle: Rounded Corners 8">
            <a:extLst>
              <a:ext uri="{FF2B5EF4-FFF2-40B4-BE49-F238E27FC236}">
                <a16:creationId xmlns:a16="http://schemas.microsoft.com/office/drawing/2014/main" id="{3693BF26-B8D8-138E-7FB3-E7DE5CC55FAB}"/>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45457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34F23-031F-48BF-BC74-0CCFEF724D85}"/>
              </a:ext>
            </a:extLst>
          </p:cNvPr>
          <p:cNvSpPr>
            <a:spLocks noGrp="1"/>
          </p:cNvSpPr>
          <p:nvPr>
            <p:ph idx="1"/>
          </p:nvPr>
        </p:nvSpPr>
        <p:spPr>
          <a:xfrm>
            <a:off x="296214" y="1133341"/>
            <a:ext cx="6946250" cy="7814721"/>
          </a:xfrm>
        </p:spPr>
        <p:txBody>
          <a:bodyPr vert="horz" lIns="101882" tIns="50941" rIns="101882" bIns="50941" rtlCol="0" anchor="t">
            <a:normAutofit/>
          </a:bodyPr>
          <a:lstStyle/>
          <a:p>
            <a:r>
              <a:rPr lang="en-US" sz="2400" b="1">
                <a:cs typeface="Calibri"/>
              </a:rPr>
              <a:t>C. Implementation</a:t>
            </a:r>
          </a:p>
          <a:p>
            <a:endParaRPr lang="en-US" sz="2400" b="1">
              <a:cs typeface="Calibri"/>
            </a:endParaRPr>
          </a:p>
          <a:p>
            <a:endParaRPr lang="en-US" sz="2400" b="1">
              <a:cs typeface="Calibri"/>
            </a:endParaRPr>
          </a:p>
          <a:p>
            <a:endParaRPr lang="en-US" sz="2400" b="1">
              <a:cs typeface="Calibri"/>
            </a:endParaRPr>
          </a:p>
        </p:txBody>
      </p:sp>
      <p:sp>
        <p:nvSpPr>
          <p:cNvPr id="4" name="Date Placeholder 3">
            <a:extLst>
              <a:ext uri="{FF2B5EF4-FFF2-40B4-BE49-F238E27FC236}">
                <a16:creationId xmlns:a16="http://schemas.microsoft.com/office/drawing/2014/main" id="{3B91AAEE-A308-4F89-BBF3-B06D815390D8}"/>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5D954A33-CF80-48C4-B753-3A9C1658E2A3}"/>
              </a:ext>
            </a:extLst>
          </p:cNvPr>
          <p:cNvSpPr>
            <a:spLocks noGrp="1"/>
          </p:cNvSpPr>
          <p:nvPr>
            <p:ph type="sldNum" sz="quarter" idx="12"/>
          </p:nvPr>
        </p:nvSpPr>
        <p:spPr/>
        <p:txBody>
          <a:bodyPr/>
          <a:lstStyle/>
          <a:p>
            <a:fld id="{B90626FA-D331-4D70-B5B5-171CD10CD5FC}" type="slidenum">
              <a:rPr lang="en-US" smtClean="0"/>
              <a:pPr/>
              <a:t>6</a:t>
            </a:fld>
            <a:endParaRPr lang="en-US"/>
          </a:p>
        </p:txBody>
      </p:sp>
      <p:sp>
        <p:nvSpPr>
          <p:cNvPr id="6" name="Content Placeholder 5">
            <a:extLst>
              <a:ext uri="{FF2B5EF4-FFF2-40B4-BE49-F238E27FC236}">
                <a16:creationId xmlns:a16="http://schemas.microsoft.com/office/drawing/2014/main" id="{5CBE3FF8-CB60-438C-913E-E038E171FB9C}"/>
              </a:ext>
            </a:extLst>
          </p:cNvPr>
          <p:cNvSpPr>
            <a:spLocks noGrp="1"/>
          </p:cNvSpPr>
          <p:nvPr>
            <p:ph sz="quarter" idx="13"/>
          </p:nvPr>
        </p:nvSpPr>
        <p:spPr>
          <a:xfrm>
            <a:off x="2060864" y="255631"/>
            <a:ext cx="5181600" cy="690282"/>
          </a:xfrm>
        </p:spPr>
        <p:txBody>
          <a:bodyPr vert="horz" lIns="101882" tIns="50941" rIns="101882" bIns="50941" rtlCol="0" anchor="t">
            <a:noAutofit/>
          </a:bodyPr>
          <a:lstStyle/>
          <a:p>
            <a:pPr algn="r"/>
            <a:r>
              <a:rPr lang="en-US" sz="2800" b="1">
                <a:cs typeface="Calibri"/>
              </a:rPr>
              <a:t>I. Program Overview</a:t>
            </a:r>
          </a:p>
        </p:txBody>
      </p:sp>
      <p:sp>
        <p:nvSpPr>
          <p:cNvPr id="7" name="TextBox 6">
            <a:extLst>
              <a:ext uri="{FF2B5EF4-FFF2-40B4-BE49-F238E27FC236}">
                <a16:creationId xmlns:a16="http://schemas.microsoft.com/office/drawing/2014/main" id="{173C227C-670E-48B2-BCF8-043296D173DF}"/>
              </a:ext>
            </a:extLst>
          </p:cNvPr>
          <p:cNvSpPr txBox="1"/>
          <p:nvPr/>
        </p:nvSpPr>
        <p:spPr>
          <a:xfrm>
            <a:off x="296214" y="1895341"/>
            <a:ext cx="671252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t>Program operators will implement and deliver a pre-prescribed three phase program model intended to provide the necessary supports both pre- and post-release. By providing a graduated level of services, beginning with basic needs, participants will matriculate through the different program phases, with each phase building on its predecessor, ultimately preparing a participant for self-sufficiency post program exit.  By offering documentation assistance, supportive services, paid work experiences, housing, legal assistance, mental health, cash assistance, career readiness training, career exploration, and other appropriate supports, program navigators will be responsible for placing program participants into stable unsubsidized employment, post-secondary education, or a recognized apprenticeship.</a:t>
            </a:r>
          </a:p>
        </p:txBody>
      </p:sp>
      <p:sp>
        <p:nvSpPr>
          <p:cNvPr id="2" name="Rectangle: Rounded Corners 1">
            <a:extLst>
              <a:ext uri="{FF2B5EF4-FFF2-40B4-BE49-F238E27FC236}">
                <a16:creationId xmlns:a16="http://schemas.microsoft.com/office/drawing/2014/main" id="{1C35E881-F76B-1367-C5D0-FCE02548D538}"/>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265897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DA6F7-3605-4D0C-9463-7E424472BE86}"/>
              </a:ext>
            </a:extLst>
          </p:cNvPr>
          <p:cNvSpPr>
            <a:spLocks noGrp="1"/>
          </p:cNvSpPr>
          <p:nvPr>
            <p:ph idx="1"/>
          </p:nvPr>
        </p:nvSpPr>
        <p:spPr>
          <a:xfrm>
            <a:off x="388621" y="1000020"/>
            <a:ext cx="7065432" cy="8224435"/>
          </a:xfrm>
        </p:spPr>
        <p:txBody>
          <a:bodyPr vert="horz" lIns="101882" tIns="50941" rIns="101882" bIns="50941" rtlCol="0" anchor="t">
            <a:normAutofit/>
          </a:bodyPr>
          <a:lstStyle/>
          <a:p>
            <a:r>
              <a:rPr lang="en-US" sz="2400" b="1">
                <a:cs typeface="Calibri"/>
              </a:rPr>
              <a:t>D. Program Design</a:t>
            </a:r>
            <a:endParaRPr lang="en-US" sz="2400">
              <a:cs typeface="Calibri"/>
            </a:endParaRPr>
          </a:p>
        </p:txBody>
      </p:sp>
      <p:sp>
        <p:nvSpPr>
          <p:cNvPr id="4" name="Date Placeholder 3">
            <a:extLst>
              <a:ext uri="{FF2B5EF4-FFF2-40B4-BE49-F238E27FC236}">
                <a16:creationId xmlns:a16="http://schemas.microsoft.com/office/drawing/2014/main" id="{DAECECA6-66D8-4CF6-B373-4C2EBCEA8799}"/>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FFF80B72-B07B-4237-A0E2-A0D8095276D4}"/>
              </a:ext>
            </a:extLst>
          </p:cNvPr>
          <p:cNvSpPr>
            <a:spLocks noGrp="1"/>
          </p:cNvSpPr>
          <p:nvPr>
            <p:ph type="sldNum" sz="quarter" idx="12"/>
          </p:nvPr>
        </p:nvSpPr>
        <p:spPr/>
        <p:txBody>
          <a:bodyPr/>
          <a:lstStyle/>
          <a:p>
            <a:fld id="{B90626FA-D331-4D70-B5B5-171CD10CD5FC}" type="slidenum">
              <a:rPr lang="en-US" smtClean="0"/>
              <a:pPr/>
              <a:t>7</a:t>
            </a:fld>
            <a:endParaRPr lang="en-US"/>
          </a:p>
        </p:txBody>
      </p:sp>
      <p:sp>
        <p:nvSpPr>
          <p:cNvPr id="85" name="Content Placeholder 84">
            <a:extLst>
              <a:ext uri="{FF2B5EF4-FFF2-40B4-BE49-F238E27FC236}">
                <a16:creationId xmlns:a16="http://schemas.microsoft.com/office/drawing/2014/main" id="{28FD4974-23C7-482C-AF16-D709753F124B}"/>
              </a:ext>
            </a:extLst>
          </p:cNvPr>
          <p:cNvSpPr>
            <a:spLocks noGrp="1"/>
          </p:cNvSpPr>
          <p:nvPr>
            <p:ph sz="quarter" idx="13"/>
          </p:nvPr>
        </p:nvSpPr>
        <p:spPr>
          <a:xfrm>
            <a:off x="3103808" y="91726"/>
            <a:ext cx="4530687" cy="893996"/>
          </a:xfrm>
        </p:spPr>
        <p:txBody>
          <a:bodyPr vert="horz" lIns="101882" tIns="50941" rIns="101882" bIns="50941" rtlCol="0" anchor="t">
            <a:noAutofit/>
          </a:bodyPr>
          <a:lstStyle/>
          <a:p>
            <a:pPr algn="r"/>
            <a:r>
              <a:rPr lang="en-US" sz="2800" b="1">
                <a:cs typeface="Calibri"/>
              </a:rPr>
              <a:t>I. Program Overview</a:t>
            </a:r>
            <a:endParaRPr lang="en-US" sz="2800" b="1"/>
          </a:p>
        </p:txBody>
      </p:sp>
      <p:graphicFrame>
        <p:nvGraphicFramePr>
          <p:cNvPr id="86" name="Diagram 86">
            <a:extLst>
              <a:ext uri="{FF2B5EF4-FFF2-40B4-BE49-F238E27FC236}">
                <a16:creationId xmlns:a16="http://schemas.microsoft.com/office/drawing/2014/main" id="{4B361F67-AD5F-42C5-AEF8-BDF728E69251}"/>
              </a:ext>
            </a:extLst>
          </p:cNvPr>
          <p:cNvGraphicFramePr/>
          <p:nvPr>
            <p:extLst>
              <p:ext uri="{D42A27DB-BD31-4B8C-83A1-F6EECF244321}">
                <p14:modId xmlns:p14="http://schemas.microsoft.com/office/powerpoint/2010/main" val="4288095820"/>
              </p:ext>
            </p:extLst>
          </p:nvPr>
        </p:nvGraphicFramePr>
        <p:xfrm>
          <a:off x="1090535" y="1901721"/>
          <a:ext cx="5973581" cy="638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AB08FF00-8E9C-3D36-2D18-13FEA302F898}"/>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351043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784" y="70044"/>
            <a:ext cx="3319203" cy="669601"/>
          </a:xfrm>
        </p:spPr>
        <p:txBody>
          <a:bodyPr>
            <a:normAutofit/>
          </a:bodyPr>
          <a:lstStyle/>
          <a:p>
            <a:r>
              <a:rPr lang="en-US" sz="2800" b="1"/>
              <a:t>I. Program Overview</a:t>
            </a:r>
            <a:endParaRPr lang="en-US" sz="2800" b="1">
              <a:cs typeface="Calibri"/>
            </a:endParaRPr>
          </a:p>
        </p:txBody>
      </p:sp>
      <p:sp>
        <p:nvSpPr>
          <p:cNvPr id="4" name="Date Placeholder 3"/>
          <p:cNvSpPr>
            <a:spLocks noGrp="1"/>
          </p:cNvSpPr>
          <p:nvPr>
            <p:ph type="dt" sz="half" idx="10"/>
          </p:nvPr>
        </p:nvSpPr>
        <p:spPr/>
        <p:txBody>
          <a:bodyPr/>
          <a:lstStyle/>
          <a:p>
            <a:r>
              <a:rPr lang="en-US"/>
              <a:t>June 2024                                      </a:t>
            </a:r>
          </a:p>
        </p:txBody>
      </p:sp>
      <p:sp>
        <p:nvSpPr>
          <p:cNvPr id="5" name="Slide Number Placeholder 4"/>
          <p:cNvSpPr>
            <a:spLocks noGrp="1"/>
          </p:cNvSpPr>
          <p:nvPr>
            <p:ph type="sldNum" sz="quarter" idx="12"/>
          </p:nvPr>
        </p:nvSpPr>
        <p:spPr/>
        <p:txBody>
          <a:bodyPr/>
          <a:lstStyle/>
          <a:p>
            <a:fld id="{B90626FA-D331-4D70-B5B5-171CD10CD5FC}" type="slidenum">
              <a:rPr lang="en-US" smtClean="0"/>
              <a:pPr/>
              <a:t>8</a:t>
            </a:fld>
            <a:endParaRPr lang="en-US"/>
          </a:p>
        </p:txBody>
      </p:sp>
      <p:sp>
        <p:nvSpPr>
          <p:cNvPr id="6" name="Content Placeholder 5"/>
          <p:cNvSpPr>
            <a:spLocks noGrp="1"/>
          </p:cNvSpPr>
          <p:nvPr>
            <p:ph sz="quarter" idx="13"/>
          </p:nvPr>
        </p:nvSpPr>
        <p:spPr>
          <a:xfrm>
            <a:off x="189089" y="589892"/>
            <a:ext cx="6632448" cy="535516"/>
          </a:xfrm>
        </p:spPr>
        <p:txBody>
          <a:bodyPr vert="horz" lIns="101882" tIns="50941" rIns="101882" bIns="50941" rtlCol="0" anchor="t">
            <a:noAutofit/>
          </a:bodyPr>
          <a:lstStyle/>
          <a:p>
            <a:r>
              <a:rPr lang="en-US" sz="2400" b="1"/>
              <a:t>E. Program Goal</a:t>
            </a:r>
            <a:endParaRPr lang="en-US">
              <a:cs typeface="Calibri"/>
            </a:endParaRPr>
          </a:p>
        </p:txBody>
      </p:sp>
      <p:sp>
        <p:nvSpPr>
          <p:cNvPr id="11" name="Rectangle: Rounded Corners 10">
            <a:extLst>
              <a:ext uri="{FF2B5EF4-FFF2-40B4-BE49-F238E27FC236}">
                <a16:creationId xmlns:a16="http://schemas.microsoft.com/office/drawing/2014/main" id="{FFE17514-9FC2-7286-5A47-9BAEC50FC91B}"/>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pic>
        <p:nvPicPr>
          <p:cNvPr id="14" name="Picture 13" descr="People chatting at table">
            <a:extLst>
              <a:ext uri="{FF2B5EF4-FFF2-40B4-BE49-F238E27FC236}">
                <a16:creationId xmlns:a16="http://schemas.microsoft.com/office/drawing/2014/main" id="{724108E5-F704-7BFC-AD17-AF67F0D2D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91" y="1402676"/>
            <a:ext cx="2018702" cy="1406827"/>
          </a:xfrm>
          <a:prstGeom prst="rect">
            <a:avLst/>
          </a:prstGeom>
        </p:spPr>
      </p:pic>
      <p:sp>
        <p:nvSpPr>
          <p:cNvPr id="16" name="TextBox 15">
            <a:extLst>
              <a:ext uri="{FF2B5EF4-FFF2-40B4-BE49-F238E27FC236}">
                <a16:creationId xmlns:a16="http://schemas.microsoft.com/office/drawing/2014/main" id="{A2814827-6551-64D9-CE87-8F9379877810}"/>
              </a:ext>
            </a:extLst>
          </p:cNvPr>
          <p:cNvSpPr txBox="1"/>
          <p:nvPr/>
        </p:nvSpPr>
        <p:spPr>
          <a:xfrm>
            <a:off x="2595280" y="1293138"/>
            <a:ext cx="5139689" cy="400110"/>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Navigation Services</a:t>
            </a:r>
          </a:p>
        </p:txBody>
      </p:sp>
      <p:sp>
        <p:nvSpPr>
          <p:cNvPr id="18" name="TextBox 17">
            <a:extLst>
              <a:ext uri="{FF2B5EF4-FFF2-40B4-BE49-F238E27FC236}">
                <a16:creationId xmlns:a16="http://schemas.microsoft.com/office/drawing/2014/main" id="{9D92916C-943A-6B96-B0A9-588F88DE69D8}"/>
              </a:ext>
            </a:extLst>
          </p:cNvPr>
          <p:cNvSpPr txBox="1"/>
          <p:nvPr/>
        </p:nvSpPr>
        <p:spPr>
          <a:xfrm>
            <a:off x="2588747" y="1740375"/>
            <a:ext cx="5043096" cy="1938992"/>
          </a:xfrm>
          <a:prstGeom prst="rect">
            <a:avLst/>
          </a:prstGeom>
          <a:noFill/>
        </p:spPr>
        <p:txBody>
          <a:bodyPr wrap="square">
            <a:spAutoFit/>
          </a:bodyPr>
          <a:lstStyle/>
          <a:p>
            <a:r>
              <a:rPr lang="en-US">
                <a:cs typeface="Calibri"/>
              </a:rPr>
              <a:t>Suite of supportive services provided to help a returning resident overcome</a:t>
            </a:r>
            <a:r>
              <a:rPr lang="en-US">
                <a:ea typeface="+mn-lt"/>
                <a:cs typeface="+mn-lt"/>
              </a:rPr>
              <a:t> any barrier to a successful reentry to </a:t>
            </a:r>
            <a:r>
              <a:rPr lang="en-US">
                <a:cs typeface="Calibri"/>
              </a:rPr>
              <a:t>become socially and economically whole, thereby reducing the recidivism rate and improving the economy in Illinois. </a:t>
            </a:r>
            <a:endParaRPr lang="en-US"/>
          </a:p>
        </p:txBody>
      </p:sp>
      <p:pic>
        <p:nvPicPr>
          <p:cNvPr id="20" name="Picture 19" descr="A group of people in a room&#10;&#10;Description automatically generated">
            <a:extLst>
              <a:ext uri="{FF2B5EF4-FFF2-40B4-BE49-F238E27FC236}">
                <a16:creationId xmlns:a16="http://schemas.microsoft.com/office/drawing/2014/main" id="{AB863B92-DA84-455E-4376-F7E159BECA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3063" y="4079677"/>
            <a:ext cx="1961421" cy="1726306"/>
          </a:xfrm>
          <a:prstGeom prst="rect">
            <a:avLst/>
          </a:prstGeom>
        </p:spPr>
      </p:pic>
      <p:sp>
        <p:nvSpPr>
          <p:cNvPr id="21" name="Freeform 8">
            <a:extLst>
              <a:ext uri="{FF2B5EF4-FFF2-40B4-BE49-F238E27FC236}">
                <a16:creationId xmlns:a16="http://schemas.microsoft.com/office/drawing/2014/main" id="{68B54B4D-6385-8176-DA67-18CC90BEF7F4}"/>
              </a:ext>
            </a:extLst>
          </p:cNvPr>
          <p:cNvSpPr/>
          <p:nvPr/>
        </p:nvSpPr>
        <p:spPr bwMode="auto">
          <a:xfrm>
            <a:off x="2492154" y="3921463"/>
            <a:ext cx="5213838" cy="601676"/>
          </a:xfrm>
          <a:custGeom>
            <a:avLst/>
            <a:gdLst>
              <a:gd name="connsiteX0" fmla="*/ 0 w 1628534"/>
              <a:gd name="connsiteY0" fmla="*/ 190186 h 1141091"/>
              <a:gd name="connsiteX1" fmla="*/ 190186 w 1628534"/>
              <a:gd name="connsiteY1" fmla="*/ 0 h 1141091"/>
              <a:gd name="connsiteX2" fmla="*/ 1438348 w 1628534"/>
              <a:gd name="connsiteY2" fmla="*/ 0 h 1141091"/>
              <a:gd name="connsiteX3" fmla="*/ 1628534 w 1628534"/>
              <a:gd name="connsiteY3" fmla="*/ 190186 h 1141091"/>
              <a:gd name="connsiteX4" fmla="*/ 1628534 w 1628534"/>
              <a:gd name="connsiteY4" fmla="*/ 950905 h 1141091"/>
              <a:gd name="connsiteX5" fmla="*/ 1438348 w 1628534"/>
              <a:gd name="connsiteY5" fmla="*/ 1141091 h 1141091"/>
              <a:gd name="connsiteX6" fmla="*/ 190186 w 1628534"/>
              <a:gd name="connsiteY6" fmla="*/ 1141091 h 1141091"/>
              <a:gd name="connsiteX7" fmla="*/ 0 w 1628534"/>
              <a:gd name="connsiteY7" fmla="*/ 950905 h 1141091"/>
              <a:gd name="connsiteX8" fmla="*/ 0 w 1628534"/>
              <a:gd name="connsiteY8" fmla="*/ 190186 h 114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34" h="1141091">
                <a:moveTo>
                  <a:pt x="0" y="190186"/>
                </a:moveTo>
                <a:cubicBezTo>
                  <a:pt x="0" y="85149"/>
                  <a:pt x="85149" y="0"/>
                  <a:pt x="190186" y="0"/>
                </a:cubicBezTo>
                <a:lnTo>
                  <a:pt x="1438348" y="0"/>
                </a:lnTo>
                <a:cubicBezTo>
                  <a:pt x="1543385" y="0"/>
                  <a:pt x="1628534" y="85149"/>
                  <a:pt x="1628534" y="190186"/>
                </a:cubicBezTo>
                <a:lnTo>
                  <a:pt x="1628534" y="950905"/>
                </a:lnTo>
                <a:cubicBezTo>
                  <a:pt x="1628534" y="1055942"/>
                  <a:pt x="1543385" y="1141091"/>
                  <a:pt x="1438348" y="1141091"/>
                </a:cubicBezTo>
                <a:lnTo>
                  <a:pt x="190186" y="1141091"/>
                </a:lnTo>
                <a:cubicBezTo>
                  <a:pt x="85149" y="1141091"/>
                  <a:pt x="0" y="1055942"/>
                  <a:pt x="0" y="950905"/>
                </a:cubicBezTo>
                <a:lnTo>
                  <a:pt x="0" y="190186"/>
                </a:lnTo>
                <a:close/>
              </a:path>
            </a:pathLst>
          </a:custGeom>
          <a:solidFill>
            <a:srgbClr val="00B050"/>
          </a:solidFill>
          <a:ln w="11429" cap="flat" cmpd="sng" algn="ctr">
            <a:solidFill>
              <a:sysClr val="window" lastClr="FFFFFF">
                <a:hueOff val="0"/>
                <a:satOff val="0"/>
                <a:lumOff val="0"/>
                <a:alphaOff val="0"/>
              </a:sysClr>
            </a:solidFill>
            <a:prstDash val="sysDash"/>
          </a:ln>
          <a:effectLst/>
        </p:spPr>
        <p:txBody>
          <a:bodyPr lIns="131903" tIns="93803" rIns="131903" bIns="93803" spcCol="1270" anchor="ctr"/>
          <a:lstStyle/>
          <a:p>
            <a:pPr algn="ctr" defTabSz="889000">
              <a:lnSpc>
                <a:spcPct val="90000"/>
              </a:lnSpc>
              <a:spcBef>
                <a:spcPct val="0"/>
              </a:spcBef>
              <a:spcAft>
                <a:spcPct val="35000"/>
              </a:spcAft>
              <a:defRPr/>
            </a:pPr>
            <a:r>
              <a:rPr lang="en-US" b="1" kern="0">
                <a:cs typeface="Calibri"/>
              </a:rPr>
              <a:t>Education and Workforce Development Services</a:t>
            </a:r>
          </a:p>
        </p:txBody>
      </p:sp>
      <p:sp>
        <p:nvSpPr>
          <p:cNvPr id="23" name="TextBox 22">
            <a:extLst>
              <a:ext uri="{FF2B5EF4-FFF2-40B4-BE49-F238E27FC236}">
                <a16:creationId xmlns:a16="http://schemas.microsoft.com/office/drawing/2014/main" id="{C54F14F6-49E4-8845-D115-1B7BD20640CD}"/>
              </a:ext>
            </a:extLst>
          </p:cNvPr>
          <p:cNvSpPr txBox="1"/>
          <p:nvPr/>
        </p:nvSpPr>
        <p:spPr>
          <a:xfrm>
            <a:off x="2595281" y="4641111"/>
            <a:ext cx="4743706" cy="1463478"/>
          </a:xfrm>
          <a:prstGeom prst="rect">
            <a:avLst/>
          </a:prstGeom>
          <a:noFill/>
        </p:spPr>
        <p:txBody>
          <a:bodyPr wrap="square">
            <a:sp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a:ea typeface="+mn-ea"/>
                <a:cs typeface="Calibri"/>
              </a:rPr>
              <a:t>Place participants in one of the following before transitioning to the final phase:</a:t>
            </a:r>
            <a:endParaRPr kumimoji="0" lang="en-US" sz="800" b="1" i="0" u="none" strike="noStrike" kern="0" cap="none" spc="0" normalizeH="0" baseline="0" noProof="0">
              <a:ln>
                <a:noFill/>
              </a:ln>
              <a:solidFill>
                <a:prstClr val="black"/>
              </a:solidFill>
              <a:effectLst/>
              <a:uLnTx/>
              <a:uFillTx/>
              <a:latin typeface="Calibri"/>
              <a:ea typeface="+mn-ea"/>
              <a:cs typeface="Calibri"/>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Calibri"/>
              </a:rPr>
              <a:t>Unsubsidized Employment</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Calibri"/>
              </a:rPr>
              <a:t>Post-Secondary Education</a:t>
            </a: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Calibri"/>
              </a:rPr>
              <a:t>Approved Apprenticeship </a:t>
            </a:r>
          </a:p>
        </p:txBody>
      </p:sp>
      <p:pic>
        <p:nvPicPr>
          <p:cNvPr id="28" name="Picture 27" descr="A long straight road with blue sky&#10;&#10;Description automatically generated">
            <a:extLst>
              <a:ext uri="{FF2B5EF4-FFF2-40B4-BE49-F238E27FC236}">
                <a16:creationId xmlns:a16="http://schemas.microsoft.com/office/drawing/2014/main" id="{5498D3B5-FAC8-2194-6423-20805666851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15704" y="6593213"/>
            <a:ext cx="1976907" cy="1726307"/>
          </a:xfrm>
          <a:prstGeom prst="rect">
            <a:avLst/>
          </a:prstGeom>
        </p:spPr>
      </p:pic>
      <p:sp>
        <p:nvSpPr>
          <p:cNvPr id="29" name="Freeform 14">
            <a:extLst>
              <a:ext uri="{FF2B5EF4-FFF2-40B4-BE49-F238E27FC236}">
                <a16:creationId xmlns:a16="http://schemas.microsoft.com/office/drawing/2014/main" id="{30BBBB15-F692-518F-5963-66B58EF78B10}"/>
              </a:ext>
            </a:extLst>
          </p:cNvPr>
          <p:cNvSpPr/>
          <p:nvPr/>
        </p:nvSpPr>
        <p:spPr bwMode="auto">
          <a:xfrm>
            <a:off x="2456645" y="6244834"/>
            <a:ext cx="5249347" cy="498434"/>
          </a:xfrm>
          <a:custGeom>
            <a:avLst/>
            <a:gdLst>
              <a:gd name="connsiteX0" fmla="*/ 0 w 1628569"/>
              <a:gd name="connsiteY0" fmla="*/ 190186 h 1141091"/>
              <a:gd name="connsiteX1" fmla="*/ 190186 w 1628569"/>
              <a:gd name="connsiteY1" fmla="*/ 0 h 1141091"/>
              <a:gd name="connsiteX2" fmla="*/ 1438383 w 1628569"/>
              <a:gd name="connsiteY2" fmla="*/ 0 h 1141091"/>
              <a:gd name="connsiteX3" fmla="*/ 1628569 w 1628569"/>
              <a:gd name="connsiteY3" fmla="*/ 190186 h 1141091"/>
              <a:gd name="connsiteX4" fmla="*/ 1628569 w 1628569"/>
              <a:gd name="connsiteY4" fmla="*/ 950905 h 1141091"/>
              <a:gd name="connsiteX5" fmla="*/ 1438383 w 1628569"/>
              <a:gd name="connsiteY5" fmla="*/ 1141091 h 1141091"/>
              <a:gd name="connsiteX6" fmla="*/ 190186 w 1628569"/>
              <a:gd name="connsiteY6" fmla="*/ 1141091 h 1141091"/>
              <a:gd name="connsiteX7" fmla="*/ 0 w 1628569"/>
              <a:gd name="connsiteY7" fmla="*/ 950905 h 1141091"/>
              <a:gd name="connsiteX8" fmla="*/ 0 w 1628569"/>
              <a:gd name="connsiteY8" fmla="*/ 190186 h 114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69" h="1141091">
                <a:moveTo>
                  <a:pt x="0" y="190186"/>
                </a:moveTo>
                <a:cubicBezTo>
                  <a:pt x="0" y="85149"/>
                  <a:pt x="85149" y="0"/>
                  <a:pt x="190186" y="0"/>
                </a:cubicBezTo>
                <a:lnTo>
                  <a:pt x="1438383" y="0"/>
                </a:lnTo>
                <a:cubicBezTo>
                  <a:pt x="1543420" y="0"/>
                  <a:pt x="1628569" y="85149"/>
                  <a:pt x="1628569" y="190186"/>
                </a:cubicBezTo>
                <a:lnTo>
                  <a:pt x="1628569" y="950905"/>
                </a:lnTo>
                <a:cubicBezTo>
                  <a:pt x="1628569" y="1055942"/>
                  <a:pt x="1543420" y="1141091"/>
                  <a:pt x="1438383" y="1141091"/>
                </a:cubicBezTo>
                <a:lnTo>
                  <a:pt x="190186" y="1141091"/>
                </a:lnTo>
                <a:cubicBezTo>
                  <a:pt x="85149" y="1141091"/>
                  <a:pt x="0" y="1055942"/>
                  <a:pt x="0" y="950905"/>
                </a:cubicBezTo>
                <a:lnTo>
                  <a:pt x="0" y="190186"/>
                </a:lnTo>
                <a:close/>
              </a:path>
            </a:pathLst>
          </a:custGeom>
          <a:solidFill>
            <a:srgbClr val="00B050"/>
          </a:solidFill>
          <a:ln w="11429" cap="flat" cmpd="sng" algn="ctr">
            <a:solidFill>
              <a:sysClr val="window" lastClr="FFFFFF">
                <a:hueOff val="0"/>
                <a:satOff val="0"/>
                <a:lumOff val="0"/>
                <a:alphaOff val="0"/>
              </a:sysClr>
            </a:solidFill>
            <a:prstDash val="sysDash"/>
          </a:ln>
          <a:effectLst/>
        </p:spPr>
        <p:txBody>
          <a:bodyPr lIns="131903" tIns="93803" rIns="131903" bIns="93803" spcCol="1270" anchor="ctr"/>
          <a:lstStyle/>
          <a:p>
            <a:pPr marL="0" marR="0" lvl="0" indent="0" algn="ctr" defTabSz="889000" eaLnBrk="1" fontAlgn="auto" latinLnBrk="0" hangingPunct="1">
              <a:lnSpc>
                <a:spcPct val="100000"/>
              </a:lnSpc>
              <a:spcBef>
                <a:spcPct val="0"/>
              </a:spcBef>
              <a:spcAft>
                <a:spcPts val="0"/>
              </a:spcAft>
              <a:buClrTx/>
              <a:buSzTx/>
              <a:buFontTx/>
              <a:buNone/>
              <a:tabLst/>
              <a:defRPr/>
            </a:pPr>
            <a:r>
              <a:rPr lang="en-US" b="1" kern="0">
                <a:cs typeface="Calibri"/>
              </a:rPr>
              <a:t>Retention</a:t>
            </a:r>
            <a:endParaRPr lang="en-US" b="1" i="0" u="none" strike="noStrike" kern="0" cap="none" spc="0" normalizeH="0" baseline="0" noProof="0">
              <a:ln>
                <a:noFill/>
              </a:ln>
              <a:effectLst/>
              <a:uLnTx/>
              <a:uFillTx/>
              <a:cs typeface="Calibri"/>
            </a:endParaRPr>
          </a:p>
        </p:txBody>
      </p:sp>
      <p:sp>
        <p:nvSpPr>
          <p:cNvPr id="31" name="TextBox 30">
            <a:extLst>
              <a:ext uri="{FF2B5EF4-FFF2-40B4-BE49-F238E27FC236}">
                <a16:creationId xmlns:a16="http://schemas.microsoft.com/office/drawing/2014/main" id="{24E1FB72-F7F4-D70F-50E1-6D54107776C9}"/>
              </a:ext>
            </a:extLst>
          </p:cNvPr>
          <p:cNvSpPr txBox="1"/>
          <p:nvPr/>
        </p:nvSpPr>
        <p:spPr>
          <a:xfrm>
            <a:off x="2409049" y="6751354"/>
            <a:ext cx="5512149" cy="2308324"/>
          </a:xfrm>
          <a:prstGeom prst="rect">
            <a:avLst/>
          </a:prstGeom>
          <a:noFill/>
        </p:spPr>
        <p:txBody>
          <a:bodyPr wrap="square">
            <a:spAutoFit/>
          </a:bodyPr>
          <a:lstStyle/>
          <a:p>
            <a:pPr marL="0" lvl="1" defTabSz="622300">
              <a:lnSpc>
                <a:spcPct val="90000"/>
              </a:lnSpc>
              <a:spcBef>
                <a:spcPct val="0"/>
              </a:spcBef>
              <a:spcAft>
                <a:spcPct val="15000"/>
              </a:spcAft>
              <a:defRPr/>
            </a:pPr>
            <a:r>
              <a:rPr lang="en-US" sz="2000" kern="0">
                <a:cs typeface="Calibri"/>
              </a:rPr>
              <a:t>Career Coaches and Reentry Navigators provide ongoing support during placement to ensure successful retention. All program supports are available to participants during retention.  If placement is unsuccessful,  program staff must identify additional placement opportunities and place participant again. Participants are exited</a:t>
            </a:r>
            <a:r>
              <a:rPr lang="en-US" kern="0">
                <a:cs typeface="Calibri"/>
              </a:rPr>
              <a:t> </a:t>
            </a:r>
            <a:r>
              <a:rPr lang="en-US" sz="2000" kern="0">
                <a:cs typeface="Calibri"/>
              </a:rPr>
              <a:t>from the program upon completion.</a:t>
            </a:r>
            <a:endParaRPr lang="en-US"/>
          </a:p>
        </p:txBody>
      </p:sp>
    </p:spTree>
    <p:extLst>
      <p:ext uri="{BB962C8B-B14F-4D97-AF65-F5344CB8AC3E}">
        <p14:creationId xmlns:p14="http://schemas.microsoft.com/office/powerpoint/2010/main" val="289805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8CE25F4-39F2-461E-A896-5C87A39FABAC}"/>
              </a:ext>
            </a:extLst>
          </p:cNvPr>
          <p:cNvGraphicFramePr>
            <a:graphicFrameLocks noGrp="1"/>
          </p:cNvGraphicFramePr>
          <p:nvPr>
            <p:ph idx="1"/>
            <p:extLst>
              <p:ext uri="{D42A27DB-BD31-4B8C-83A1-F6EECF244321}">
                <p14:modId xmlns:p14="http://schemas.microsoft.com/office/powerpoint/2010/main" val="1388296116"/>
              </p:ext>
            </p:extLst>
          </p:nvPr>
        </p:nvGraphicFramePr>
        <p:xfrm>
          <a:off x="388620" y="1538785"/>
          <a:ext cx="6009552" cy="5866313"/>
        </p:xfrm>
        <a:graphic>
          <a:graphicData uri="http://schemas.openxmlformats.org/drawingml/2006/table">
            <a:tbl>
              <a:tblPr firstRow="1" bandRow="1">
                <a:tableStyleId>{5C22544A-7EE6-4342-B048-85BDC9FD1C3A}</a:tableStyleId>
              </a:tblPr>
              <a:tblGrid>
                <a:gridCol w="5124672">
                  <a:extLst>
                    <a:ext uri="{9D8B030D-6E8A-4147-A177-3AD203B41FA5}">
                      <a16:colId xmlns:a16="http://schemas.microsoft.com/office/drawing/2014/main" val="2658698044"/>
                    </a:ext>
                  </a:extLst>
                </a:gridCol>
                <a:gridCol w="884880">
                  <a:extLst>
                    <a:ext uri="{9D8B030D-6E8A-4147-A177-3AD203B41FA5}">
                      <a16:colId xmlns:a16="http://schemas.microsoft.com/office/drawing/2014/main" val="1663816530"/>
                    </a:ext>
                  </a:extLst>
                </a:gridCol>
              </a:tblGrid>
              <a:tr h="1126166">
                <a:tc gridSpan="2">
                  <a:txBody>
                    <a:bodyPr/>
                    <a:lstStyle/>
                    <a:p>
                      <a:r>
                        <a:rPr lang="en-US"/>
                        <a:t>Program Specific Measures  </a:t>
                      </a:r>
                    </a:p>
                  </a:txBody>
                  <a:tcPr anchor="ctr"/>
                </a:tc>
                <a:tc hMerge="1">
                  <a:txBody>
                    <a:bodyPr/>
                    <a:lstStyle/>
                    <a:p>
                      <a:endParaRPr lang="en-US"/>
                    </a:p>
                  </a:txBody>
                  <a:tcPr/>
                </a:tc>
                <a:extLst>
                  <a:ext uri="{0D108BD9-81ED-4DB2-BD59-A6C34878D82A}">
                    <a16:rowId xmlns:a16="http://schemas.microsoft.com/office/drawing/2014/main" val="3965565911"/>
                  </a:ext>
                </a:extLst>
              </a:tr>
              <a:tr h="2615387">
                <a:tc>
                  <a:txBody>
                    <a:bodyPr/>
                    <a:lstStyle/>
                    <a:p>
                      <a:r>
                        <a:rPr lang="en-US" b="1"/>
                        <a:t>1. Placement into Education and Employment  </a:t>
                      </a:r>
                    </a:p>
                    <a:p>
                      <a:pPr marL="342900" lvl="0" indent="-342900">
                        <a:buFont typeface="Arial" panose="020B0604020202020204" pitchFamily="34" charset="0"/>
                        <a:buChar char="•"/>
                      </a:pPr>
                      <a:r>
                        <a:rPr lang="en-US">
                          <a:effectLst/>
                        </a:rPr>
                        <a:t>Has retention 3 months after initial placement </a:t>
                      </a:r>
                      <a:endParaRPr lang="en-US"/>
                    </a:p>
                    <a:p>
                      <a:pPr marL="342900" lvl="0" indent="-342900">
                        <a:buFont typeface="Arial" panose="020B0604020202020204" pitchFamily="34" charset="0"/>
                        <a:buChar char="•"/>
                      </a:pPr>
                      <a:r>
                        <a:rPr lang="en-US">
                          <a:effectLst/>
                        </a:rPr>
                        <a:t>Post-secondary education, apprenticeships, or vocational programs (case by case) </a:t>
                      </a:r>
                      <a:endParaRPr lang="en-US"/>
                    </a:p>
                  </a:txBody>
                  <a:tcPr anchor="ctr"/>
                </a:tc>
                <a:tc>
                  <a:txBody>
                    <a:bodyPr/>
                    <a:lstStyle/>
                    <a:p>
                      <a:r>
                        <a:rPr lang="en-US"/>
                        <a:t>70%  </a:t>
                      </a:r>
                    </a:p>
                  </a:txBody>
                  <a:tcPr anchor="ctr"/>
                </a:tc>
                <a:extLst>
                  <a:ext uri="{0D108BD9-81ED-4DB2-BD59-A6C34878D82A}">
                    <a16:rowId xmlns:a16="http://schemas.microsoft.com/office/drawing/2014/main" val="197835718"/>
                  </a:ext>
                </a:extLst>
              </a:tr>
              <a:tr h="1062380">
                <a:tc>
                  <a:txBody>
                    <a:bodyPr/>
                    <a:lstStyle/>
                    <a:p>
                      <a:r>
                        <a:rPr lang="en-US" b="1"/>
                        <a:t>2. Industry Recognized Credential </a:t>
                      </a:r>
                      <a:r>
                        <a:rPr lang="en-US"/>
                        <a:t> </a:t>
                      </a:r>
                    </a:p>
                  </a:txBody>
                  <a:tcPr anchor="ctr"/>
                </a:tc>
                <a:tc>
                  <a:txBody>
                    <a:bodyPr/>
                    <a:lstStyle/>
                    <a:p>
                      <a:r>
                        <a:rPr lang="en-US"/>
                        <a:t>60% </a:t>
                      </a:r>
                    </a:p>
                  </a:txBody>
                  <a:tcPr anchor="ctr"/>
                </a:tc>
                <a:extLst>
                  <a:ext uri="{0D108BD9-81ED-4DB2-BD59-A6C34878D82A}">
                    <a16:rowId xmlns:a16="http://schemas.microsoft.com/office/drawing/2014/main" val="416190702"/>
                  </a:ext>
                </a:extLst>
              </a:tr>
              <a:tr h="1062380">
                <a:tc>
                  <a:txBody>
                    <a:bodyPr/>
                    <a:lstStyle/>
                    <a:p>
                      <a:r>
                        <a:rPr lang="en-US" b="1"/>
                        <a:t>3.  Recidivism Rate  </a:t>
                      </a:r>
                    </a:p>
                  </a:txBody>
                  <a:tcPr anchor="ctr"/>
                </a:tc>
                <a:tc>
                  <a:txBody>
                    <a:bodyPr/>
                    <a:lstStyle/>
                    <a:p>
                      <a:r>
                        <a:rPr lang="en-US"/>
                        <a:t>25% </a:t>
                      </a:r>
                    </a:p>
                  </a:txBody>
                  <a:tcPr anchor="ctr"/>
                </a:tc>
                <a:extLst>
                  <a:ext uri="{0D108BD9-81ED-4DB2-BD59-A6C34878D82A}">
                    <a16:rowId xmlns:a16="http://schemas.microsoft.com/office/drawing/2014/main" val="4196327745"/>
                  </a:ext>
                </a:extLst>
              </a:tr>
            </a:tbl>
          </a:graphicData>
        </a:graphic>
      </p:graphicFrame>
      <p:sp>
        <p:nvSpPr>
          <p:cNvPr id="4" name="Date Placeholder 3">
            <a:extLst>
              <a:ext uri="{FF2B5EF4-FFF2-40B4-BE49-F238E27FC236}">
                <a16:creationId xmlns:a16="http://schemas.microsoft.com/office/drawing/2014/main" id="{12045C3B-4204-4EA0-817A-48A9B23A02F6}"/>
              </a:ext>
            </a:extLst>
          </p:cNvPr>
          <p:cNvSpPr>
            <a:spLocks noGrp="1"/>
          </p:cNvSpPr>
          <p:nvPr>
            <p:ph type="dt" sz="half" idx="10"/>
          </p:nvPr>
        </p:nvSpPr>
        <p:spPr/>
        <p:txBody>
          <a:bodyPr/>
          <a:lstStyle/>
          <a:p>
            <a:r>
              <a:rPr lang="en-US"/>
              <a:t>June 2024                                      </a:t>
            </a:r>
          </a:p>
        </p:txBody>
      </p:sp>
      <p:sp>
        <p:nvSpPr>
          <p:cNvPr id="5" name="Slide Number Placeholder 4">
            <a:extLst>
              <a:ext uri="{FF2B5EF4-FFF2-40B4-BE49-F238E27FC236}">
                <a16:creationId xmlns:a16="http://schemas.microsoft.com/office/drawing/2014/main" id="{B89BDB6D-4ECF-4EED-9B89-A60BC5D378B5}"/>
              </a:ext>
            </a:extLst>
          </p:cNvPr>
          <p:cNvSpPr>
            <a:spLocks noGrp="1"/>
          </p:cNvSpPr>
          <p:nvPr>
            <p:ph type="sldNum" sz="quarter" idx="12"/>
          </p:nvPr>
        </p:nvSpPr>
        <p:spPr/>
        <p:txBody>
          <a:bodyPr/>
          <a:lstStyle/>
          <a:p>
            <a:fld id="{B90626FA-D331-4D70-B5B5-171CD10CD5FC}" type="slidenum">
              <a:rPr lang="en-US" smtClean="0"/>
              <a:pPr/>
              <a:t>9</a:t>
            </a:fld>
            <a:endParaRPr lang="en-US"/>
          </a:p>
        </p:txBody>
      </p:sp>
      <p:sp>
        <p:nvSpPr>
          <p:cNvPr id="9" name="TextBox 8">
            <a:extLst>
              <a:ext uri="{FF2B5EF4-FFF2-40B4-BE49-F238E27FC236}">
                <a16:creationId xmlns:a16="http://schemas.microsoft.com/office/drawing/2014/main" id="{E39AFED0-DA60-4C2B-AAC6-91A935019D3C}"/>
              </a:ext>
            </a:extLst>
          </p:cNvPr>
          <p:cNvSpPr txBox="1"/>
          <p:nvPr/>
        </p:nvSpPr>
        <p:spPr>
          <a:xfrm>
            <a:off x="2514600" y="480060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10" name="TextBox 9">
            <a:extLst>
              <a:ext uri="{FF2B5EF4-FFF2-40B4-BE49-F238E27FC236}">
                <a16:creationId xmlns:a16="http://schemas.microsoft.com/office/drawing/2014/main" id="{A6CEA978-1944-4ED3-AD62-23C8DD3444A1}"/>
              </a:ext>
            </a:extLst>
          </p:cNvPr>
          <p:cNvSpPr txBox="1"/>
          <p:nvPr/>
        </p:nvSpPr>
        <p:spPr>
          <a:xfrm>
            <a:off x="3755516" y="126831"/>
            <a:ext cx="34131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800" b="1">
                <a:cs typeface="Calibri"/>
              </a:rPr>
              <a:t>I. Program Overview</a:t>
            </a:r>
          </a:p>
        </p:txBody>
      </p:sp>
      <p:sp>
        <p:nvSpPr>
          <p:cNvPr id="11" name="TextBox 10">
            <a:extLst>
              <a:ext uri="{FF2B5EF4-FFF2-40B4-BE49-F238E27FC236}">
                <a16:creationId xmlns:a16="http://schemas.microsoft.com/office/drawing/2014/main" id="{CCC4FEDE-86CA-4EAD-9E60-8462B62A5D30}"/>
              </a:ext>
            </a:extLst>
          </p:cNvPr>
          <p:cNvSpPr txBox="1"/>
          <p:nvPr/>
        </p:nvSpPr>
        <p:spPr>
          <a:xfrm>
            <a:off x="249609" y="853051"/>
            <a:ext cx="35059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F. Performance Measures</a:t>
            </a:r>
            <a:endParaRPr lang="en-US" sz="2400">
              <a:cs typeface="Calibri"/>
            </a:endParaRPr>
          </a:p>
        </p:txBody>
      </p:sp>
      <p:sp>
        <p:nvSpPr>
          <p:cNvPr id="2" name="Rectangle: Rounded Corners 1">
            <a:extLst>
              <a:ext uri="{FF2B5EF4-FFF2-40B4-BE49-F238E27FC236}">
                <a16:creationId xmlns:a16="http://schemas.microsoft.com/office/drawing/2014/main" id="{5825533F-FA99-A70D-7FDC-A0B51BB4FD4C}"/>
              </a:ext>
            </a:extLst>
          </p:cNvPr>
          <p:cNvSpPr/>
          <p:nvPr/>
        </p:nvSpPr>
        <p:spPr>
          <a:xfrm>
            <a:off x="1751526" y="9336946"/>
            <a:ext cx="3129566" cy="60167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Road Home Agency Partner  Manual</a:t>
            </a:r>
          </a:p>
        </p:txBody>
      </p:sp>
    </p:spTree>
    <p:extLst>
      <p:ext uri="{BB962C8B-B14F-4D97-AF65-F5344CB8AC3E}">
        <p14:creationId xmlns:p14="http://schemas.microsoft.com/office/powerpoint/2010/main" val="337441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601bbe44-1c69-4a4f-afa2-68ec6b28a309">
      <UserInfo>
        <DisplayName>Greg Martinez</DisplayName>
        <AccountId>79</AccountId>
        <AccountType/>
      </UserInfo>
      <UserInfo>
        <DisplayName>Shoshiwa Shields</DisplayName>
        <AccountId>2188</AccountId>
        <AccountType/>
      </UserInfo>
    </SharedWithUsers>
    <TaxCatchAll xmlns="c1904a61-392d-401b-becb-e4ef24331a98" xsi:nil="true"/>
    <lcf76f155ced4ddcb4097134ff3c332f xmlns="0522285f-2bd2-44ce-aec5-34b3024152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37A6D80DCEA14097067BD3C2CB8660" ma:contentTypeVersion="20" ma:contentTypeDescription="Create a new document." ma:contentTypeScope="" ma:versionID="c5c9cf760d20cf68fe59586255044d81">
  <xsd:schema xmlns:xsd="http://www.w3.org/2001/XMLSchema" xmlns:xs="http://www.w3.org/2001/XMLSchema" xmlns:p="http://schemas.microsoft.com/office/2006/metadata/properties" xmlns:ns1="http://schemas.microsoft.com/sharepoint/v3" xmlns:ns2="0522285f-2bd2-44ce-aec5-34b3024152ff" xmlns:ns3="601bbe44-1c69-4a4f-afa2-68ec6b28a309" xmlns:ns4="c1904a61-392d-401b-becb-e4ef24331a98" targetNamespace="http://schemas.microsoft.com/office/2006/metadata/properties" ma:root="true" ma:fieldsID="bec98658cc3fa258cee3e8f680d8e06c" ns1:_="" ns2:_="" ns3:_="" ns4:_="">
    <xsd:import namespace="http://schemas.microsoft.com/sharepoint/v3"/>
    <xsd:import namespace="0522285f-2bd2-44ce-aec5-34b3024152ff"/>
    <xsd:import namespace="601bbe44-1c69-4a4f-afa2-68ec6b28a309"/>
    <xsd:import namespace="c1904a61-392d-401b-becb-e4ef24331a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22285f-2bd2-44ce-aec5-34b302415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ef023a-4bf5-42c4-af3a-72b9b1ec14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1bbe44-1c69-4a4f-afa2-68ec6b28a3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904a61-392d-401b-becb-e4ef24331a9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6b43edd-291d-42b2-b7f4-ed09c54ab3a4}" ma:internalName="TaxCatchAll" ma:showField="CatchAllData" ma:web="c1904a61-392d-401b-becb-e4ef24331a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10B422-541B-4DFA-A038-E37551F160A3}">
  <ds:schemaRefs>
    <ds:schemaRef ds:uri="0522285f-2bd2-44ce-aec5-34b3024152ff"/>
    <ds:schemaRef ds:uri="601bbe44-1c69-4a4f-afa2-68ec6b28a309"/>
    <ds:schemaRef ds:uri="c1904a61-392d-401b-becb-e4ef24331a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B0C076-ACC0-4208-8B2E-42912D4016B1}">
  <ds:schemaRefs>
    <ds:schemaRef ds:uri="0522285f-2bd2-44ce-aec5-34b3024152ff"/>
    <ds:schemaRef ds:uri="601bbe44-1c69-4a4f-afa2-68ec6b28a309"/>
    <ds:schemaRef ds:uri="c1904a61-392d-401b-becb-e4ef24331a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5A5F87-15FB-4216-BC5F-89BD1A4513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31</Slides>
  <Notes>10</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Program Overview</vt:lpstr>
      <vt:lpstr>PowerPoint Presentation</vt:lpstr>
      <vt:lpstr>PowerPoint Presentation</vt:lpstr>
      <vt:lpstr>PowerPoint Presentation</vt:lpstr>
      <vt:lpstr>I. Program Overview</vt:lpstr>
      <vt:lpstr>PowerPoint Presentation</vt:lpstr>
      <vt:lpstr>PowerPoint Presentation</vt:lpstr>
      <vt:lpstr>PowerPoint Presentation</vt:lpstr>
      <vt:lpstr>PowerPoint Presentation</vt:lpstr>
      <vt:lpstr>PowerPoint Presentation</vt:lpstr>
      <vt:lpstr>PowerPoint Presentation</vt:lpstr>
      <vt:lpstr>III. Reentry Navigation</vt:lpstr>
      <vt:lpstr>III. Reentry Navigation</vt:lpstr>
      <vt:lpstr>III. Reentry Navigation</vt:lpstr>
      <vt:lpstr>III. Reentry Navigation</vt:lpstr>
      <vt:lpstr>III. Reentry Navigation</vt:lpstr>
      <vt:lpstr>III. Reentry Navigation</vt:lpstr>
      <vt:lpstr>III. Reentry Navigation</vt:lpstr>
      <vt:lpstr>III. Reentry Navigation</vt:lpstr>
      <vt:lpstr>III. Reentry Navigation</vt:lpstr>
      <vt:lpstr>III. Reentry Navigation</vt:lpstr>
      <vt:lpstr>III. Reentry Navigation</vt:lpstr>
      <vt:lpstr>VI. Reporting and Administrating </vt:lpstr>
      <vt:lpstr>VI. Reporting and Administrating </vt:lpstr>
      <vt:lpstr>VI. Reporting and Administrating </vt:lpstr>
      <vt:lpstr>PowerPoint Presentation</vt:lpstr>
      <vt:lpstr>PowerPoint Presentation</vt:lpstr>
      <vt:lpstr>VI. List of Attachments</vt:lpstr>
    </vt:vector>
  </TitlesOfParts>
  <Company>Cook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Agency Manual</dc:title>
  <dc:creator>Cmuldoon</dc:creator>
  <cp:revision>3</cp:revision>
  <cp:lastPrinted>2017-06-27T23:40:01Z</cp:lastPrinted>
  <dcterms:created xsi:type="dcterms:W3CDTF">2017-06-25T05:07:33Z</dcterms:created>
  <dcterms:modified xsi:type="dcterms:W3CDTF">2024-08-06T22:04:03Z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0x0101006437A6D80DCEA14097067BD3C2CB8660</vt:lpwstr>
  </property>
  <property fmtid="{D5CDD505-2E9C-101B-9397-08002B2CF9AE}" pid="3" name="MediaServiceImageTags">
    <vt:lpwstr/>
  </property>
</Properties>
</file>